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0985500" cy="6858000"/>
  <p:notesSz cx="109855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3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199" y="373380"/>
            <a:ext cx="970510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7825" y="3840480"/>
            <a:ext cx="768985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0247" y="1475232"/>
            <a:ext cx="5297424" cy="1338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9496" y="1466088"/>
            <a:ext cx="4407408" cy="14081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315620" y="1499268"/>
            <a:ext cx="5207000" cy="1243965"/>
          </a:xfrm>
          <a:custGeom>
            <a:avLst/>
            <a:gdLst/>
            <a:ahLst/>
            <a:cxnLst/>
            <a:rect l="l" t="t" r="r" b="b"/>
            <a:pathLst>
              <a:path w="5207000" h="1243964">
                <a:moveTo>
                  <a:pt x="4999697" y="0"/>
                </a:moveTo>
                <a:lnTo>
                  <a:pt x="0" y="0"/>
                </a:lnTo>
                <a:lnTo>
                  <a:pt x="0" y="1243793"/>
                </a:lnTo>
                <a:lnTo>
                  <a:pt x="4999697" y="1243793"/>
                </a:lnTo>
                <a:lnTo>
                  <a:pt x="5047230" y="1238318"/>
                </a:lnTo>
                <a:lnTo>
                  <a:pt x="5090863" y="1222723"/>
                </a:lnTo>
                <a:lnTo>
                  <a:pt x="5129354" y="1198251"/>
                </a:lnTo>
                <a:lnTo>
                  <a:pt x="5161457" y="1166148"/>
                </a:lnTo>
                <a:lnTo>
                  <a:pt x="5185928" y="1127657"/>
                </a:lnTo>
                <a:lnTo>
                  <a:pt x="5201523" y="1084024"/>
                </a:lnTo>
                <a:lnTo>
                  <a:pt x="5206998" y="1036492"/>
                </a:lnTo>
                <a:lnTo>
                  <a:pt x="5206998" y="207300"/>
                </a:lnTo>
                <a:lnTo>
                  <a:pt x="5201523" y="159768"/>
                </a:lnTo>
                <a:lnTo>
                  <a:pt x="5185928" y="116135"/>
                </a:lnTo>
                <a:lnTo>
                  <a:pt x="5161457" y="77644"/>
                </a:lnTo>
                <a:lnTo>
                  <a:pt x="5129354" y="45541"/>
                </a:lnTo>
                <a:lnTo>
                  <a:pt x="5090863" y="21070"/>
                </a:lnTo>
                <a:lnTo>
                  <a:pt x="5047230" y="5474"/>
                </a:lnTo>
                <a:lnTo>
                  <a:pt x="4999697" y="0"/>
                </a:lnTo>
                <a:close/>
              </a:path>
            </a:pathLst>
          </a:custGeom>
          <a:solidFill>
            <a:srgbClr val="F2F2F2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15619" y="1499268"/>
            <a:ext cx="5207000" cy="1243965"/>
          </a:xfrm>
          <a:custGeom>
            <a:avLst/>
            <a:gdLst/>
            <a:ahLst/>
            <a:cxnLst/>
            <a:rect l="l" t="t" r="r" b="b"/>
            <a:pathLst>
              <a:path w="5207000" h="1243964">
                <a:moveTo>
                  <a:pt x="5206999" y="207300"/>
                </a:moveTo>
                <a:lnTo>
                  <a:pt x="5206999" y="1036492"/>
                </a:lnTo>
                <a:lnTo>
                  <a:pt x="5201524" y="1084024"/>
                </a:lnTo>
                <a:lnTo>
                  <a:pt x="5185928" y="1127657"/>
                </a:lnTo>
                <a:lnTo>
                  <a:pt x="5161457" y="1166148"/>
                </a:lnTo>
                <a:lnTo>
                  <a:pt x="5129354" y="1198251"/>
                </a:lnTo>
                <a:lnTo>
                  <a:pt x="5090864" y="1222722"/>
                </a:lnTo>
                <a:lnTo>
                  <a:pt x="5047230" y="1238318"/>
                </a:lnTo>
                <a:lnTo>
                  <a:pt x="4999698" y="1243793"/>
                </a:lnTo>
                <a:lnTo>
                  <a:pt x="0" y="1243793"/>
                </a:lnTo>
                <a:lnTo>
                  <a:pt x="0" y="0"/>
                </a:lnTo>
                <a:lnTo>
                  <a:pt x="4999698" y="0"/>
                </a:lnTo>
                <a:lnTo>
                  <a:pt x="5047230" y="5474"/>
                </a:lnTo>
                <a:lnTo>
                  <a:pt x="5090864" y="21070"/>
                </a:lnTo>
                <a:lnTo>
                  <a:pt x="5129354" y="45541"/>
                </a:lnTo>
                <a:lnTo>
                  <a:pt x="5161457" y="77644"/>
                </a:lnTo>
                <a:lnTo>
                  <a:pt x="5185928" y="116135"/>
                </a:lnTo>
                <a:lnTo>
                  <a:pt x="5201524" y="159768"/>
                </a:lnTo>
                <a:lnTo>
                  <a:pt x="5206999" y="207300"/>
                </a:lnTo>
                <a:close/>
              </a:path>
            </a:pathLst>
          </a:custGeom>
          <a:ln w="9525">
            <a:solidFill>
              <a:srgbClr val="59B0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86682" y="1343793"/>
            <a:ext cx="2929255" cy="1555115"/>
          </a:xfrm>
          <a:custGeom>
            <a:avLst/>
            <a:gdLst/>
            <a:ahLst/>
            <a:cxnLst/>
            <a:rect l="l" t="t" r="r" b="b"/>
            <a:pathLst>
              <a:path w="2929254" h="1555114">
                <a:moveTo>
                  <a:pt x="2669807" y="0"/>
                </a:moveTo>
                <a:lnTo>
                  <a:pt x="259129" y="0"/>
                </a:lnTo>
                <a:lnTo>
                  <a:pt x="212550" y="4174"/>
                </a:lnTo>
                <a:lnTo>
                  <a:pt x="168711" y="16211"/>
                </a:lnTo>
                <a:lnTo>
                  <a:pt x="128342" y="35378"/>
                </a:lnTo>
                <a:lnTo>
                  <a:pt x="92175" y="60943"/>
                </a:lnTo>
                <a:lnTo>
                  <a:pt x="60944" y="92175"/>
                </a:lnTo>
                <a:lnTo>
                  <a:pt x="35378" y="128341"/>
                </a:lnTo>
                <a:lnTo>
                  <a:pt x="16211" y="168710"/>
                </a:lnTo>
                <a:lnTo>
                  <a:pt x="4174" y="212550"/>
                </a:lnTo>
                <a:lnTo>
                  <a:pt x="0" y="259129"/>
                </a:lnTo>
                <a:lnTo>
                  <a:pt x="0" y="1295612"/>
                </a:lnTo>
                <a:lnTo>
                  <a:pt x="4174" y="1342190"/>
                </a:lnTo>
                <a:lnTo>
                  <a:pt x="16211" y="1386030"/>
                </a:lnTo>
                <a:lnTo>
                  <a:pt x="35378" y="1426399"/>
                </a:lnTo>
                <a:lnTo>
                  <a:pt x="60944" y="1462565"/>
                </a:lnTo>
                <a:lnTo>
                  <a:pt x="92175" y="1493797"/>
                </a:lnTo>
                <a:lnTo>
                  <a:pt x="128342" y="1519362"/>
                </a:lnTo>
                <a:lnTo>
                  <a:pt x="168711" y="1538529"/>
                </a:lnTo>
                <a:lnTo>
                  <a:pt x="212550" y="1550566"/>
                </a:lnTo>
                <a:lnTo>
                  <a:pt x="259129" y="1554741"/>
                </a:lnTo>
                <a:lnTo>
                  <a:pt x="2669807" y="1554741"/>
                </a:lnTo>
                <a:lnTo>
                  <a:pt x="2716386" y="1550566"/>
                </a:lnTo>
                <a:lnTo>
                  <a:pt x="2760226" y="1538529"/>
                </a:lnTo>
                <a:lnTo>
                  <a:pt x="2800595" y="1519362"/>
                </a:lnTo>
                <a:lnTo>
                  <a:pt x="2836762" y="1493797"/>
                </a:lnTo>
                <a:lnTo>
                  <a:pt x="2867993" y="1462565"/>
                </a:lnTo>
                <a:lnTo>
                  <a:pt x="2893558" y="1426399"/>
                </a:lnTo>
                <a:lnTo>
                  <a:pt x="2912725" y="1386030"/>
                </a:lnTo>
                <a:lnTo>
                  <a:pt x="2924762" y="1342190"/>
                </a:lnTo>
                <a:lnTo>
                  <a:pt x="2928937" y="1295612"/>
                </a:lnTo>
                <a:lnTo>
                  <a:pt x="2928937" y="259129"/>
                </a:lnTo>
                <a:lnTo>
                  <a:pt x="2924762" y="212550"/>
                </a:lnTo>
                <a:lnTo>
                  <a:pt x="2912725" y="168710"/>
                </a:lnTo>
                <a:lnTo>
                  <a:pt x="2893558" y="128341"/>
                </a:lnTo>
                <a:lnTo>
                  <a:pt x="2867993" y="92175"/>
                </a:lnTo>
                <a:lnTo>
                  <a:pt x="2836762" y="60943"/>
                </a:lnTo>
                <a:lnTo>
                  <a:pt x="2800595" y="35378"/>
                </a:lnTo>
                <a:lnTo>
                  <a:pt x="2760226" y="16211"/>
                </a:lnTo>
                <a:lnTo>
                  <a:pt x="2716386" y="4174"/>
                </a:lnTo>
                <a:lnTo>
                  <a:pt x="2669807" y="0"/>
                </a:lnTo>
                <a:close/>
              </a:path>
            </a:pathLst>
          </a:custGeom>
          <a:solidFill>
            <a:srgbClr val="59B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6682" y="1343793"/>
            <a:ext cx="2929255" cy="1555115"/>
          </a:xfrm>
          <a:custGeom>
            <a:avLst/>
            <a:gdLst/>
            <a:ahLst/>
            <a:cxnLst/>
            <a:rect l="l" t="t" r="r" b="b"/>
            <a:pathLst>
              <a:path w="2929254" h="1555114">
                <a:moveTo>
                  <a:pt x="0" y="259130"/>
                </a:moveTo>
                <a:lnTo>
                  <a:pt x="4174" y="212551"/>
                </a:lnTo>
                <a:lnTo>
                  <a:pt x="16211" y="168711"/>
                </a:lnTo>
                <a:lnTo>
                  <a:pt x="35378" y="128342"/>
                </a:lnTo>
                <a:lnTo>
                  <a:pt x="60944" y="92175"/>
                </a:lnTo>
                <a:lnTo>
                  <a:pt x="92175" y="60944"/>
                </a:lnTo>
                <a:lnTo>
                  <a:pt x="128341" y="35378"/>
                </a:lnTo>
                <a:lnTo>
                  <a:pt x="168710" y="16211"/>
                </a:lnTo>
                <a:lnTo>
                  <a:pt x="212550" y="4174"/>
                </a:lnTo>
                <a:lnTo>
                  <a:pt x="259129" y="0"/>
                </a:lnTo>
                <a:lnTo>
                  <a:pt x="2669807" y="0"/>
                </a:lnTo>
                <a:lnTo>
                  <a:pt x="2716386" y="4174"/>
                </a:lnTo>
                <a:lnTo>
                  <a:pt x="2760226" y="16211"/>
                </a:lnTo>
                <a:lnTo>
                  <a:pt x="2800595" y="35378"/>
                </a:lnTo>
                <a:lnTo>
                  <a:pt x="2836761" y="60944"/>
                </a:lnTo>
                <a:lnTo>
                  <a:pt x="2867993" y="92175"/>
                </a:lnTo>
                <a:lnTo>
                  <a:pt x="2893558" y="128342"/>
                </a:lnTo>
                <a:lnTo>
                  <a:pt x="2912725" y="168711"/>
                </a:lnTo>
                <a:lnTo>
                  <a:pt x="2924762" y="212551"/>
                </a:lnTo>
                <a:lnTo>
                  <a:pt x="2928937" y="259130"/>
                </a:lnTo>
                <a:lnTo>
                  <a:pt x="2928937" y="1295612"/>
                </a:lnTo>
                <a:lnTo>
                  <a:pt x="2924762" y="1342191"/>
                </a:lnTo>
                <a:lnTo>
                  <a:pt x="2912725" y="1386031"/>
                </a:lnTo>
                <a:lnTo>
                  <a:pt x="2893558" y="1426400"/>
                </a:lnTo>
                <a:lnTo>
                  <a:pt x="2867993" y="1462566"/>
                </a:lnTo>
                <a:lnTo>
                  <a:pt x="2836761" y="1493798"/>
                </a:lnTo>
                <a:lnTo>
                  <a:pt x="2800595" y="1519363"/>
                </a:lnTo>
                <a:lnTo>
                  <a:pt x="2760226" y="1538530"/>
                </a:lnTo>
                <a:lnTo>
                  <a:pt x="2716386" y="1550567"/>
                </a:lnTo>
                <a:lnTo>
                  <a:pt x="2669807" y="1554742"/>
                </a:lnTo>
                <a:lnTo>
                  <a:pt x="259129" y="1554742"/>
                </a:lnTo>
                <a:lnTo>
                  <a:pt x="212550" y="1550567"/>
                </a:lnTo>
                <a:lnTo>
                  <a:pt x="168710" y="1538530"/>
                </a:lnTo>
                <a:lnTo>
                  <a:pt x="128341" y="1519363"/>
                </a:lnTo>
                <a:lnTo>
                  <a:pt x="92175" y="1493798"/>
                </a:lnTo>
                <a:lnTo>
                  <a:pt x="60944" y="1462566"/>
                </a:lnTo>
                <a:lnTo>
                  <a:pt x="35378" y="1426400"/>
                </a:lnTo>
                <a:lnTo>
                  <a:pt x="16211" y="1386031"/>
                </a:lnTo>
                <a:lnTo>
                  <a:pt x="4174" y="1342191"/>
                </a:lnTo>
                <a:lnTo>
                  <a:pt x="0" y="1295612"/>
                </a:lnTo>
                <a:lnTo>
                  <a:pt x="0" y="259130"/>
                </a:lnTo>
                <a:close/>
              </a:path>
            </a:pathLst>
          </a:custGeom>
          <a:ln w="15875">
            <a:solidFill>
              <a:srgbClr val="3F80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0247" y="3108959"/>
            <a:ext cx="5297424" cy="133502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9496" y="3279647"/>
            <a:ext cx="3514344" cy="103936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4315620" y="3131747"/>
            <a:ext cx="5207000" cy="1243965"/>
          </a:xfrm>
          <a:custGeom>
            <a:avLst/>
            <a:gdLst/>
            <a:ahLst/>
            <a:cxnLst/>
            <a:rect l="l" t="t" r="r" b="b"/>
            <a:pathLst>
              <a:path w="5207000" h="1243964">
                <a:moveTo>
                  <a:pt x="4999697" y="0"/>
                </a:moveTo>
                <a:lnTo>
                  <a:pt x="0" y="0"/>
                </a:lnTo>
                <a:lnTo>
                  <a:pt x="0" y="1243793"/>
                </a:lnTo>
                <a:lnTo>
                  <a:pt x="4999697" y="1243793"/>
                </a:lnTo>
                <a:lnTo>
                  <a:pt x="5047230" y="1238318"/>
                </a:lnTo>
                <a:lnTo>
                  <a:pt x="5090863" y="1222723"/>
                </a:lnTo>
                <a:lnTo>
                  <a:pt x="5129354" y="1198251"/>
                </a:lnTo>
                <a:lnTo>
                  <a:pt x="5161457" y="1166148"/>
                </a:lnTo>
                <a:lnTo>
                  <a:pt x="5185928" y="1127658"/>
                </a:lnTo>
                <a:lnTo>
                  <a:pt x="5201523" y="1084024"/>
                </a:lnTo>
                <a:lnTo>
                  <a:pt x="5206998" y="1036492"/>
                </a:lnTo>
                <a:lnTo>
                  <a:pt x="5206998" y="207300"/>
                </a:lnTo>
                <a:lnTo>
                  <a:pt x="5201523" y="159768"/>
                </a:lnTo>
                <a:lnTo>
                  <a:pt x="5185928" y="116135"/>
                </a:lnTo>
                <a:lnTo>
                  <a:pt x="5161457" y="77644"/>
                </a:lnTo>
                <a:lnTo>
                  <a:pt x="5129354" y="45541"/>
                </a:lnTo>
                <a:lnTo>
                  <a:pt x="5090863" y="21070"/>
                </a:lnTo>
                <a:lnTo>
                  <a:pt x="5047230" y="5474"/>
                </a:lnTo>
                <a:lnTo>
                  <a:pt x="4999697" y="0"/>
                </a:lnTo>
                <a:close/>
              </a:path>
            </a:pathLst>
          </a:custGeom>
          <a:solidFill>
            <a:srgbClr val="F2F2F2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315619" y="3131747"/>
            <a:ext cx="5207000" cy="1243965"/>
          </a:xfrm>
          <a:custGeom>
            <a:avLst/>
            <a:gdLst/>
            <a:ahLst/>
            <a:cxnLst/>
            <a:rect l="l" t="t" r="r" b="b"/>
            <a:pathLst>
              <a:path w="5207000" h="1243964">
                <a:moveTo>
                  <a:pt x="5206999" y="207300"/>
                </a:moveTo>
                <a:lnTo>
                  <a:pt x="5206999" y="1036492"/>
                </a:lnTo>
                <a:lnTo>
                  <a:pt x="5201524" y="1084024"/>
                </a:lnTo>
                <a:lnTo>
                  <a:pt x="5185928" y="1127657"/>
                </a:lnTo>
                <a:lnTo>
                  <a:pt x="5161457" y="1166148"/>
                </a:lnTo>
                <a:lnTo>
                  <a:pt x="5129354" y="1198251"/>
                </a:lnTo>
                <a:lnTo>
                  <a:pt x="5090864" y="1222722"/>
                </a:lnTo>
                <a:lnTo>
                  <a:pt x="5047230" y="1238318"/>
                </a:lnTo>
                <a:lnTo>
                  <a:pt x="4999698" y="1243793"/>
                </a:lnTo>
                <a:lnTo>
                  <a:pt x="0" y="1243793"/>
                </a:lnTo>
                <a:lnTo>
                  <a:pt x="0" y="0"/>
                </a:lnTo>
                <a:lnTo>
                  <a:pt x="4999698" y="0"/>
                </a:lnTo>
                <a:lnTo>
                  <a:pt x="5047230" y="5474"/>
                </a:lnTo>
                <a:lnTo>
                  <a:pt x="5090864" y="21070"/>
                </a:lnTo>
                <a:lnTo>
                  <a:pt x="5129354" y="45541"/>
                </a:lnTo>
                <a:lnTo>
                  <a:pt x="5161457" y="77644"/>
                </a:lnTo>
                <a:lnTo>
                  <a:pt x="5185928" y="116135"/>
                </a:lnTo>
                <a:lnTo>
                  <a:pt x="5201524" y="159768"/>
                </a:lnTo>
                <a:lnTo>
                  <a:pt x="5206999" y="207300"/>
                </a:lnTo>
                <a:close/>
              </a:path>
            </a:pathLst>
          </a:custGeom>
          <a:ln w="9525">
            <a:solidFill>
              <a:srgbClr val="59B0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86682" y="2976271"/>
            <a:ext cx="2929255" cy="1555115"/>
          </a:xfrm>
          <a:custGeom>
            <a:avLst/>
            <a:gdLst/>
            <a:ahLst/>
            <a:cxnLst/>
            <a:rect l="l" t="t" r="r" b="b"/>
            <a:pathLst>
              <a:path w="2929254" h="1555114">
                <a:moveTo>
                  <a:pt x="2669807" y="0"/>
                </a:moveTo>
                <a:lnTo>
                  <a:pt x="259129" y="0"/>
                </a:lnTo>
                <a:lnTo>
                  <a:pt x="212550" y="4174"/>
                </a:lnTo>
                <a:lnTo>
                  <a:pt x="168711" y="16211"/>
                </a:lnTo>
                <a:lnTo>
                  <a:pt x="128342" y="35379"/>
                </a:lnTo>
                <a:lnTo>
                  <a:pt x="92175" y="60944"/>
                </a:lnTo>
                <a:lnTo>
                  <a:pt x="60944" y="92176"/>
                </a:lnTo>
                <a:lnTo>
                  <a:pt x="35378" y="128342"/>
                </a:lnTo>
                <a:lnTo>
                  <a:pt x="16211" y="168711"/>
                </a:lnTo>
                <a:lnTo>
                  <a:pt x="4174" y="212551"/>
                </a:lnTo>
                <a:lnTo>
                  <a:pt x="0" y="259130"/>
                </a:lnTo>
                <a:lnTo>
                  <a:pt x="0" y="1295612"/>
                </a:lnTo>
                <a:lnTo>
                  <a:pt x="4174" y="1342191"/>
                </a:lnTo>
                <a:lnTo>
                  <a:pt x="16211" y="1386030"/>
                </a:lnTo>
                <a:lnTo>
                  <a:pt x="35378" y="1426399"/>
                </a:lnTo>
                <a:lnTo>
                  <a:pt x="60944" y="1462566"/>
                </a:lnTo>
                <a:lnTo>
                  <a:pt x="92175" y="1493797"/>
                </a:lnTo>
                <a:lnTo>
                  <a:pt x="128342" y="1519362"/>
                </a:lnTo>
                <a:lnTo>
                  <a:pt x="168711" y="1538529"/>
                </a:lnTo>
                <a:lnTo>
                  <a:pt x="212550" y="1550566"/>
                </a:lnTo>
                <a:lnTo>
                  <a:pt x="259129" y="1554741"/>
                </a:lnTo>
                <a:lnTo>
                  <a:pt x="2669807" y="1554741"/>
                </a:lnTo>
                <a:lnTo>
                  <a:pt x="2716386" y="1550566"/>
                </a:lnTo>
                <a:lnTo>
                  <a:pt x="2760226" y="1538529"/>
                </a:lnTo>
                <a:lnTo>
                  <a:pt x="2800595" y="1519362"/>
                </a:lnTo>
                <a:lnTo>
                  <a:pt x="2836762" y="1493797"/>
                </a:lnTo>
                <a:lnTo>
                  <a:pt x="2867993" y="1462566"/>
                </a:lnTo>
                <a:lnTo>
                  <a:pt x="2893558" y="1426399"/>
                </a:lnTo>
                <a:lnTo>
                  <a:pt x="2912725" y="1386030"/>
                </a:lnTo>
                <a:lnTo>
                  <a:pt x="2924762" y="1342191"/>
                </a:lnTo>
                <a:lnTo>
                  <a:pt x="2928937" y="1295612"/>
                </a:lnTo>
                <a:lnTo>
                  <a:pt x="2928937" y="259130"/>
                </a:lnTo>
                <a:lnTo>
                  <a:pt x="2924762" y="212551"/>
                </a:lnTo>
                <a:lnTo>
                  <a:pt x="2912725" y="168711"/>
                </a:lnTo>
                <a:lnTo>
                  <a:pt x="2893558" y="128342"/>
                </a:lnTo>
                <a:lnTo>
                  <a:pt x="2867993" y="92176"/>
                </a:lnTo>
                <a:lnTo>
                  <a:pt x="2836762" y="60944"/>
                </a:lnTo>
                <a:lnTo>
                  <a:pt x="2800595" y="35379"/>
                </a:lnTo>
                <a:lnTo>
                  <a:pt x="2760226" y="16211"/>
                </a:lnTo>
                <a:lnTo>
                  <a:pt x="2716386" y="4174"/>
                </a:lnTo>
                <a:lnTo>
                  <a:pt x="2669807" y="0"/>
                </a:lnTo>
                <a:close/>
              </a:path>
            </a:pathLst>
          </a:custGeom>
          <a:solidFill>
            <a:srgbClr val="59B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386682" y="2976271"/>
            <a:ext cx="2929255" cy="1555115"/>
          </a:xfrm>
          <a:custGeom>
            <a:avLst/>
            <a:gdLst/>
            <a:ahLst/>
            <a:cxnLst/>
            <a:rect l="l" t="t" r="r" b="b"/>
            <a:pathLst>
              <a:path w="2929254" h="1555114">
                <a:moveTo>
                  <a:pt x="0" y="259130"/>
                </a:moveTo>
                <a:lnTo>
                  <a:pt x="4174" y="212551"/>
                </a:lnTo>
                <a:lnTo>
                  <a:pt x="16211" y="168711"/>
                </a:lnTo>
                <a:lnTo>
                  <a:pt x="35378" y="128342"/>
                </a:lnTo>
                <a:lnTo>
                  <a:pt x="60944" y="92175"/>
                </a:lnTo>
                <a:lnTo>
                  <a:pt x="92175" y="60944"/>
                </a:lnTo>
                <a:lnTo>
                  <a:pt x="128341" y="35378"/>
                </a:lnTo>
                <a:lnTo>
                  <a:pt x="168710" y="16211"/>
                </a:lnTo>
                <a:lnTo>
                  <a:pt x="212550" y="4174"/>
                </a:lnTo>
                <a:lnTo>
                  <a:pt x="259129" y="0"/>
                </a:lnTo>
                <a:lnTo>
                  <a:pt x="2669807" y="0"/>
                </a:lnTo>
                <a:lnTo>
                  <a:pt x="2716386" y="4174"/>
                </a:lnTo>
                <a:lnTo>
                  <a:pt x="2760226" y="16211"/>
                </a:lnTo>
                <a:lnTo>
                  <a:pt x="2800595" y="35378"/>
                </a:lnTo>
                <a:lnTo>
                  <a:pt x="2836761" y="60944"/>
                </a:lnTo>
                <a:lnTo>
                  <a:pt x="2867993" y="92175"/>
                </a:lnTo>
                <a:lnTo>
                  <a:pt x="2893558" y="128342"/>
                </a:lnTo>
                <a:lnTo>
                  <a:pt x="2912725" y="168711"/>
                </a:lnTo>
                <a:lnTo>
                  <a:pt x="2924762" y="212551"/>
                </a:lnTo>
                <a:lnTo>
                  <a:pt x="2928937" y="259130"/>
                </a:lnTo>
                <a:lnTo>
                  <a:pt x="2928937" y="1295612"/>
                </a:lnTo>
                <a:lnTo>
                  <a:pt x="2924762" y="1342191"/>
                </a:lnTo>
                <a:lnTo>
                  <a:pt x="2912725" y="1386031"/>
                </a:lnTo>
                <a:lnTo>
                  <a:pt x="2893558" y="1426400"/>
                </a:lnTo>
                <a:lnTo>
                  <a:pt x="2867993" y="1462566"/>
                </a:lnTo>
                <a:lnTo>
                  <a:pt x="2836761" y="1493798"/>
                </a:lnTo>
                <a:lnTo>
                  <a:pt x="2800595" y="1519363"/>
                </a:lnTo>
                <a:lnTo>
                  <a:pt x="2760226" y="1538530"/>
                </a:lnTo>
                <a:lnTo>
                  <a:pt x="2716386" y="1550567"/>
                </a:lnTo>
                <a:lnTo>
                  <a:pt x="2669807" y="1554742"/>
                </a:lnTo>
                <a:lnTo>
                  <a:pt x="259129" y="1554742"/>
                </a:lnTo>
                <a:lnTo>
                  <a:pt x="212550" y="1550567"/>
                </a:lnTo>
                <a:lnTo>
                  <a:pt x="168710" y="1538530"/>
                </a:lnTo>
                <a:lnTo>
                  <a:pt x="128341" y="1519363"/>
                </a:lnTo>
                <a:lnTo>
                  <a:pt x="92175" y="1493798"/>
                </a:lnTo>
                <a:lnTo>
                  <a:pt x="60944" y="1462566"/>
                </a:lnTo>
                <a:lnTo>
                  <a:pt x="35378" y="1426400"/>
                </a:lnTo>
                <a:lnTo>
                  <a:pt x="16211" y="1386031"/>
                </a:lnTo>
                <a:lnTo>
                  <a:pt x="4174" y="1342191"/>
                </a:lnTo>
                <a:lnTo>
                  <a:pt x="0" y="1295612"/>
                </a:lnTo>
                <a:lnTo>
                  <a:pt x="0" y="259130"/>
                </a:lnTo>
                <a:close/>
              </a:path>
            </a:pathLst>
          </a:custGeom>
          <a:ln w="15875">
            <a:solidFill>
              <a:srgbClr val="3F80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70247" y="4663439"/>
            <a:ext cx="5297424" cy="149047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9496" y="4553711"/>
            <a:ext cx="4270248" cy="1761744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4315620" y="4688248"/>
            <a:ext cx="5207000" cy="1396365"/>
          </a:xfrm>
          <a:custGeom>
            <a:avLst/>
            <a:gdLst/>
            <a:ahLst/>
            <a:cxnLst/>
            <a:rect l="l" t="t" r="r" b="b"/>
            <a:pathLst>
              <a:path w="5207000" h="1396364">
                <a:moveTo>
                  <a:pt x="4974369" y="0"/>
                </a:moveTo>
                <a:lnTo>
                  <a:pt x="0" y="0"/>
                </a:lnTo>
                <a:lnTo>
                  <a:pt x="0" y="1395747"/>
                </a:lnTo>
                <a:lnTo>
                  <a:pt x="4974369" y="1395747"/>
                </a:lnTo>
                <a:lnTo>
                  <a:pt x="5021252" y="1391021"/>
                </a:lnTo>
                <a:lnTo>
                  <a:pt x="5064919" y="1377466"/>
                </a:lnTo>
                <a:lnTo>
                  <a:pt x="5104434" y="1356017"/>
                </a:lnTo>
                <a:lnTo>
                  <a:pt x="5138863" y="1327611"/>
                </a:lnTo>
                <a:lnTo>
                  <a:pt x="5167269" y="1293183"/>
                </a:lnTo>
                <a:lnTo>
                  <a:pt x="5188717" y="1253667"/>
                </a:lnTo>
                <a:lnTo>
                  <a:pt x="5202272" y="1210000"/>
                </a:lnTo>
                <a:lnTo>
                  <a:pt x="5206998" y="1163117"/>
                </a:lnTo>
                <a:lnTo>
                  <a:pt x="5206998" y="232630"/>
                </a:lnTo>
                <a:lnTo>
                  <a:pt x="5202272" y="185747"/>
                </a:lnTo>
                <a:lnTo>
                  <a:pt x="5188717" y="142080"/>
                </a:lnTo>
                <a:lnTo>
                  <a:pt x="5167269" y="102564"/>
                </a:lnTo>
                <a:lnTo>
                  <a:pt x="5138863" y="68136"/>
                </a:lnTo>
                <a:lnTo>
                  <a:pt x="5104434" y="39729"/>
                </a:lnTo>
                <a:lnTo>
                  <a:pt x="5064919" y="18281"/>
                </a:lnTo>
                <a:lnTo>
                  <a:pt x="5021252" y="4726"/>
                </a:lnTo>
                <a:lnTo>
                  <a:pt x="4974369" y="0"/>
                </a:lnTo>
                <a:close/>
              </a:path>
            </a:pathLst>
          </a:custGeom>
          <a:solidFill>
            <a:srgbClr val="F2F2F2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315619" y="4688248"/>
            <a:ext cx="5207000" cy="1396365"/>
          </a:xfrm>
          <a:custGeom>
            <a:avLst/>
            <a:gdLst/>
            <a:ahLst/>
            <a:cxnLst/>
            <a:rect l="l" t="t" r="r" b="b"/>
            <a:pathLst>
              <a:path w="5207000" h="1396364">
                <a:moveTo>
                  <a:pt x="5206999" y="232630"/>
                </a:moveTo>
                <a:lnTo>
                  <a:pt x="5206999" y="1163117"/>
                </a:lnTo>
                <a:lnTo>
                  <a:pt x="5202272" y="1210000"/>
                </a:lnTo>
                <a:lnTo>
                  <a:pt x="5188717" y="1253667"/>
                </a:lnTo>
                <a:lnTo>
                  <a:pt x="5167269" y="1293182"/>
                </a:lnTo>
                <a:lnTo>
                  <a:pt x="5138863" y="1327611"/>
                </a:lnTo>
                <a:lnTo>
                  <a:pt x="5104434" y="1356017"/>
                </a:lnTo>
                <a:lnTo>
                  <a:pt x="5064919" y="1377465"/>
                </a:lnTo>
                <a:lnTo>
                  <a:pt x="5021252" y="1391020"/>
                </a:lnTo>
                <a:lnTo>
                  <a:pt x="4974369" y="1395747"/>
                </a:lnTo>
                <a:lnTo>
                  <a:pt x="0" y="1395747"/>
                </a:lnTo>
                <a:lnTo>
                  <a:pt x="0" y="0"/>
                </a:lnTo>
                <a:lnTo>
                  <a:pt x="4974369" y="0"/>
                </a:lnTo>
                <a:lnTo>
                  <a:pt x="5021252" y="4726"/>
                </a:lnTo>
                <a:lnTo>
                  <a:pt x="5064919" y="18281"/>
                </a:lnTo>
                <a:lnTo>
                  <a:pt x="5104434" y="39729"/>
                </a:lnTo>
                <a:lnTo>
                  <a:pt x="5138863" y="68135"/>
                </a:lnTo>
                <a:lnTo>
                  <a:pt x="5167269" y="102564"/>
                </a:lnTo>
                <a:lnTo>
                  <a:pt x="5188717" y="142080"/>
                </a:lnTo>
                <a:lnTo>
                  <a:pt x="5202272" y="185747"/>
                </a:lnTo>
                <a:lnTo>
                  <a:pt x="5206999" y="232630"/>
                </a:lnTo>
                <a:close/>
              </a:path>
            </a:pathLst>
          </a:custGeom>
          <a:ln w="9525">
            <a:solidFill>
              <a:srgbClr val="59B0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275" y="1577340"/>
            <a:ext cx="4778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7532" y="1577340"/>
            <a:ext cx="4778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5108" y="2503932"/>
            <a:ext cx="90805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327" y="1608835"/>
            <a:ext cx="9290844" cy="208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5070" y="6377940"/>
            <a:ext cx="35153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275" y="6377940"/>
            <a:ext cx="252666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72717" y="6585148"/>
            <a:ext cx="30162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jp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jp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jp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jp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jp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jp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jp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157" y="3931411"/>
            <a:ext cx="191833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B6973"/>
                </a:solidFill>
                <a:latin typeface="Calibri"/>
                <a:cs typeface="Calibri"/>
              </a:rPr>
              <a:t>Dimitris</a:t>
            </a:r>
            <a:r>
              <a:rPr sz="1800" spc="-40" dirty="0">
                <a:solidFill>
                  <a:srgbClr val="5B697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B6973"/>
                </a:solidFill>
                <a:latin typeface="Calibri"/>
                <a:cs typeface="Calibri"/>
              </a:rPr>
              <a:t>SACHARIDIS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907415">
              <a:lnSpc>
                <a:spcPct val="100000"/>
              </a:lnSpc>
            </a:pPr>
            <a:r>
              <a:rPr sz="1800" spc="-5" dirty="0">
                <a:solidFill>
                  <a:srgbClr val="5B6973"/>
                </a:solidFill>
                <a:latin typeface="Calibri"/>
                <a:cs typeface="Calibri"/>
              </a:rPr>
              <a:t>2023-2024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9442" y="1201165"/>
            <a:ext cx="895985" cy="264795"/>
            <a:chOff x="7009442" y="1201165"/>
            <a:chExt cx="895985" cy="264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442" y="1201165"/>
              <a:ext cx="764000" cy="2643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772" y="1348009"/>
              <a:ext cx="97036" cy="2718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2036" y="1201165"/>
            <a:ext cx="824460" cy="2643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7260" y="1666502"/>
            <a:ext cx="5492813" cy="350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1736" y="2161802"/>
            <a:ext cx="3223022" cy="2815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Part</a:t>
            </a:r>
            <a:r>
              <a:rPr spc="-90" dirty="0"/>
              <a:t> 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67071" y="2997708"/>
            <a:ext cx="3237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5.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Redesign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293" y="1551514"/>
            <a:ext cx="5772150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308" y="257556"/>
            <a:ext cx="4283710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worked? </a:t>
            </a:r>
            <a:r>
              <a:rPr i="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(“as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is”)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196595"/>
            <a:ext cx="4283710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worked? </a:t>
            </a:r>
            <a:r>
              <a:rPr i="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(“as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is”)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293" y="1443084"/>
            <a:ext cx="5772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196595"/>
            <a:ext cx="4283710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worked? </a:t>
            </a:r>
            <a:r>
              <a:rPr i="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(“as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is”)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293" y="1443084"/>
            <a:ext cx="5772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196595"/>
            <a:ext cx="4283710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worked? </a:t>
            </a:r>
            <a:r>
              <a:rPr i="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(“as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is”)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293" y="1458574"/>
            <a:ext cx="5772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196595"/>
            <a:ext cx="4283710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worked? </a:t>
            </a:r>
            <a:r>
              <a:rPr i="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(“as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is”)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501" y="1452802"/>
            <a:ext cx="59721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40436"/>
            <a:ext cx="518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Reengineered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(“to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be”)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982" y="1381125"/>
            <a:ext cx="54387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40436"/>
            <a:ext cx="518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Reengineered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(“to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be”)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982" y="1381125"/>
            <a:ext cx="54387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40436"/>
            <a:ext cx="518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Reengineered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(“to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be”)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982" y="1381125"/>
            <a:ext cx="54387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40436"/>
            <a:ext cx="518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Reengineered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(“to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be”)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982" y="1381125"/>
            <a:ext cx="54387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40436"/>
            <a:ext cx="518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Reengineered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(“to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be”)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982" y="1381125"/>
            <a:ext cx="5438775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6754" y="2758440"/>
            <a:ext cx="1101725" cy="612775"/>
            <a:chOff x="4666754" y="2758440"/>
            <a:chExt cx="1101725" cy="612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327" y="2768831"/>
              <a:ext cx="1092759" cy="6019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103" y="2764790"/>
              <a:ext cx="1073979" cy="5843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73104" y="2764790"/>
              <a:ext cx="1074420" cy="584835"/>
            </a:xfrm>
            <a:custGeom>
              <a:avLst/>
              <a:gdLst/>
              <a:ahLst/>
              <a:cxnLst/>
              <a:rect l="l" t="t" r="r" b="b"/>
              <a:pathLst>
                <a:path w="1074420" h="584835">
                  <a:moveTo>
                    <a:pt x="70011" y="584397"/>
                  </a:moveTo>
                  <a:lnTo>
                    <a:pt x="1003885" y="584397"/>
                  </a:lnTo>
                  <a:lnTo>
                    <a:pt x="1031169" y="578883"/>
                  </a:lnTo>
                  <a:lnTo>
                    <a:pt x="1053449" y="563854"/>
                  </a:lnTo>
                  <a:lnTo>
                    <a:pt x="1068471" y="541573"/>
                  </a:lnTo>
                  <a:lnTo>
                    <a:pt x="1073979" y="514305"/>
                  </a:lnTo>
                  <a:lnTo>
                    <a:pt x="1073979" y="70173"/>
                  </a:lnTo>
                  <a:lnTo>
                    <a:pt x="1068471" y="42858"/>
                  </a:lnTo>
                  <a:lnTo>
                    <a:pt x="1053449" y="20553"/>
                  </a:lnTo>
                  <a:lnTo>
                    <a:pt x="1031169" y="5514"/>
                  </a:lnTo>
                  <a:lnTo>
                    <a:pt x="1003885" y="0"/>
                  </a:lnTo>
                  <a:lnTo>
                    <a:pt x="70011" y="0"/>
                  </a:lnTo>
                  <a:lnTo>
                    <a:pt x="42740" y="5514"/>
                  </a:lnTo>
                  <a:lnTo>
                    <a:pt x="20488" y="20553"/>
                  </a:lnTo>
                  <a:lnTo>
                    <a:pt x="5495" y="42858"/>
                  </a:lnTo>
                  <a:lnTo>
                    <a:pt x="0" y="70173"/>
                  </a:lnTo>
                  <a:lnTo>
                    <a:pt x="0" y="514305"/>
                  </a:lnTo>
                  <a:lnTo>
                    <a:pt x="5495" y="541573"/>
                  </a:lnTo>
                  <a:lnTo>
                    <a:pt x="20488" y="563854"/>
                  </a:lnTo>
                  <a:lnTo>
                    <a:pt x="42740" y="578883"/>
                  </a:lnTo>
                  <a:lnTo>
                    <a:pt x="70011" y="584397"/>
                  </a:lnTo>
                  <a:close/>
                </a:path>
              </a:pathLst>
            </a:custGeom>
            <a:ln w="1236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13434" y="2852197"/>
            <a:ext cx="594360" cy="38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244">
              <a:lnSpc>
                <a:spcPct val="101699"/>
              </a:lnSpc>
              <a:spcBef>
                <a:spcPts val="95"/>
              </a:spcBef>
            </a:pPr>
            <a:r>
              <a:rPr sz="1150" dirty="0">
                <a:latin typeface="Calibri"/>
                <a:cs typeface="Calibri"/>
              </a:rPr>
              <a:t>Process 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d</a:t>
            </a:r>
            <a:r>
              <a:rPr sz="1150" spc="10" dirty="0">
                <a:latin typeface="Calibri"/>
                <a:cs typeface="Calibri"/>
              </a:rPr>
              <a:t>i</a:t>
            </a:r>
            <a:r>
              <a:rPr sz="1150" dirty="0">
                <a:latin typeface="Calibri"/>
                <a:cs typeface="Calibri"/>
              </a:rPr>
              <a:t>sc</a:t>
            </a:r>
            <a:r>
              <a:rPr sz="1150" spc="-5" dirty="0">
                <a:latin typeface="Calibri"/>
                <a:cs typeface="Calibri"/>
              </a:rPr>
              <a:t>o</a:t>
            </a:r>
            <a:r>
              <a:rPr sz="1150" spc="15" dirty="0">
                <a:latin typeface="Calibri"/>
                <a:cs typeface="Calibri"/>
              </a:rPr>
              <a:t>v</a:t>
            </a:r>
            <a:r>
              <a:rPr sz="1150" spc="-15" dirty="0">
                <a:latin typeface="Calibri"/>
                <a:cs typeface="Calibri"/>
              </a:rPr>
              <a:t>e</a:t>
            </a:r>
            <a:r>
              <a:rPr sz="1150" spc="5" dirty="0">
                <a:latin typeface="Calibri"/>
                <a:cs typeface="Calibri"/>
              </a:rPr>
              <a:t>ry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46789" y="1835131"/>
            <a:ext cx="3052445" cy="3358515"/>
            <a:chOff x="3646789" y="1835131"/>
            <a:chExt cx="3052445" cy="3358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5046" y="2287863"/>
              <a:ext cx="85109" cy="4920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06016" y="2285612"/>
              <a:ext cx="0" cy="372110"/>
            </a:xfrm>
            <a:custGeom>
              <a:avLst/>
              <a:gdLst/>
              <a:ahLst/>
              <a:cxnLst/>
              <a:rect l="l" t="t" r="r" b="b"/>
              <a:pathLst>
                <a:path h="372110">
                  <a:moveTo>
                    <a:pt x="0" y="0"/>
                  </a:moveTo>
                  <a:lnTo>
                    <a:pt x="0" y="371731"/>
                  </a:lnTo>
                </a:path>
              </a:pathLst>
            </a:custGeom>
            <a:ln w="1235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6974" y="2647532"/>
              <a:ext cx="78105" cy="117475"/>
            </a:xfrm>
            <a:custGeom>
              <a:avLst/>
              <a:gdLst/>
              <a:ahLst/>
              <a:cxnLst/>
              <a:rect l="l" t="t" r="r" b="b"/>
              <a:pathLst>
                <a:path w="78104" h="117475">
                  <a:moveTo>
                    <a:pt x="78083" y="0"/>
                  </a:moveTo>
                  <a:lnTo>
                    <a:pt x="0" y="0"/>
                  </a:lnTo>
                  <a:lnTo>
                    <a:pt x="39041" y="117257"/>
                  </a:lnTo>
                  <a:lnTo>
                    <a:pt x="7808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2609" y="1845274"/>
              <a:ext cx="1089958" cy="6019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984" y="1841480"/>
              <a:ext cx="1073979" cy="5843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68985" y="1841481"/>
              <a:ext cx="1074420" cy="584835"/>
            </a:xfrm>
            <a:custGeom>
              <a:avLst/>
              <a:gdLst/>
              <a:ahLst/>
              <a:cxnLst/>
              <a:rect l="l" t="t" r="r" b="b"/>
              <a:pathLst>
                <a:path w="1074420" h="584835">
                  <a:moveTo>
                    <a:pt x="70011" y="584397"/>
                  </a:moveTo>
                  <a:lnTo>
                    <a:pt x="1003967" y="584397"/>
                  </a:lnTo>
                  <a:lnTo>
                    <a:pt x="1031239" y="578883"/>
                  </a:lnTo>
                  <a:lnTo>
                    <a:pt x="1053490" y="563854"/>
                  </a:lnTo>
                  <a:lnTo>
                    <a:pt x="1068484" y="541573"/>
                  </a:lnTo>
                  <a:lnTo>
                    <a:pt x="1073979" y="514305"/>
                  </a:lnTo>
                  <a:lnTo>
                    <a:pt x="1073979" y="70173"/>
                  </a:lnTo>
                  <a:lnTo>
                    <a:pt x="1068484" y="42858"/>
                  </a:lnTo>
                  <a:lnTo>
                    <a:pt x="1053490" y="20553"/>
                  </a:lnTo>
                  <a:lnTo>
                    <a:pt x="1031239" y="5514"/>
                  </a:lnTo>
                  <a:lnTo>
                    <a:pt x="1003967" y="0"/>
                  </a:lnTo>
                  <a:lnTo>
                    <a:pt x="70011" y="0"/>
                  </a:lnTo>
                  <a:lnTo>
                    <a:pt x="42775" y="5514"/>
                  </a:lnTo>
                  <a:lnTo>
                    <a:pt x="20519" y="20553"/>
                  </a:lnTo>
                  <a:lnTo>
                    <a:pt x="5506" y="42858"/>
                  </a:lnTo>
                  <a:lnTo>
                    <a:pt x="0" y="70173"/>
                  </a:lnTo>
                  <a:lnTo>
                    <a:pt x="0" y="514305"/>
                  </a:lnTo>
                  <a:lnTo>
                    <a:pt x="5506" y="541573"/>
                  </a:lnTo>
                  <a:lnTo>
                    <a:pt x="20519" y="563854"/>
                  </a:lnTo>
                  <a:lnTo>
                    <a:pt x="42775" y="578883"/>
                  </a:lnTo>
                  <a:lnTo>
                    <a:pt x="70011" y="584397"/>
                  </a:lnTo>
                  <a:close/>
                </a:path>
              </a:pathLst>
            </a:custGeom>
            <a:ln w="1236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7348" y="4385087"/>
              <a:ext cx="491457" cy="8026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92928" y="4382581"/>
              <a:ext cx="384175" cy="741680"/>
            </a:xfrm>
            <a:custGeom>
              <a:avLst/>
              <a:gdLst/>
              <a:ahLst/>
              <a:cxnLst/>
              <a:rect l="l" t="t" r="r" b="b"/>
              <a:pathLst>
                <a:path w="384175" h="741679">
                  <a:moveTo>
                    <a:pt x="383993" y="0"/>
                  </a:moveTo>
                  <a:lnTo>
                    <a:pt x="379096" y="50003"/>
                  </a:lnTo>
                  <a:lnTo>
                    <a:pt x="371747" y="99975"/>
                  </a:lnTo>
                  <a:lnTo>
                    <a:pt x="362041" y="149726"/>
                  </a:lnTo>
                  <a:lnTo>
                    <a:pt x="350078" y="199068"/>
                  </a:lnTo>
                  <a:lnTo>
                    <a:pt x="335953" y="247814"/>
                  </a:lnTo>
                  <a:lnTo>
                    <a:pt x="319765" y="295775"/>
                  </a:lnTo>
                  <a:lnTo>
                    <a:pt x="301611" y="342763"/>
                  </a:lnTo>
                  <a:lnTo>
                    <a:pt x="281589" y="388590"/>
                  </a:lnTo>
                  <a:lnTo>
                    <a:pt x="259794" y="433068"/>
                  </a:lnTo>
                  <a:lnTo>
                    <a:pt x="236326" y="476009"/>
                  </a:lnTo>
                  <a:lnTo>
                    <a:pt x="211281" y="517225"/>
                  </a:lnTo>
                  <a:lnTo>
                    <a:pt x="184757" y="556527"/>
                  </a:lnTo>
                  <a:lnTo>
                    <a:pt x="156851" y="593727"/>
                  </a:lnTo>
                  <a:lnTo>
                    <a:pt x="127660" y="628638"/>
                  </a:lnTo>
                  <a:lnTo>
                    <a:pt x="97283" y="661072"/>
                  </a:lnTo>
                  <a:lnTo>
                    <a:pt x="65815" y="690839"/>
                  </a:lnTo>
                  <a:lnTo>
                    <a:pt x="33355" y="717752"/>
                  </a:lnTo>
                  <a:lnTo>
                    <a:pt x="0" y="741624"/>
                  </a:lnTo>
                </a:path>
              </a:pathLst>
            </a:custGeom>
            <a:ln w="1235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96970" y="5084888"/>
              <a:ext cx="122555" cy="87630"/>
            </a:xfrm>
            <a:custGeom>
              <a:avLst/>
              <a:gdLst/>
              <a:ahLst/>
              <a:cxnLst/>
              <a:rect l="l" t="t" r="r" b="b"/>
              <a:pathLst>
                <a:path w="122554" h="87629">
                  <a:moveTo>
                    <a:pt x="87226" y="0"/>
                  </a:moveTo>
                  <a:lnTo>
                    <a:pt x="0" y="87515"/>
                  </a:lnTo>
                  <a:lnTo>
                    <a:pt x="122232" y="69869"/>
                  </a:lnTo>
                  <a:lnTo>
                    <a:pt x="8722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6722" y="4387826"/>
              <a:ext cx="562836" cy="8053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86037" y="4485162"/>
              <a:ext cx="513715" cy="687705"/>
            </a:xfrm>
            <a:custGeom>
              <a:avLst/>
              <a:gdLst/>
              <a:ahLst/>
              <a:cxnLst/>
              <a:rect l="l" t="t" r="r" b="b"/>
              <a:pathLst>
                <a:path w="513714" h="687704">
                  <a:moveTo>
                    <a:pt x="513704" y="687241"/>
                  </a:moveTo>
                  <a:lnTo>
                    <a:pt x="468377" y="661020"/>
                  </a:lnTo>
                  <a:lnTo>
                    <a:pt x="424320" y="632449"/>
                  </a:lnTo>
                  <a:lnTo>
                    <a:pt x="381668" y="601707"/>
                  </a:lnTo>
                  <a:lnTo>
                    <a:pt x="340550" y="568969"/>
                  </a:lnTo>
                  <a:lnTo>
                    <a:pt x="301100" y="534411"/>
                  </a:lnTo>
                  <a:lnTo>
                    <a:pt x="263449" y="498212"/>
                  </a:lnTo>
                  <a:lnTo>
                    <a:pt x="227729" y="460547"/>
                  </a:lnTo>
                  <a:lnTo>
                    <a:pt x="194073" y="421592"/>
                  </a:lnTo>
                  <a:lnTo>
                    <a:pt x="162611" y="381525"/>
                  </a:lnTo>
                  <a:lnTo>
                    <a:pt x="133476" y="340522"/>
                  </a:lnTo>
                  <a:lnTo>
                    <a:pt x="106800" y="298760"/>
                  </a:lnTo>
                  <a:lnTo>
                    <a:pt x="82715" y="256415"/>
                  </a:lnTo>
                  <a:lnTo>
                    <a:pt x="61353" y="213664"/>
                  </a:lnTo>
                  <a:lnTo>
                    <a:pt x="42845" y="170684"/>
                  </a:lnTo>
                  <a:lnTo>
                    <a:pt x="27324" y="127651"/>
                  </a:lnTo>
                  <a:lnTo>
                    <a:pt x="14921" y="84741"/>
                  </a:lnTo>
                  <a:lnTo>
                    <a:pt x="5769" y="42132"/>
                  </a:lnTo>
                  <a:lnTo>
                    <a:pt x="0" y="0"/>
                  </a:lnTo>
                </a:path>
              </a:pathLst>
            </a:custGeom>
            <a:ln w="1236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46789" y="4377634"/>
              <a:ext cx="78105" cy="118110"/>
            </a:xfrm>
            <a:custGeom>
              <a:avLst/>
              <a:gdLst/>
              <a:ahLst/>
              <a:cxnLst/>
              <a:rect l="l" t="t" r="r" b="b"/>
              <a:pathLst>
                <a:path w="78104" h="118110">
                  <a:moveTo>
                    <a:pt x="41586" y="0"/>
                  </a:moveTo>
                  <a:lnTo>
                    <a:pt x="0" y="116433"/>
                  </a:lnTo>
                  <a:lnTo>
                    <a:pt x="78066" y="118083"/>
                  </a:lnTo>
                  <a:lnTo>
                    <a:pt x="4158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94414" y="1928030"/>
            <a:ext cx="825500" cy="382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Calibri"/>
                <a:cs typeface="Calibri"/>
              </a:rPr>
              <a:t>Process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alibri"/>
                <a:cs typeface="Calibri"/>
              </a:rPr>
              <a:t>identification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82027" y="3017696"/>
            <a:ext cx="3576954" cy="2511425"/>
            <a:chOff x="3682027" y="3017696"/>
            <a:chExt cx="3576954" cy="251142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812" y="3051974"/>
              <a:ext cx="971927" cy="7613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47083" y="3048784"/>
              <a:ext cx="920750" cy="642620"/>
            </a:xfrm>
            <a:custGeom>
              <a:avLst/>
              <a:gdLst/>
              <a:ahLst/>
              <a:cxnLst/>
              <a:rect l="l" t="t" r="r" b="b"/>
              <a:pathLst>
                <a:path w="920750" h="642620">
                  <a:moveTo>
                    <a:pt x="0" y="0"/>
                  </a:moveTo>
                  <a:lnTo>
                    <a:pt x="53090" y="2154"/>
                  </a:lnTo>
                  <a:lnTo>
                    <a:pt x="105461" y="6598"/>
                  </a:lnTo>
                  <a:lnTo>
                    <a:pt x="157026" y="13271"/>
                  </a:lnTo>
                  <a:lnTo>
                    <a:pt x="207697" y="22112"/>
                  </a:lnTo>
                  <a:lnTo>
                    <a:pt x="257388" y="33060"/>
                  </a:lnTo>
                  <a:lnTo>
                    <a:pt x="306012" y="46055"/>
                  </a:lnTo>
                  <a:lnTo>
                    <a:pt x="353481" y="61036"/>
                  </a:lnTo>
                  <a:lnTo>
                    <a:pt x="399709" y="77943"/>
                  </a:lnTo>
                  <a:lnTo>
                    <a:pt x="444609" y="96715"/>
                  </a:lnTo>
                  <a:lnTo>
                    <a:pt x="488093" y="117290"/>
                  </a:lnTo>
                  <a:lnTo>
                    <a:pt x="530075" y="139610"/>
                  </a:lnTo>
                  <a:lnTo>
                    <a:pt x="570467" y="163612"/>
                  </a:lnTo>
                  <a:lnTo>
                    <a:pt x="609184" y="189236"/>
                  </a:lnTo>
                  <a:lnTo>
                    <a:pt x="646137" y="216422"/>
                  </a:lnTo>
                  <a:lnTo>
                    <a:pt x="681239" y="245108"/>
                  </a:lnTo>
                  <a:lnTo>
                    <a:pt x="714405" y="275235"/>
                  </a:lnTo>
                  <a:lnTo>
                    <a:pt x="745545" y="306741"/>
                  </a:lnTo>
                  <a:lnTo>
                    <a:pt x="774575" y="339566"/>
                  </a:lnTo>
                  <a:lnTo>
                    <a:pt x="801406" y="373650"/>
                  </a:lnTo>
                  <a:lnTo>
                    <a:pt x="825952" y="408930"/>
                  </a:lnTo>
                  <a:lnTo>
                    <a:pt x="848126" y="445348"/>
                  </a:lnTo>
                  <a:lnTo>
                    <a:pt x="867841" y="482842"/>
                  </a:lnTo>
                  <a:lnTo>
                    <a:pt x="885009" y="521351"/>
                  </a:lnTo>
                  <a:lnTo>
                    <a:pt x="899543" y="560816"/>
                  </a:lnTo>
                  <a:lnTo>
                    <a:pt x="911358" y="601174"/>
                  </a:lnTo>
                  <a:lnTo>
                    <a:pt x="920365" y="642366"/>
                  </a:lnTo>
                </a:path>
              </a:pathLst>
            </a:custGeom>
            <a:ln w="1236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7747" y="3677956"/>
              <a:ext cx="78105" cy="120650"/>
            </a:xfrm>
            <a:custGeom>
              <a:avLst/>
              <a:gdLst/>
              <a:ahLst/>
              <a:cxnLst/>
              <a:rect l="l" t="t" r="r" b="b"/>
              <a:pathLst>
                <a:path w="78104" h="120650">
                  <a:moveTo>
                    <a:pt x="77754" y="0"/>
                  </a:moveTo>
                  <a:lnTo>
                    <a:pt x="0" y="6926"/>
                  </a:lnTo>
                  <a:lnTo>
                    <a:pt x="49173" y="120227"/>
                  </a:lnTo>
                  <a:lnTo>
                    <a:pt x="7775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2420" y="3027236"/>
              <a:ext cx="993919" cy="7861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88377" y="3056040"/>
              <a:ext cx="877569" cy="737870"/>
            </a:xfrm>
            <a:custGeom>
              <a:avLst/>
              <a:gdLst/>
              <a:ahLst/>
              <a:cxnLst/>
              <a:rect l="l" t="t" r="r" b="b"/>
              <a:pathLst>
                <a:path w="877570" h="737870">
                  <a:moveTo>
                    <a:pt x="877567" y="0"/>
                  </a:moveTo>
                  <a:lnTo>
                    <a:pt x="823005" y="7305"/>
                  </a:lnTo>
                  <a:lnTo>
                    <a:pt x="769411" y="16879"/>
                  </a:lnTo>
                  <a:lnTo>
                    <a:pt x="716873" y="28649"/>
                  </a:lnTo>
                  <a:lnTo>
                    <a:pt x="665477" y="42542"/>
                  </a:lnTo>
                  <a:lnTo>
                    <a:pt x="615311" y="58485"/>
                  </a:lnTo>
                  <a:lnTo>
                    <a:pt x="566461" y="76404"/>
                  </a:lnTo>
                  <a:lnTo>
                    <a:pt x="519015" y="96226"/>
                  </a:lnTo>
                  <a:lnTo>
                    <a:pt x="473060" y="117879"/>
                  </a:lnTo>
                  <a:lnTo>
                    <a:pt x="428683" y="141289"/>
                  </a:lnTo>
                  <a:lnTo>
                    <a:pt x="385970" y="166384"/>
                  </a:lnTo>
                  <a:lnTo>
                    <a:pt x="345010" y="193089"/>
                  </a:lnTo>
                  <a:lnTo>
                    <a:pt x="305888" y="221332"/>
                  </a:lnTo>
                  <a:lnTo>
                    <a:pt x="268692" y="251040"/>
                  </a:lnTo>
                  <a:lnTo>
                    <a:pt x="233509" y="282140"/>
                  </a:lnTo>
                  <a:lnTo>
                    <a:pt x="200426" y="314558"/>
                  </a:lnTo>
                  <a:lnTo>
                    <a:pt x="169530" y="348222"/>
                  </a:lnTo>
                  <a:lnTo>
                    <a:pt x="140908" y="383058"/>
                  </a:lnTo>
                  <a:lnTo>
                    <a:pt x="114647" y="418993"/>
                  </a:lnTo>
                  <a:lnTo>
                    <a:pt x="90834" y="455955"/>
                  </a:lnTo>
                  <a:lnTo>
                    <a:pt x="69556" y="493870"/>
                  </a:lnTo>
                  <a:lnTo>
                    <a:pt x="50900" y="532664"/>
                  </a:lnTo>
                  <a:lnTo>
                    <a:pt x="34954" y="572266"/>
                  </a:lnTo>
                  <a:lnTo>
                    <a:pt x="21803" y="612601"/>
                  </a:lnTo>
                  <a:lnTo>
                    <a:pt x="11536" y="653597"/>
                  </a:lnTo>
                  <a:lnTo>
                    <a:pt x="4239" y="695180"/>
                  </a:lnTo>
                  <a:lnTo>
                    <a:pt x="0" y="737278"/>
                  </a:lnTo>
                </a:path>
              </a:pathLst>
            </a:custGeom>
            <a:ln w="1236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3588" y="3017696"/>
              <a:ext cx="120014" cy="78105"/>
            </a:xfrm>
            <a:custGeom>
              <a:avLst/>
              <a:gdLst/>
              <a:ahLst/>
              <a:cxnLst/>
              <a:rect l="l" t="t" r="r" b="b"/>
              <a:pathLst>
                <a:path w="120014" h="78105">
                  <a:moveTo>
                    <a:pt x="0" y="0"/>
                  </a:moveTo>
                  <a:lnTo>
                    <a:pt x="5271" y="78007"/>
                  </a:lnTo>
                  <a:lnTo>
                    <a:pt x="119514" y="3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6165" y="3802390"/>
              <a:ext cx="1092759" cy="60196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63282" y="3798184"/>
              <a:ext cx="1073979" cy="5843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63282" y="3798184"/>
              <a:ext cx="1074420" cy="584835"/>
            </a:xfrm>
            <a:custGeom>
              <a:avLst/>
              <a:gdLst/>
              <a:ahLst/>
              <a:cxnLst/>
              <a:rect l="l" t="t" r="r" b="b"/>
              <a:pathLst>
                <a:path w="1074420" h="584835">
                  <a:moveTo>
                    <a:pt x="70011" y="584397"/>
                  </a:moveTo>
                  <a:lnTo>
                    <a:pt x="1003967" y="584397"/>
                  </a:lnTo>
                  <a:lnTo>
                    <a:pt x="1031204" y="578883"/>
                  </a:lnTo>
                  <a:lnTo>
                    <a:pt x="1053460" y="563854"/>
                  </a:lnTo>
                  <a:lnTo>
                    <a:pt x="1068472" y="541573"/>
                  </a:lnTo>
                  <a:lnTo>
                    <a:pt x="1073979" y="514305"/>
                  </a:lnTo>
                  <a:lnTo>
                    <a:pt x="1073979" y="70173"/>
                  </a:lnTo>
                  <a:lnTo>
                    <a:pt x="1068472" y="42858"/>
                  </a:lnTo>
                  <a:lnTo>
                    <a:pt x="1053460" y="20553"/>
                  </a:lnTo>
                  <a:lnTo>
                    <a:pt x="1031204" y="5514"/>
                  </a:lnTo>
                  <a:lnTo>
                    <a:pt x="1003967" y="0"/>
                  </a:lnTo>
                  <a:lnTo>
                    <a:pt x="70011" y="0"/>
                  </a:lnTo>
                  <a:lnTo>
                    <a:pt x="42775" y="5514"/>
                  </a:lnTo>
                  <a:lnTo>
                    <a:pt x="20519" y="20553"/>
                  </a:lnTo>
                  <a:lnTo>
                    <a:pt x="5506" y="42858"/>
                  </a:lnTo>
                  <a:lnTo>
                    <a:pt x="0" y="70173"/>
                  </a:lnTo>
                  <a:lnTo>
                    <a:pt x="0" y="514305"/>
                  </a:lnTo>
                  <a:lnTo>
                    <a:pt x="5506" y="541573"/>
                  </a:lnTo>
                  <a:lnTo>
                    <a:pt x="20519" y="563854"/>
                  </a:lnTo>
                  <a:lnTo>
                    <a:pt x="42775" y="578883"/>
                  </a:lnTo>
                  <a:lnTo>
                    <a:pt x="70011" y="584397"/>
                  </a:lnTo>
                  <a:close/>
                </a:path>
              </a:pathLst>
            </a:custGeom>
            <a:ln w="1236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6739" y="5448821"/>
              <a:ext cx="853895" cy="797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39979" y="5456372"/>
              <a:ext cx="739775" cy="45085"/>
            </a:xfrm>
            <a:custGeom>
              <a:avLst/>
              <a:gdLst/>
              <a:ahLst/>
              <a:cxnLst/>
              <a:rect l="l" t="t" r="r" b="b"/>
              <a:pathLst>
                <a:path w="739775" h="45085">
                  <a:moveTo>
                    <a:pt x="739570" y="0"/>
                  </a:moveTo>
                  <a:lnTo>
                    <a:pt x="691626" y="9807"/>
                  </a:lnTo>
                  <a:lnTo>
                    <a:pt x="642187" y="18415"/>
                  </a:lnTo>
                  <a:lnTo>
                    <a:pt x="591553" y="25815"/>
                  </a:lnTo>
                  <a:lnTo>
                    <a:pt x="540025" y="32002"/>
                  </a:lnTo>
                  <a:lnTo>
                    <a:pt x="487903" y="36967"/>
                  </a:lnTo>
                  <a:lnTo>
                    <a:pt x="435487" y="40703"/>
                  </a:lnTo>
                  <a:lnTo>
                    <a:pt x="383076" y="43203"/>
                  </a:lnTo>
                  <a:lnTo>
                    <a:pt x="330971" y="44460"/>
                  </a:lnTo>
                  <a:lnTo>
                    <a:pt x="279472" y="44466"/>
                  </a:lnTo>
                  <a:lnTo>
                    <a:pt x="228878" y="43214"/>
                  </a:lnTo>
                  <a:lnTo>
                    <a:pt x="179491" y="40698"/>
                  </a:lnTo>
                  <a:lnTo>
                    <a:pt x="131609" y="36909"/>
                  </a:lnTo>
                  <a:lnTo>
                    <a:pt x="85533" y="31840"/>
                  </a:lnTo>
                  <a:lnTo>
                    <a:pt x="41563" y="25485"/>
                  </a:lnTo>
                  <a:lnTo>
                    <a:pt x="0" y="17836"/>
                  </a:lnTo>
                </a:path>
              </a:pathLst>
            </a:custGeom>
            <a:ln w="1236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6772" y="5439312"/>
              <a:ext cx="123825" cy="75565"/>
            </a:xfrm>
            <a:custGeom>
              <a:avLst/>
              <a:gdLst/>
              <a:ahLst/>
              <a:cxnLst/>
              <a:rect l="l" t="t" r="r" b="b"/>
              <a:pathLst>
                <a:path w="123825" h="75564">
                  <a:moveTo>
                    <a:pt x="123385" y="0"/>
                  </a:moveTo>
                  <a:lnTo>
                    <a:pt x="0" y="5375"/>
                  </a:lnTo>
                  <a:lnTo>
                    <a:pt x="101888" y="75162"/>
                  </a:lnTo>
                  <a:lnTo>
                    <a:pt x="12338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4268" y="3886250"/>
            <a:ext cx="495300" cy="38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01699"/>
              </a:lnSpc>
              <a:spcBef>
                <a:spcPts val="95"/>
              </a:spcBef>
            </a:pPr>
            <a:r>
              <a:rPr sz="1150" spc="5" dirty="0">
                <a:latin typeface="Calibri"/>
                <a:cs typeface="Calibri"/>
              </a:rPr>
              <a:t>Pr</a:t>
            </a:r>
            <a:r>
              <a:rPr sz="1150" spc="-5" dirty="0">
                <a:latin typeface="Calibri"/>
                <a:cs typeface="Calibri"/>
              </a:rPr>
              <a:t>o</a:t>
            </a:r>
            <a:r>
              <a:rPr sz="1150" spc="5" dirty="0">
                <a:latin typeface="Calibri"/>
                <a:cs typeface="Calibri"/>
              </a:rPr>
              <a:t>ce</a:t>
            </a:r>
            <a:r>
              <a:rPr sz="1150" dirty="0">
                <a:latin typeface="Calibri"/>
                <a:cs typeface="Calibri"/>
              </a:rPr>
              <a:t>ss  </a:t>
            </a:r>
            <a:r>
              <a:rPr sz="1150" spc="5" dirty="0">
                <a:latin typeface="Calibri"/>
                <a:cs typeface="Calibri"/>
              </a:rPr>
              <a:t>a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5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l</a:t>
            </a:r>
            <a:r>
              <a:rPr sz="1150" spc="15" dirty="0">
                <a:latin typeface="Calibri"/>
                <a:cs typeface="Calibri"/>
              </a:rPr>
              <a:t>y</a:t>
            </a:r>
            <a:r>
              <a:rPr sz="1150" dirty="0">
                <a:latin typeface="Calibri"/>
                <a:cs typeface="Calibri"/>
              </a:rPr>
              <a:t>s</a:t>
            </a:r>
            <a:r>
              <a:rPr sz="1150" spc="-15" dirty="0">
                <a:latin typeface="Calibri"/>
                <a:cs typeface="Calibri"/>
              </a:rPr>
              <a:t>i</a:t>
            </a:r>
            <a:r>
              <a:rPr sz="1150" spc="5" dirty="0">
                <a:latin typeface="Calibri"/>
                <a:cs typeface="Calibri"/>
              </a:rPr>
              <a:t>s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6427" y="5166053"/>
            <a:ext cx="1101725" cy="612775"/>
            <a:chOff x="3656427" y="5166053"/>
            <a:chExt cx="1101725" cy="61277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4959" y="5176699"/>
              <a:ext cx="1092759" cy="6019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62776" y="5172403"/>
              <a:ext cx="1073995" cy="58436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62777" y="5172403"/>
              <a:ext cx="1074420" cy="584835"/>
            </a:xfrm>
            <a:custGeom>
              <a:avLst/>
              <a:gdLst/>
              <a:ahLst/>
              <a:cxnLst/>
              <a:rect l="l" t="t" r="r" b="b"/>
              <a:pathLst>
                <a:path w="1074420" h="584835">
                  <a:moveTo>
                    <a:pt x="70036" y="584364"/>
                  </a:moveTo>
                  <a:lnTo>
                    <a:pt x="1003984" y="584364"/>
                  </a:lnTo>
                  <a:lnTo>
                    <a:pt x="1031220" y="578853"/>
                  </a:lnTo>
                  <a:lnTo>
                    <a:pt x="1053476" y="563826"/>
                  </a:lnTo>
                  <a:lnTo>
                    <a:pt x="1068489" y="541536"/>
                  </a:lnTo>
                  <a:lnTo>
                    <a:pt x="1073996" y="514239"/>
                  </a:lnTo>
                  <a:lnTo>
                    <a:pt x="1073996" y="70124"/>
                  </a:lnTo>
                  <a:lnTo>
                    <a:pt x="1068489" y="42827"/>
                  </a:lnTo>
                  <a:lnTo>
                    <a:pt x="1053476" y="20537"/>
                  </a:lnTo>
                  <a:lnTo>
                    <a:pt x="1031220" y="5510"/>
                  </a:lnTo>
                  <a:lnTo>
                    <a:pt x="1003984" y="0"/>
                  </a:lnTo>
                  <a:lnTo>
                    <a:pt x="70036" y="0"/>
                  </a:lnTo>
                  <a:lnTo>
                    <a:pt x="42775" y="5510"/>
                  </a:lnTo>
                  <a:lnTo>
                    <a:pt x="20513" y="20537"/>
                  </a:lnTo>
                  <a:lnTo>
                    <a:pt x="5503" y="42827"/>
                  </a:lnTo>
                  <a:lnTo>
                    <a:pt x="0" y="70124"/>
                  </a:lnTo>
                  <a:lnTo>
                    <a:pt x="0" y="514239"/>
                  </a:lnTo>
                  <a:lnTo>
                    <a:pt x="5503" y="541536"/>
                  </a:lnTo>
                  <a:lnTo>
                    <a:pt x="20513" y="563826"/>
                  </a:lnTo>
                  <a:lnTo>
                    <a:pt x="42775" y="578853"/>
                  </a:lnTo>
                  <a:lnTo>
                    <a:pt x="70036" y="584364"/>
                  </a:lnTo>
                  <a:close/>
                </a:path>
              </a:pathLst>
            </a:custGeom>
            <a:ln w="1236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03055" y="5261385"/>
            <a:ext cx="995680" cy="381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latin typeface="Calibri"/>
                <a:cs typeface="Calibri"/>
              </a:rPr>
              <a:t>Process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alibri"/>
                <a:cs typeface="Calibri"/>
              </a:rPr>
              <a:t>implementation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121672" y="3786969"/>
            <a:ext cx="1101090" cy="612140"/>
            <a:chOff x="3121672" y="3786969"/>
            <a:chExt cx="1101090" cy="61214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2324" y="3796865"/>
              <a:ext cx="1089958" cy="601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8021" y="3793319"/>
              <a:ext cx="1074026" cy="5843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128022" y="3793319"/>
              <a:ext cx="1074420" cy="584835"/>
            </a:xfrm>
            <a:custGeom>
              <a:avLst/>
              <a:gdLst/>
              <a:ahLst/>
              <a:cxnLst/>
              <a:rect l="l" t="t" r="r" b="b"/>
              <a:pathLst>
                <a:path w="1074420" h="584835">
                  <a:moveTo>
                    <a:pt x="70042" y="584314"/>
                  </a:moveTo>
                  <a:lnTo>
                    <a:pt x="1003932" y="584314"/>
                  </a:lnTo>
                  <a:lnTo>
                    <a:pt x="1031216" y="578812"/>
                  </a:lnTo>
                  <a:lnTo>
                    <a:pt x="1053496" y="563802"/>
                  </a:lnTo>
                  <a:lnTo>
                    <a:pt x="1068518" y="541525"/>
                  </a:lnTo>
                  <a:lnTo>
                    <a:pt x="1074026" y="514223"/>
                  </a:lnTo>
                  <a:lnTo>
                    <a:pt x="1074026" y="70091"/>
                  </a:lnTo>
                  <a:lnTo>
                    <a:pt x="1068518" y="42824"/>
                  </a:lnTo>
                  <a:lnTo>
                    <a:pt x="1053496" y="20542"/>
                  </a:lnTo>
                  <a:lnTo>
                    <a:pt x="1031216" y="5513"/>
                  </a:lnTo>
                  <a:lnTo>
                    <a:pt x="1003932" y="0"/>
                  </a:lnTo>
                  <a:lnTo>
                    <a:pt x="70042" y="0"/>
                  </a:lnTo>
                  <a:lnTo>
                    <a:pt x="42779" y="5513"/>
                  </a:lnTo>
                  <a:lnTo>
                    <a:pt x="20515" y="20542"/>
                  </a:lnTo>
                  <a:lnTo>
                    <a:pt x="5504" y="42824"/>
                  </a:lnTo>
                  <a:lnTo>
                    <a:pt x="0" y="70091"/>
                  </a:lnTo>
                  <a:lnTo>
                    <a:pt x="0" y="514223"/>
                  </a:lnTo>
                  <a:lnTo>
                    <a:pt x="5504" y="541525"/>
                  </a:lnTo>
                  <a:lnTo>
                    <a:pt x="20515" y="563802"/>
                  </a:lnTo>
                  <a:lnTo>
                    <a:pt x="42779" y="578812"/>
                  </a:lnTo>
                  <a:lnTo>
                    <a:pt x="70042" y="584314"/>
                  </a:lnTo>
                  <a:close/>
                </a:path>
              </a:pathLst>
            </a:custGeom>
            <a:ln w="1236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17694" y="3881385"/>
            <a:ext cx="696595" cy="38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5410">
              <a:lnSpc>
                <a:spcPct val="101699"/>
              </a:lnSpc>
              <a:spcBef>
                <a:spcPts val="95"/>
              </a:spcBef>
            </a:pPr>
            <a:r>
              <a:rPr sz="1150" dirty="0">
                <a:latin typeface="Calibri"/>
                <a:cs typeface="Calibri"/>
              </a:rPr>
              <a:t>Process 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mo</a:t>
            </a:r>
            <a:r>
              <a:rPr sz="1150" spc="-5" dirty="0">
                <a:latin typeface="Calibri"/>
                <a:cs typeface="Calibri"/>
              </a:rPr>
              <a:t>ni</a:t>
            </a:r>
            <a:r>
              <a:rPr sz="1150" spc="5" dirty="0">
                <a:latin typeface="Calibri"/>
                <a:cs typeface="Calibri"/>
              </a:rPr>
              <a:t>t</a:t>
            </a:r>
            <a:r>
              <a:rPr sz="1150" spc="10" dirty="0">
                <a:latin typeface="Calibri"/>
                <a:cs typeface="Calibri"/>
              </a:rPr>
              <a:t>o</a:t>
            </a:r>
            <a:r>
              <a:rPr sz="1150" spc="5" dirty="0">
                <a:latin typeface="Calibri"/>
                <a:cs typeface="Calibri"/>
              </a:rPr>
              <a:t>r</a:t>
            </a:r>
            <a:r>
              <a:rPr sz="1150" spc="-5" dirty="0">
                <a:latin typeface="Calibri"/>
                <a:cs typeface="Calibri"/>
              </a:rPr>
              <a:t>i</a:t>
            </a:r>
            <a:r>
              <a:rPr sz="1150" spc="15" dirty="0">
                <a:latin typeface="Calibri"/>
                <a:cs typeface="Calibri"/>
              </a:rPr>
              <a:t>n</a:t>
            </a:r>
            <a:r>
              <a:rPr sz="1150" spc="5" dirty="0">
                <a:latin typeface="Calibri"/>
                <a:cs typeface="Calibri"/>
              </a:rPr>
              <a:t>g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573199" y="5166053"/>
            <a:ext cx="1101090" cy="612775"/>
            <a:chOff x="5573199" y="5166053"/>
            <a:chExt cx="1101090" cy="61277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1361" y="5176699"/>
              <a:ext cx="1092759" cy="60196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79549" y="5172403"/>
              <a:ext cx="1074061" cy="5843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579549" y="5172403"/>
              <a:ext cx="1074420" cy="584835"/>
            </a:xfrm>
            <a:custGeom>
              <a:avLst/>
              <a:gdLst/>
              <a:ahLst/>
              <a:cxnLst/>
              <a:rect l="l" t="t" r="r" b="b"/>
              <a:pathLst>
                <a:path w="1074420" h="584835">
                  <a:moveTo>
                    <a:pt x="70094" y="584364"/>
                  </a:moveTo>
                  <a:lnTo>
                    <a:pt x="1003967" y="584364"/>
                  </a:lnTo>
                  <a:lnTo>
                    <a:pt x="1031251" y="578853"/>
                  </a:lnTo>
                  <a:lnTo>
                    <a:pt x="1053532" y="563826"/>
                  </a:lnTo>
                  <a:lnTo>
                    <a:pt x="1068553" y="541536"/>
                  </a:lnTo>
                  <a:lnTo>
                    <a:pt x="1074061" y="514239"/>
                  </a:lnTo>
                  <a:lnTo>
                    <a:pt x="1074061" y="70124"/>
                  </a:lnTo>
                  <a:lnTo>
                    <a:pt x="1068553" y="42827"/>
                  </a:lnTo>
                  <a:lnTo>
                    <a:pt x="1053532" y="20537"/>
                  </a:lnTo>
                  <a:lnTo>
                    <a:pt x="1031251" y="5510"/>
                  </a:lnTo>
                  <a:lnTo>
                    <a:pt x="1003967" y="0"/>
                  </a:lnTo>
                  <a:lnTo>
                    <a:pt x="70094" y="0"/>
                  </a:lnTo>
                  <a:lnTo>
                    <a:pt x="42810" y="5510"/>
                  </a:lnTo>
                  <a:lnTo>
                    <a:pt x="20529" y="20537"/>
                  </a:lnTo>
                  <a:lnTo>
                    <a:pt x="5508" y="42827"/>
                  </a:lnTo>
                  <a:lnTo>
                    <a:pt x="0" y="70124"/>
                  </a:lnTo>
                  <a:lnTo>
                    <a:pt x="0" y="514239"/>
                  </a:lnTo>
                  <a:lnTo>
                    <a:pt x="5508" y="541536"/>
                  </a:lnTo>
                  <a:lnTo>
                    <a:pt x="20529" y="563826"/>
                  </a:lnTo>
                  <a:lnTo>
                    <a:pt x="42810" y="578853"/>
                  </a:lnTo>
                  <a:lnTo>
                    <a:pt x="70094" y="584364"/>
                  </a:lnTo>
                  <a:close/>
                </a:path>
              </a:pathLst>
            </a:custGeom>
            <a:ln w="1236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847308" y="5261385"/>
            <a:ext cx="542925" cy="381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14"/>
              </a:spcBef>
            </a:pPr>
            <a:r>
              <a:rPr sz="1150" spc="5" dirty="0">
                <a:latin typeface="Calibri"/>
                <a:cs typeface="Calibri"/>
              </a:rPr>
              <a:t>Process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5" dirty="0">
                <a:latin typeface="Calibri"/>
                <a:cs typeface="Calibri"/>
              </a:rPr>
              <a:t>re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5" dirty="0">
                <a:latin typeface="Calibri"/>
                <a:cs typeface="Calibri"/>
              </a:rPr>
              <a:t>es</a:t>
            </a:r>
            <a:r>
              <a:rPr sz="1150" spc="-10" dirty="0">
                <a:latin typeface="Calibri"/>
                <a:cs typeface="Calibri"/>
              </a:rPr>
              <a:t>i</a:t>
            </a:r>
            <a:r>
              <a:rPr sz="1150" spc="15" dirty="0">
                <a:latin typeface="Calibri"/>
                <a:cs typeface="Calibri"/>
              </a:rPr>
              <a:t>g</a:t>
            </a:r>
            <a:r>
              <a:rPr sz="1150" spc="10" dirty="0">
                <a:latin typeface="Calibri"/>
                <a:cs typeface="Calibri"/>
              </a:rPr>
              <a:t>n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09551" y="2493965"/>
            <a:ext cx="1076285" cy="233635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347260" y="2496627"/>
            <a:ext cx="982344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alibri"/>
                <a:cs typeface="Calibri"/>
              </a:rPr>
              <a:t>Process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architecture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199111" y="2933751"/>
            <a:ext cx="722084" cy="371071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235832" y="2936389"/>
            <a:ext cx="629285" cy="30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3035">
              <a:lnSpc>
                <a:spcPct val="101099"/>
              </a:lnSpc>
              <a:spcBef>
                <a:spcPts val="95"/>
              </a:spcBef>
            </a:pPr>
            <a:r>
              <a:rPr sz="900" spc="-10" dirty="0">
                <a:latin typeface="Calibri"/>
                <a:cs typeface="Calibri"/>
              </a:rPr>
              <a:t>A</a:t>
            </a:r>
            <a:r>
              <a:rPr sz="900" spc="5" dirty="0">
                <a:latin typeface="Calibri"/>
                <a:cs typeface="Calibri"/>
              </a:rPr>
              <a:t>s</a:t>
            </a:r>
            <a:r>
              <a:rPr sz="900" spc="-5" dirty="0">
                <a:latin typeface="Calibri"/>
                <a:cs typeface="Calibri"/>
              </a:rPr>
              <a:t>-</a:t>
            </a:r>
            <a:r>
              <a:rPr sz="900" spc="5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s </a:t>
            </a:r>
            <a:r>
              <a:rPr sz="900" spc="-5" dirty="0">
                <a:latin typeface="Calibri"/>
                <a:cs typeface="Calibri"/>
              </a:rPr>
              <a:t>p</a:t>
            </a:r>
            <a:r>
              <a:rPr sz="900" spc="-2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dirty="0">
                <a:latin typeface="Calibri"/>
                <a:cs typeface="Calibri"/>
              </a:rPr>
              <a:t>ce</a:t>
            </a:r>
            <a:r>
              <a:rPr sz="900" spc="10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s  model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556006" y="4637961"/>
            <a:ext cx="906033" cy="508508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6592974" y="4641176"/>
            <a:ext cx="786130" cy="44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1099"/>
              </a:lnSpc>
              <a:spcBef>
                <a:spcPts val="95"/>
              </a:spcBef>
            </a:pPr>
            <a:r>
              <a:rPr sz="900" dirty="0">
                <a:latin typeface="Calibri"/>
                <a:cs typeface="Calibri"/>
              </a:rPr>
              <a:t>Insights </a:t>
            </a:r>
            <a:r>
              <a:rPr sz="900" spc="-5" dirty="0">
                <a:latin typeface="Calibri"/>
                <a:cs typeface="Calibri"/>
              </a:rPr>
              <a:t>on </a:t>
            </a:r>
            <a:r>
              <a:rPr sz="900" dirty="0">
                <a:latin typeface="Calibri"/>
                <a:cs typeface="Calibri"/>
              </a:rPr>
              <a:t> wea</a:t>
            </a:r>
            <a:r>
              <a:rPr sz="900" spc="-5" dirty="0">
                <a:latin typeface="Calibri"/>
                <a:cs typeface="Calibri"/>
              </a:rPr>
              <a:t>kne</a:t>
            </a:r>
            <a:r>
              <a:rPr sz="900" spc="10" dirty="0">
                <a:latin typeface="Calibri"/>
                <a:cs typeface="Calibri"/>
              </a:rPr>
              <a:t>s</a:t>
            </a:r>
            <a:r>
              <a:rPr sz="900" spc="-10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es 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d  </a:t>
            </a:r>
            <a:r>
              <a:rPr sz="900" spc="5" dirty="0">
                <a:latin typeface="Calibri"/>
                <a:cs typeface="Calibri"/>
              </a:rPr>
              <a:t>their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impact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60412" y="5523036"/>
            <a:ext cx="801699" cy="371071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4797132" y="5527221"/>
            <a:ext cx="680720" cy="30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 marR="5080" indent="-179070">
              <a:lnSpc>
                <a:spcPct val="101099"/>
              </a:lnSpc>
              <a:spcBef>
                <a:spcPts val="95"/>
              </a:spcBef>
            </a:pPr>
            <a:r>
              <a:rPr sz="900" spc="-15" dirty="0">
                <a:latin typeface="Calibri"/>
                <a:cs typeface="Calibri"/>
              </a:rPr>
              <a:t>T</a:t>
            </a:r>
            <a:r>
              <a:rPr sz="900" spc="10" dirty="0">
                <a:latin typeface="Calibri"/>
                <a:cs typeface="Calibri"/>
              </a:rPr>
              <a:t>o</a:t>
            </a:r>
            <a:r>
              <a:rPr sz="900" spc="-5" dirty="0">
                <a:latin typeface="Calibri"/>
                <a:cs typeface="Calibri"/>
              </a:rPr>
              <a:t>-</a:t>
            </a:r>
            <a:r>
              <a:rPr sz="900" dirty="0">
                <a:latin typeface="Calibri"/>
                <a:cs typeface="Calibri"/>
              </a:rPr>
              <a:t>be p</a:t>
            </a:r>
            <a:r>
              <a:rPr sz="900" spc="5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dirty="0">
                <a:latin typeface="Calibri"/>
                <a:cs typeface="Calibri"/>
              </a:rPr>
              <a:t>c</a:t>
            </a:r>
            <a:r>
              <a:rPr sz="900" spc="-20" dirty="0">
                <a:latin typeface="Calibri"/>
                <a:cs typeface="Calibri"/>
              </a:rPr>
              <a:t>e</a:t>
            </a:r>
            <a:r>
              <a:rPr sz="900" spc="10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s  model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04868" y="4684683"/>
            <a:ext cx="656190" cy="508508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3139824" y="4687733"/>
            <a:ext cx="53784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0"/>
              </a:spcBef>
            </a:pPr>
            <a:r>
              <a:rPr sz="900" spc="10" dirty="0">
                <a:latin typeface="Calibri"/>
                <a:cs typeface="Calibri"/>
              </a:rPr>
              <a:t>E</a:t>
            </a:r>
            <a:r>
              <a:rPr sz="900" spc="-5" dirty="0">
                <a:latin typeface="Calibri"/>
                <a:cs typeface="Calibri"/>
              </a:rPr>
              <a:t>x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15" dirty="0">
                <a:latin typeface="Calibri"/>
                <a:cs typeface="Calibri"/>
              </a:rPr>
              <a:t>c</a:t>
            </a:r>
            <a:r>
              <a:rPr sz="900" spc="-5" dirty="0">
                <a:latin typeface="Calibri"/>
                <a:cs typeface="Calibri"/>
              </a:rPr>
              <a:t>ut</a:t>
            </a:r>
            <a:r>
              <a:rPr sz="900" spc="15" dirty="0">
                <a:latin typeface="Calibri"/>
                <a:cs typeface="Calibri"/>
              </a:rPr>
              <a:t>a</a:t>
            </a:r>
            <a:r>
              <a:rPr sz="900" dirty="0">
                <a:latin typeface="Calibri"/>
                <a:cs typeface="Calibri"/>
              </a:rPr>
              <a:t>b</a:t>
            </a:r>
            <a:r>
              <a:rPr sz="900" spc="-15" dirty="0">
                <a:latin typeface="Calibri"/>
                <a:cs typeface="Calibri"/>
              </a:rPr>
              <a:t>l</a:t>
            </a:r>
            <a:r>
              <a:rPr sz="900" dirty="0">
                <a:latin typeface="Calibri"/>
                <a:cs typeface="Calibri"/>
              </a:rPr>
              <a:t>e  process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model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963544" y="1948805"/>
            <a:ext cx="6838950" cy="4293235"/>
            <a:chOff x="1963544" y="1948805"/>
            <a:chExt cx="6838950" cy="4293235"/>
          </a:xfrm>
        </p:grpSpPr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88823" y="2865087"/>
              <a:ext cx="980163" cy="5085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63544" y="4927907"/>
              <a:ext cx="1252174" cy="72590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75422" y="3078173"/>
              <a:ext cx="1329377" cy="15136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03773" y="4367644"/>
              <a:ext cx="1198615" cy="89632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69902" y="5884734"/>
              <a:ext cx="1413403" cy="35712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74643" y="5166560"/>
              <a:ext cx="1083310" cy="563880"/>
            </a:xfrm>
            <a:custGeom>
              <a:avLst/>
              <a:gdLst/>
              <a:ahLst/>
              <a:cxnLst/>
              <a:rect l="l" t="t" r="r" b="b"/>
              <a:pathLst>
                <a:path w="1083309" h="563879">
                  <a:moveTo>
                    <a:pt x="0" y="93880"/>
                  </a:moveTo>
                  <a:lnTo>
                    <a:pt x="7377" y="57337"/>
                  </a:lnTo>
                  <a:lnTo>
                    <a:pt x="27496" y="27496"/>
                  </a:lnTo>
                  <a:lnTo>
                    <a:pt x="57337" y="7377"/>
                  </a:lnTo>
                  <a:lnTo>
                    <a:pt x="93880" y="0"/>
                  </a:lnTo>
                  <a:lnTo>
                    <a:pt x="989434" y="0"/>
                  </a:lnTo>
                  <a:lnTo>
                    <a:pt x="1025977" y="7377"/>
                  </a:lnTo>
                  <a:lnTo>
                    <a:pt x="1055817" y="27496"/>
                  </a:lnTo>
                  <a:lnTo>
                    <a:pt x="1075937" y="57337"/>
                  </a:lnTo>
                  <a:lnTo>
                    <a:pt x="1083315" y="93880"/>
                  </a:lnTo>
                  <a:lnTo>
                    <a:pt x="1083315" y="469393"/>
                  </a:lnTo>
                  <a:lnTo>
                    <a:pt x="1075937" y="505936"/>
                  </a:lnTo>
                  <a:lnTo>
                    <a:pt x="1055817" y="535777"/>
                  </a:lnTo>
                  <a:lnTo>
                    <a:pt x="1025977" y="555896"/>
                  </a:lnTo>
                  <a:lnTo>
                    <a:pt x="989434" y="563274"/>
                  </a:lnTo>
                  <a:lnTo>
                    <a:pt x="93880" y="563274"/>
                  </a:lnTo>
                  <a:lnTo>
                    <a:pt x="57337" y="555896"/>
                  </a:lnTo>
                  <a:lnTo>
                    <a:pt x="27496" y="535777"/>
                  </a:lnTo>
                  <a:lnTo>
                    <a:pt x="7377" y="505936"/>
                  </a:lnTo>
                  <a:lnTo>
                    <a:pt x="0" y="469393"/>
                  </a:lnTo>
                  <a:lnTo>
                    <a:pt x="0" y="93880"/>
                  </a:lnTo>
                  <a:close/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32889" y="5436923"/>
              <a:ext cx="746125" cy="434340"/>
            </a:xfrm>
            <a:custGeom>
              <a:avLst/>
              <a:gdLst/>
              <a:ahLst/>
              <a:cxnLst/>
              <a:rect l="l" t="t" r="r" b="b"/>
              <a:pathLst>
                <a:path w="746125" h="434339">
                  <a:moveTo>
                    <a:pt x="0" y="72297"/>
                  </a:moveTo>
                  <a:lnTo>
                    <a:pt x="5681" y="44156"/>
                  </a:lnTo>
                  <a:lnTo>
                    <a:pt x="21175" y="21175"/>
                  </a:lnTo>
                  <a:lnTo>
                    <a:pt x="44156" y="5681"/>
                  </a:lnTo>
                  <a:lnTo>
                    <a:pt x="72297" y="0"/>
                  </a:lnTo>
                  <a:lnTo>
                    <a:pt x="673475" y="0"/>
                  </a:lnTo>
                  <a:lnTo>
                    <a:pt x="701616" y="5681"/>
                  </a:lnTo>
                  <a:lnTo>
                    <a:pt x="724597" y="21175"/>
                  </a:lnTo>
                  <a:lnTo>
                    <a:pt x="740091" y="44156"/>
                  </a:lnTo>
                  <a:lnTo>
                    <a:pt x="745773" y="72297"/>
                  </a:lnTo>
                  <a:lnTo>
                    <a:pt x="745773" y="361478"/>
                  </a:lnTo>
                  <a:lnTo>
                    <a:pt x="740091" y="389619"/>
                  </a:lnTo>
                  <a:lnTo>
                    <a:pt x="724597" y="412600"/>
                  </a:lnTo>
                  <a:lnTo>
                    <a:pt x="701616" y="428094"/>
                  </a:lnTo>
                  <a:lnTo>
                    <a:pt x="673475" y="433776"/>
                  </a:lnTo>
                  <a:lnTo>
                    <a:pt x="72297" y="433776"/>
                  </a:lnTo>
                  <a:lnTo>
                    <a:pt x="44156" y="428094"/>
                  </a:lnTo>
                  <a:lnTo>
                    <a:pt x="21175" y="412600"/>
                  </a:lnTo>
                  <a:lnTo>
                    <a:pt x="5681" y="389619"/>
                  </a:lnTo>
                  <a:lnTo>
                    <a:pt x="0" y="361478"/>
                  </a:lnTo>
                  <a:lnTo>
                    <a:pt x="0" y="72297"/>
                  </a:lnTo>
                  <a:close/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9562" y="4560839"/>
              <a:ext cx="873760" cy="605790"/>
            </a:xfrm>
            <a:custGeom>
              <a:avLst/>
              <a:gdLst/>
              <a:ahLst/>
              <a:cxnLst/>
              <a:rect l="l" t="t" r="r" b="b"/>
              <a:pathLst>
                <a:path w="873759" h="605789">
                  <a:moveTo>
                    <a:pt x="0" y="100955"/>
                  </a:moveTo>
                  <a:lnTo>
                    <a:pt x="7933" y="61659"/>
                  </a:lnTo>
                  <a:lnTo>
                    <a:pt x="29569" y="29569"/>
                  </a:lnTo>
                  <a:lnTo>
                    <a:pt x="61659" y="7933"/>
                  </a:lnTo>
                  <a:lnTo>
                    <a:pt x="100955" y="0"/>
                  </a:lnTo>
                  <a:lnTo>
                    <a:pt x="772714" y="0"/>
                  </a:lnTo>
                  <a:lnTo>
                    <a:pt x="812010" y="7933"/>
                  </a:lnTo>
                  <a:lnTo>
                    <a:pt x="844100" y="29569"/>
                  </a:lnTo>
                  <a:lnTo>
                    <a:pt x="865736" y="61659"/>
                  </a:lnTo>
                  <a:lnTo>
                    <a:pt x="873670" y="100955"/>
                  </a:lnTo>
                  <a:lnTo>
                    <a:pt x="873670" y="504766"/>
                  </a:lnTo>
                  <a:lnTo>
                    <a:pt x="865736" y="544062"/>
                  </a:lnTo>
                  <a:lnTo>
                    <a:pt x="844100" y="576152"/>
                  </a:lnTo>
                  <a:lnTo>
                    <a:pt x="812010" y="597788"/>
                  </a:lnTo>
                  <a:lnTo>
                    <a:pt x="772714" y="605722"/>
                  </a:lnTo>
                  <a:lnTo>
                    <a:pt x="100955" y="605722"/>
                  </a:lnTo>
                  <a:lnTo>
                    <a:pt x="61659" y="597788"/>
                  </a:lnTo>
                  <a:lnTo>
                    <a:pt x="29569" y="576152"/>
                  </a:lnTo>
                  <a:lnTo>
                    <a:pt x="7933" y="544062"/>
                  </a:lnTo>
                  <a:lnTo>
                    <a:pt x="0" y="504766"/>
                  </a:lnTo>
                  <a:lnTo>
                    <a:pt x="0" y="100955"/>
                  </a:lnTo>
                  <a:close/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46499" y="2348548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59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62788" y="1948814"/>
              <a:ext cx="1438275" cy="760095"/>
            </a:xfrm>
            <a:custGeom>
              <a:avLst/>
              <a:gdLst/>
              <a:ahLst/>
              <a:cxnLst/>
              <a:rect l="l" t="t" r="r" b="b"/>
              <a:pathLst>
                <a:path w="1438275" h="760094">
                  <a:moveTo>
                    <a:pt x="1438008" y="519671"/>
                  </a:moveTo>
                  <a:lnTo>
                    <a:pt x="0" y="519671"/>
                  </a:lnTo>
                  <a:lnTo>
                    <a:pt x="0" y="759523"/>
                  </a:lnTo>
                  <a:lnTo>
                    <a:pt x="1438008" y="759523"/>
                  </a:lnTo>
                  <a:lnTo>
                    <a:pt x="1438008" y="519671"/>
                  </a:lnTo>
                  <a:close/>
                </a:path>
                <a:path w="1438275" h="760094">
                  <a:moveTo>
                    <a:pt x="1438008" y="0"/>
                  </a:moveTo>
                  <a:lnTo>
                    <a:pt x="0" y="0"/>
                  </a:lnTo>
                  <a:lnTo>
                    <a:pt x="0" y="239852"/>
                  </a:lnTo>
                  <a:lnTo>
                    <a:pt x="1438008" y="239852"/>
                  </a:lnTo>
                  <a:lnTo>
                    <a:pt x="143800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00709" y="2548430"/>
              <a:ext cx="362585" cy="120014"/>
            </a:xfrm>
            <a:custGeom>
              <a:avLst/>
              <a:gdLst/>
              <a:ahLst/>
              <a:cxnLst/>
              <a:rect l="l" t="t" r="r" b="b"/>
              <a:pathLst>
                <a:path w="362584" h="120014">
                  <a:moveTo>
                    <a:pt x="181076" y="0"/>
                  </a:moveTo>
                  <a:lnTo>
                    <a:pt x="0" y="39977"/>
                  </a:lnTo>
                  <a:lnTo>
                    <a:pt x="0" y="119926"/>
                  </a:lnTo>
                  <a:lnTo>
                    <a:pt x="362179" y="119926"/>
                  </a:lnTo>
                  <a:lnTo>
                    <a:pt x="362179" y="39977"/>
                  </a:lnTo>
                  <a:lnTo>
                    <a:pt x="181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00710" y="2548429"/>
              <a:ext cx="362585" cy="120014"/>
            </a:xfrm>
            <a:custGeom>
              <a:avLst/>
              <a:gdLst/>
              <a:ahLst/>
              <a:cxnLst/>
              <a:rect l="l" t="t" r="r" b="b"/>
              <a:pathLst>
                <a:path w="362584" h="120014">
                  <a:moveTo>
                    <a:pt x="0" y="39977"/>
                  </a:moveTo>
                  <a:lnTo>
                    <a:pt x="181075" y="0"/>
                  </a:lnTo>
                  <a:lnTo>
                    <a:pt x="362179" y="39977"/>
                  </a:lnTo>
                  <a:lnTo>
                    <a:pt x="362179" y="119926"/>
                  </a:lnTo>
                  <a:lnTo>
                    <a:pt x="0" y="119926"/>
                  </a:lnTo>
                  <a:lnTo>
                    <a:pt x="0" y="399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02739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287442" y="0"/>
                  </a:moveTo>
                  <a:lnTo>
                    <a:pt x="0" y="0"/>
                  </a:lnTo>
                  <a:lnTo>
                    <a:pt x="0" y="79932"/>
                  </a:lnTo>
                  <a:lnTo>
                    <a:pt x="143715" y="119927"/>
                  </a:lnTo>
                  <a:lnTo>
                    <a:pt x="287442" y="79932"/>
                  </a:lnTo>
                  <a:lnTo>
                    <a:pt x="287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02739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0" y="0"/>
                  </a:moveTo>
                  <a:lnTo>
                    <a:pt x="287443" y="0"/>
                  </a:lnTo>
                  <a:lnTo>
                    <a:pt x="287443" y="79932"/>
                  </a:lnTo>
                  <a:lnTo>
                    <a:pt x="143716" y="119926"/>
                  </a:lnTo>
                  <a:lnTo>
                    <a:pt x="0" y="7993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55704" y="2040045"/>
              <a:ext cx="181610" cy="40640"/>
            </a:xfrm>
            <a:custGeom>
              <a:avLst/>
              <a:gdLst/>
              <a:ahLst/>
              <a:cxnLst/>
              <a:rect l="l" t="t" r="r" b="b"/>
              <a:pathLst>
                <a:path w="181609" h="40639">
                  <a:moveTo>
                    <a:pt x="181501" y="0"/>
                  </a:moveTo>
                  <a:lnTo>
                    <a:pt x="0" y="0"/>
                  </a:lnTo>
                  <a:lnTo>
                    <a:pt x="0" y="40614"/>
                  </a:lnTo>
                  <a:lnTo>
                    <a:pt x="181501" y="40614"/>
                  </a:lnTo>
                  <a:lnTo>
                    <a:pt x="181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1896700" y="519683"/>
            <a:ext cx="285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6655870" y="2024227"/>
            <a:ext cx="193675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5" dirty="0">
                <a:latin typeface="Calibri"/>
                <a:cs typeface="Calibri"/>
              </a:rPr>
              <a:t>Def</a:t>
            </a:r>
            <a:r>
              <a:rPr sz="250" spc="-15" dirty="0">
                <a:latin typeface="Calibri"/>
                <a:cs typeface="Calibri"/>
              </a:rPr>
              <a:t>i</a:t>
            </a:r>
            <a:r>
              <a:rPr sz="250" spc="10" dirty="0">
                <a:latin typeface="Calibri"/>
                <a:cs typeface="Calibri"/>
              </a:rPr>
              <a:t>n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-10" dirty="0">
                <a:latin typeface="Calibri"/>
                <a:cs typeface="Calibri"/>
              </a:rPr>
              <a:t> </a:t>
            </a:r>
            <a:r>
              <a:rPr sz="250" dirty="0">
                <a:latin typeface="Calibri"/>
                <a:cs typeface="Calibri"/>
              </a:rPr>
              <a:t>Visi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n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60751" y="2027492"/>
            <a:ext cx="290195" cy="122555"/>
            <a:chOff x="6960751" y="2027492"/>
            <a:chExt cx="290195" cy="122555"/>
          </a:xfrm>
        </p:grpSpPr>
        <p:sp>
          <p:nvSpPr>
            <p:cNvPr id="79" name="object 79"/>
            <p:cNvSpPr/>
            <p:nvPr/>
          </p:nvSpPr>
          <p:spPr>
            <a:xfrm>
              <a:off x="6962021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287437" y="0"/>
                  </a:moveTo>
                  <a:lnTo>
                    <a:pt x="0" y="0"/>
                  </a:lnTo>
                  <a:lnTo>
                    <a:pt x="0" y="79932"/>
                  </a:lnTo>
                  <a:lnTo>
                    <a:pt x="143733" y="119927"/>
                  </a:lnTo>
                  <a:lnTo>
                    <a:pt x="287437" y="79932"/>
                  </a:lnTo>
                  <a:lnTo>
                    <a:pt x="287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62021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0" y="0"/>
                  </a:moveTo>
                  <a:lnTo>
                    <a:pt x="287438" y="0"/>
                  </a:lnTo>
                  <a:lnTo>
                    <a:pt x="287438" y="79932"/>
                  </a:lnTo>
                  <a:lnTo>
                    <a:pt x="143733" y="119926"/>
                  </a:lnTo>
                  <a:lnTo>
                    <a:pt x="0" y="7993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88260" y="2040045"/>
              <a:ext cx="235585" cy="40640"/>
            </a:xfrm>
            <a:custGeom>
              <a:avLst/>
              <a:gdLst/>
              <a:ahLst/>
              <a:cxnLst/>
              <a:rect l="l" t="t" r="r" b="b"/>
              <a:pathLst>
                <a:path w="235584" h="40639">
                  <a:moveTo>
                    <a:pt x="234986" y="0"/>
                  </a:moveTo>
                  <a:lnTo>
                    <a:pt x="0" y="0"/>
                  </a:lnTo>
                  <a:lnTo>
                    <a:pt x="0" y="40614"/>
                  </a:lnTo>
                  <a:lnTo>
                    <a:pt x="234986" y="40614"/>
                  </a:lnTo>
                  <a:lnTo>
                    <a:pt x="234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988851" y="2024227"/>
            <a:ext cx="248920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5" dirty="0">
                <a:latin typeface="Calibri"/>
                <a:cs typeface="Calibri"/>
              </a:rPr>
              <a:t>De</a:t>
            </a:r>
            <a:r>
              <a:rPr sz="250" dirty="0">
                <a:latin typeface="Calibri"/>
                <a:cs typeface="Calibri"/>
              </a:rPr>
              <a:t>v</a:t>
            </a:r>
            <a:r>
              <a:rPr sz="250" spc="5" dirty="0">
                <a:latin typeface="Calibri"/>
                <a:cs typeface="Calibri"/>
              </a:rPr>
              <a:t>el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p</a:t>
            </a:r>
            <a:r>
              <a:rPr sz="250" dirty="0">
                <a:latin typeface="Calibri"/>
                <a:cs typeface="Calibri"/>
              </a:rPr>
              <a:t> </a:t>
            </a:r>
            <a:r>
              <a:rPr sz="250" spc="-5" dirty="0">
                <a:latin typeface="Calibri"/>
                <a:cs typeface="Calibri"/>
              </a:rPr>
              <a:t>S</a:t>
            </a:r>
            <a:r>
              <a:rPr sz="250" spc="15" dirty="0">
                <a:latin typeface="Calibri"/>
                <a:cs typeface="Calibri"/>
              </a:rPr>
              <a:t>t</a:t>
            </a:r>
            <a:r>
              <a:rPr sz="250" spc="-5" dirty="0">
                <a:latin typeface="Calibri"/>
                <a:cs typeface="Calibri"/>
              </a:rPr>
              <a:t>r</a:t>
            </a:r>
            <a:r>
              <a:rPr sz="250" spc="10" dirty="0">
                <a:latin typeface="Calibri"/>
                <a:cs typeface="Calibri"/>
              </a:rPr>
              <a:t>a</a:t>
            </a:r>
            <a:r>
              <a:rPr sz="250" spc="-5" dirty="0">
                <a:latin typeface="Calibri"/>
                <a:cs typeface="Calibri"/>
              </a:rPr>
              <a:t>t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10" dirty="0">
                <a:latin typeface="Calibri"/>
                <a:cs typeface="Calibri"/>
              </a:rPr>
              <a:t>g</a:t>
            </a:r>
            <a:r>
              <a:rPr sz="250" spc="5" dirty="0">
                <a:latin typeface="Calibri"/>
                <a:cs typeface="Calibri"/>
              </a:rPr>
              <a:t>y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312869" y="2027492"/>
            <a:ext cx="290195" cy="122555"/>
            <a:chOff x="7312869" y="2027492"/>
            <a:chExt cx="290195" cy="122555"/>
          </a:xfrm>
        </p:grpSpPr>
        <p:sp>
          <p:nvSpPr>
            <p:cNvPr id="84" name="object 84"/>
            <p:cNvSpPr/>
            <p:nvPr/>
          </p:nvSpPr>
          <p:spPr>
            <a:xfrm>
              <a:off x="7314139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287409" y="0"/>
                  </a:moveTo>
                  <a:lnTo>
                    <a:pt x="0" y="0"/>
                  </a:lnTo>
                  <a:lnTo>
                    <a:pt x="0" y="79932"/>
                  </a:lnTo>
                  <a:lnTo>
                    <a:pt x="143705" y="119927"/>
                  </a:lnTo>
                  <a:lnTo>
                    <a:pt x="287409" y="79932"/>
                  </a:lnTo>
                  <a:lnTo>
                    <a:pt x="287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14139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0" y="0"/>
                  </a:moveTo>
                  <a:lnTo>
                    <a:pt x="287409" y="0"/>
                  </a:lnTo>
                  <a:lnTo>
                    <a:pt x="287409" y="79932"/>
                  </a:lnTo>
                  <a:lnTo>
                    <a:pt x="143704" y="119926"/>
                  </a:lnTo>
                  <a:lnTo>
                    <a:pt x="0" y="7993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82427" y="2040045"/>
              <a:ext cx="151130" cy="81280"/>
            </a:xfrm>
            <a:custGeom>
              <a:avLst/>
              <a:gdLst/>
              <a:ahLst/>
              <a:cxnLst/>
              <a:rect l="l" t="t" r="r" b="b"/>
              <a:pathLst>
                <a:path w="151129" h="81280">
                  <a:moveTo>
                    <a:pt x="150835" y="0"/>
                  </a:moveTo>
                  <a:lnTo>
                    <a:pt x="0" y="0"/>
                  </a:lnTo>
                  <a:lnTo>
                    <a:pt x="0" y="81229"/>
                  </a:lnTo>
                  <a:lnTo>
                    <a:pt x="150835" y="81229"/>
                  </a:lnTo>
                  <a:lnTo>
                    <a:pt x="150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383639" y="2024227"/>
            <a:ext cx="163830" cy="10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18415">
              <a:lnSpc>
                <a:spcPct val="106800"/>
              </a:lnSpc>
              <a:spcBef>
                <a:spcPts val="95"/>
              </a:spcBef>
            </a:pPr>
            <a:r>
              <a:rPr sz="250" spc="5" dirty="0">
                <a:latin typeface="Calibri"/>
                <a:cs typeface="Calibri"/>
              </a:rPr>
              <a:t>Im</a:t>
            </a:r>
            <a:r>
              <a:rPr sz="250" spc="-5" dirty="0">
                <a:latin typeface="Calibri"/>
                <a:cs typeface="Calibri"/>
              </a:rPr>
              <a:t>p</a:t>
            </a:r>
            <a:r>
              <a:rPr sz="250" spc="5" dirty="0">
                <a:latin typeface="Calibri"/>
                <a:cs typeface="Calibri"/>
              </a:rPr>
              <a:t>leme</a:t>
            </a:r>
            <a:r>
              <a:rPr sz="250" spc="-5" dirty="0">
                <a:latin typeface="Calibri"/>
                <a:cs typeface="Calibri"/>
              </a:rPr>
              <a:t>n</a:t>
            </a:r>
            <a:r>
              <a:rPr sz="250" dirty="0">
                <a:latin typeface="Calibri"/>
                <a:cs typeface="Calibri"/>
              </a:rPr>
              <a:t>t  Strategy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601469" y="2547159"/>
            <a:ext cx="1360805" cy="122555"/>
            <a:chOff x="6601469" y="2547159"/>
            <a:chExt cx="1360805" cy="122555"/>
          </a:xfrm>
        </p:grpSpPr>
        <p:sp>
          <p:nvSpPr>
            <p:cNvPr id="89" name="object 89"/>
            <p:cNvSpPr/>
            <p:nvPr/>
          </p:nvSpPr>
          <p:spPr>
            <a:xfrm>
              <a:off x="6602740" y="2548430"/>
              <a:ext cx="362585" cy="120014"/>
            </a:xfrm>
            <a:custGeom>
              <a:avLst/>
              <a:gdLst/>
              <a:ahLst/>
              <a:cxnLst/>
              <a:rect l="l" t="t" r="r" b="b"/>
              <a:pathLst>
                <a:path w="362584" h="120014">
                  <a:moveTo>
                    <a:pt x="181080" y="0"/>
                  </a:moveTo>
                  <a:lnTo>
                    <a:pt x="0" y="39977"/>
                  </a:lnTo>
                  <a:lnTo>
                    <a:pt x="0" y="119926"/>
                  </a:lnTo>
                  <a:lnTo>
                    <a:pt x="362155" y="119926"/>
                  </a:lnTo>
                  <a:lnTo>
                    <a:pt x="362155" y="39977"/>
                  </a:lnTo>
                  <a:lnTo>
                    <a:pt x="181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02739" y="2548429"/>
              <a:ext cx="362585" cy="120014"/>
            </a:xfrm>
            <a:custGeom>
              <a:avLst/>
              <a:gdLst/>
              <a:ahLst/>
              <a:cxnLst/>
              <a:rect l="l" t="t" r="r" b="b"/>
              <a:pathLst>
                <a:path w="362584" h="120014">
                  <a:moveTo>
                    <a:pt x="0" y="39977"/>
                  </a:moveTo>
                  <a:lnTo>
                    <a:pt x="181081" y="0"/>
                  </a:lnTo>
                  <a:lnTo>
                    <a:pt x="362156" y="39977"/>
                  </a:lnTo>
                  <a:lnTo>
                    <a:pt x="362156" y="119926"/>
                  </a:lnTo>
                  <a:lnTo>
                    <a:pt x="0" y="119926"/>
                  </a:lnTo>
                  <a:lnTo>
                    <a:pt x="0" y="399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55445" y="2616460"/>
              <a:ext cx="257175" cy="40640"/>
            </a:xfrm>
            <a:custGeom>
              <a:avLst/>
              <a:gdLst/>
              <a:ahLst/>
              <a:cxnLst/>
              <a:rect l="l" t="t" r="r" b="b"/>
              <a:pathLst>
                <a:path w="257175" h="40639">
                  <a:moveTo>
                    <a:pt x="256752" y="0"/>
                  </a:moveTo>
                  <a:lnTo>
                    <a:pt x="0" y="0"/>
                  </a:lnTo>
                  <a:lnTo>
                    <a:pt x="0" y="40614"/>
                  </a:lnTo>
                  <a:lnTo>
                    <a:pt x="256752" y="40614"/>
                  </a:lnTo>
                  <a:lnTo>
                    <a:pt x="256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98675" y="2548430"/>
              <a:ext cx="362585" cy="120014"/>
            </a:xfrm>
            <a:custGeom>
              <a:avLst/>
              <a:gdLst/>
              <a:ahLst/>
              <a:cxnLst/>
              <a:rect l="l" t="t" r="r" b="b"/>
              <a:pathLst>
                <a:path w="362584" h="120014">
                  <a:moveTo>
                    <a:pt x="181103" y="0"/>
                  </a:moveTo>
                  <a:lnTo>
                    <a:pt x="0" y="39977"/>
                  </a:lnTo>
                  <a:lnTo>
                    <a:pt x="0" y="119926"/>
                  </a:lnTo>
                  <a:lnTo>
                    <a:pt x="362178" y="119926"/>
                  </a:lnTo>
                  <a:lnTo>
                    <a:pt x="362178" y="39977"/>
                  </a:lnTo>
                  <a:lnTo>
                    <a:pt x="181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98675" y="2548429"/>
              <a:ext cx="362585" cy="120014"/>
            </a:xfrm>
            <a:custGeom>
              <a:avLst/>
              <a:gdLst/>
              <a:ahLst/>
              <a:cxnLst/>
              <a:rect l="l" t="t" r="r" b="b"/>
              <a:pathLst>
                <a:path w="362584" h="120014">
                  <a:moveTo>
                    <a:pt x="0" y="39977"/>
                  </a:moveTo>
                  <a:lnTo>
                    <a:pt x="181103" y="0"/>
                  </a:lnTo>
                  <a:lnTo>
                    <a:pt x="362179" y="39977"/>
                  </a:lnTo>
                  <a:lnTo>
                    <a:pt x="362179" y="119926"/>
                  </a:lnTo>
                  <a:lnTo>
                    <a:pt x="0" y="119926"/>
                  </a:lnTo>
                  <a:lnTo>
                    <a:pt x="0" y="399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76319" y="2616460"/>
              <a:ext cx="207010" cy="40640"/>
            </a:xfrm>
            <a:custGeom>
              <a:avLst/>
              <a:gdLst/>
              <a:ahLst/>
              <a:cxnLst/>
              <a:rect l="l" t="t" r="r" b="b"/>
              <a:pathLst>
                <a:path w="207009" h="40639">
                  <a:moveTo>
                    <a:pt x="206882" y="0"/>
                  </a:moveTo>
                  <a:lnTo>
                    <a:pt x="0" y="0"/>
                  </a:lnTo>
                  <a:lnTo>
                    <a:pt x="0" y="40614"/>
                  </a:lnTo>
                  <a:lnTo>
                    <a:pt x="206882" y="40614"/>
                  </a:lnTo>
                  <a:lnTo>
                    <a:pt x="206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677925" y="2602157"/>
            <a:ext cx="221615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10" dirty="0">
                <a:latin typeface="Calibri"/>
                <a:cs typeface="Calibri"/>
              </a:rPr>
              <a:t>M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n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g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10" dirty="0">
                <a:latin typeface="Calibri"/>
                <a:cs typeface="Calibri"/>
              </a:rPr>
              <a:t> </a:t>
            </a:r>
            <a:r>
              <a:rPr sz="250" dirty="0">
                <a:latin typeface="Calibri"/>
                <a:cs typeface="Calibri"/>
              </a:rPr>
              <a:t>Ass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15" dirty="0">
                <a:latin typeface="Calibri"/>
                <a:cs typeface="Calibri"/>
              </a:rPr>
              <a:t>t</a:t>
            </a:r>
            <a:r>
              <a:rPr sz="250" spc="5" dirty="0">
                <a:latin typeface="Calibri"/>
                <a:cs typeface="Calibri"/>
              </a:rPr>
              <a:t>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562795" y="1948805"/>
            <a:ext cx="1438275" cy="240029"/>
          </a:xfrm>
          <a:custGeom>
            <a:avLst/>
            <a:gdLst/>
            <a:ahLst/>
            <a:cxnLst/>
            <a:rect l="l" t="t" r="r" b="b"/>
            <a:pathLst>
              <a:path w="1438275" h="240030">
                <a:moveTo>
                  <a:pt x="0" y="239850"/>
                </a:moveTo>
                <a:lnTo>
                  <a:pt x="1438008" y="239850"/>
                </a:lnTo>
                <a:lnTo>
                  <a:pt x="1438008" y="0"/>
                </a:lnTo>
                <a:lnTo>
                  <a:pt x="0" y="0"/>
                </a:lnTo>
                <a:lnTo>
                  <a:pt x="0" y="23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74069" y="1944070"/>
            <a:ext cx="342265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15" dirty="0">
                <a:latin typeface="Calibri"/>
                <a:cs typeface="Calibri"/>
              </a:rPr>
              <a:t>M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n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geme</a:t>
            </a:r>
            <a:r>
              <a:rPr sz="250" spc="-5" dirty="0">
                <a:latin typeface="Calibri"/>
                <a:cs typeface="Calibri"/>
              </a:rPr>
              <a:t>n</a:t>
            </a:r>
            <a:r>
              <a:rPr sz="250" spc="5" dirty="0">
                <a:latin typeface="Calibri"/>
                <a:cs typeface="Calibri"/>
              </a:rPr>
              <a:t>t</a:t>
            </a:r>
            <a:r>
              <a:rPr sz="250" dirty="0">
                <a:latin typeface="Calibri"/>
                <a:cs typeface="Calibri"/>
              </a:rPr>
              <a:t> P</a:t>
            </a:r>
            <a:r>
              <a:rPr sz="250" spc="10" dirty="0">
                <a:latin typeface="Calibri"/>
                <a:cs typeface="Calibri"/>
              </a:rPr>
              <a:t>r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ce</a:t>
            </a:r>
            <a:r>
              <a:rPr sz="250" dirty="0">
                <a:latin typeface="Calibri"/>
                <a:cs typeface="Calibri"/>
              </a:rPr>
              <a:t>s</a:t>
            </a:r>
            <a:r>
              <a:rPr sz="250" spc="15" dirty="0">
                <a:latin typeface="Calibri"/>
                <a:cs typeface="Calibri"/>
              </a:rPr>
              <a:t>s</a:t>
            </a:r>
            <a:r>
              <a:rPr sz="250" spc="5" dirty="0">
                <a:latin typeface="Calibri"/>
                <a:cs typeface="Calibri"/>
              </a:rPr>
              <a:t>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62795" y="2188652"/>
            <a:ext cx="1438275" cy="280035"/>
          </a:xfrm>
          <a:custGeom>
            <a:avLst/>
            <a:gdLst/>
            <a:ahLst/>
            <a:cxnLst/>
            <a:rect l="l" t="t" r="r" b="b"/>
            <a:pathLst>
              <a:path w="1438275" h="280035">
                <a:moveTo>
                  <a:pt x="0" y="279827"/>
                </a:moveTo>
                <a:lnTo>
                  <a:pt x="1438008" y="279827"/>
                </a:lnTo>
                <a:lnTo>
                  <a:pt x="1438008" y="0"/>
                </a:lnTo>
                <a:lnTo>
                  <a:pt x="0" y="0"/>
                </a:lnTo>
                <a:lnTo>
                  <a:pt x="0" y="2798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574069" y="2184572"/>
            <a:ext cx="221615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10" dirty="0">
                <a:latin typeface="Calibri"/>
                <a:cs typeface="Calibri"/>
              </a:rPr>
              <a:t>C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10" dirty="0">
                <a:latin typeface="Calibri"/>
                <a:cs typeface="Calibri"/>
              </a:rPr>
              <a:t>r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-10" dirty="0">
                <a:latin typeface="Calibri"/>
                <a:cs typeface="Calibri"/>
              </a:rPr>
              <a:t> </a:t>
            </a:r>
            <a:r>
              <a:rPr sz="250" dirty="0">
                <a:latin typeface="Calibri"/>
                <a:cs typeface="Calibri"/>
              </a:rPr>
              <a:t>P</a:t>
            </a:r>
            <a:r>
              <a:rPr sz="250" spc="10" dirty="0">
                <a:latin typeface="Calibri"/>
                <a:cs typeface="Calibri"/>
              </a:rPr>
              <a:t>r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ce</a:t>
            </a:r>
            <a:r>
              <a:rPr sz="250" dirty="0">
                <a:latin typeface="Calibri"/>
                <a:cs typeface="Calibri"/>
              </a:rPr>
              <a:t>s</a:t>
            </a:r>
            <a:r>
              <a:rPr sz="250" spc="15" dirty="0">
                <a:latin typeface="Calibri"/>
                <a:cs typeface="Calibri"/>
              </a:rPr>
              <a:t>s</a:t>
            </a:r>
            <a:r>
              <a:rPr sz="250" spc="5" dirty="0">
                <a:latin typeface="Calibri"/>
                <a:cs typeface="Calibri"/>
              </a:rPr>
              <a:t>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62795" y="2468481"/>
            <a:ext cx="1438275" cy="240029"/>
          </a:xfrm>
          <a:custGeom>
            <a:avLst/>
            <a:gdLst/>
            <a:ahLst/>
            <a:cxnLst/>
            <a:rect l="l" t="t" r="r" b="b"/>
            <a:pathLst>
              <a:path w="1438275" h="240030">
                <a:moveTo>
                  <a:pt x="0" y="239850"/>
                </a:moveTo>
                <a:lnTo>
                  <a:pt x="1438008" y="239850"/>
                </a:lnTo>
                <a:lnTo>
                  <a:pt x="1438008" y="0"/>
                </a:lnTo>
                <a:lnTo>
                  <a:pt x="0" y="0"/>
                </a:lnTo>
                <a:lnTo>
                  <a:pt x="0" y="23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574069" y="2465082"/>
            <a:ext cx="35179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-5" dirty="0">
                <a:latin typeface="Calibri"/>
                <a:cs typeface="Calibri"/>
              </a:rPr>
              <a:t>S</a:t>
            </a:r>
            <a:r>
              <a:rPr sz="250" spc="10" dirty="0">
                <a:latin typeface="Calibri"/>
                <a:cs typeface="Calibri"/>
              </a:rPr>
              <a:t>u</a:t>
            </a:r>
            <a:r>
              <a:rPr sz="250" spc="-5" dirty="0">
                <a:latin typeface="Calibri"/>
                <a:cs typeface="Calibri"/>
              </a:rPr>
              <a:t>p</a:t>
            </a:r>
            <a:r>
              <a:rPr sz="250" spc="10" dirty="0">
                <a:latin typeface="Calibri"/>
                <a:cs typeface="Calibri"/>
              </a:rPr>
              <a:t>p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10" dirty="0">
                <a:latin typeface="Calibri"/>
                <a:cs typeface="Calibri"/>
              </a:rPr>
              <a:t>r</a:t>
            </a:r>
            <a:r>
              <a:rPr sz="250" spc="5" dirty="0">
                <a:latin typeface="Calibri"/>
                <a:cs typeface="Calibri"/>
              </a:rPr>
              <a:t>t</a:t>
            </a:r>
            <a:r>
              <a:rPr sz="250" dirty="0">
                <a:latin typeface="Calibri"/>
                <a:cs typeface="Calibri"/>
              </a:rPr>
              <a:t> P</a:t>
            </a:r>
            <a:r>
              <a:rPr sz="250" spc="-5" dirty="0">
                <a:latin typeface="Calibri"/>
                <a:cs typeface="Calibri"/>
              </a:rPr>
              <a:t>r</a:t>
            </a:r>
            <a:r>
              <a:rPr sz="250" spc="10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ce</a:t>
            </a:r>
            <a:r>
              <a:rPr sz="250" dirty="0">
                <a:latin typeface="Calibri"/>
                <a:cs typeface="Calibri"/>
              </a:rPr>
              <a:t>ss</a:t>
            </a:r>
            <a:r>
              <a:rPr sz="250" spc="5" dirty="0">
                <a:latin typeface="Calibri"/>
                <a:cs typeface="Calibri"/>
              </a:rPr>
              <a:t>es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5"/>
              </a:spcBef>
            </a:pPr>
            <a:r>
              <a:rPr sz="250" spc="10" dirty="0">
                <a:latin typeface="Calibri"/>
                <a:cs typeface="Calibri"/>
              </a:rPr>
              <a:t>M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n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g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10" dirty="0">
                <a:latin typeface="Calibri"/>
                <a:cs typeface="Calibri"/>
              </a:rPr>
              <a:t> </a:t>
            </a:r>
            <a:r>
              <a:rPr sz="250" dirty="0">
                <a:latin typeface="Calibri"/>
                <a:cs typeface="Calibri"/>
              </a:rPr>
              <a:t>P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-5" dirty="0">
                <a:latin typeface="Calibri"/>
                <a:cs typeface="Calibri"/>
              </a:rPr>
              <a:t>r</a:t>
            </a:r>
            <a:r>
              <a:rPr sz="250" spc="15" dirty="0">
                <a:latin typeface="Calibri"/>
                <a:cs typeface="Calibri"/>
              </a:rPr>
              <a:t>s</a:t>
            </a:r>
            <a:r>
              <a:rPr sz="250" spc="-5" dirty="0">
                <a:latin typeface="Calibri"/>
                <a:cs typeface="Calibri"/>
              </a:rPr>
              <a:t>on</a:t>
            </a:r>
            <a:r>
              <a:rPr sz="250" spc="10" dirty="0">
                <a:latin typeface="Calibri"/>
                <a:cs typeface="Calibri"/>
              </a:rPr>
              <a:t>n</a:t>
            </a:r>
            <a:r>
              <a:rPr sz="250" spc="5" dirty="0">
                <a:latin typeface="Calibri"/>
                <a:cs typeface="Calibri"/>
              </a:rPr>
              <a:t>el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672146" y="2027492"/>
            <a:ext cx="290195" cy="122555"/>
            <a:chOff x="7672146" y="2027492"/>
            <a:chExt cx="290195" cy="122555"/>
          </a:xfrm>
        </p:grpSpPr>
        <p:sp>
          <p:nvSpPr>
            <p:cNvPr id="103" name="object 103"/>
            <p:cNvSpPr/>
            <p:nvPr/>
          </p:nvSpPr>
          <p:spPr>
            <a:xfrm>
              <a:off x="7673416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287437" y="0"/>
                  </a:moveTo>
                  <a:lnTo>
                    <a:pt x="0" y="0"/>
                  </a:lnTo>
                  <a:lnTo>
                    <a:pt x="0" y="79932"/>
                  </a:lnTo>
                  <a:lnTo>
                    <a:pt x="143705" y="119927"/>
                  </a:lnTo>
                  <a:lnTo>
                    <a:pt x="287437" y="79932"/>
                  </a:lnTo>
                  <a:lnTo>
                    <a:pt x="287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673416" y="2028762"/>
              <a:ext cx="287655" cy="120014"/>
            </a:xfrm>
            <a:custGeom>
              <a:avLst/>
              <a:gdLst/>
              <a:ahLst/>
              <a:cxnLst/>
              <a:rect l="l" t="t" r="r" b="b"/>
              <a:pathLst>
                <a:path w="287654" h="120014">
                  <a:moveTo>
                    <a:pt x="0" y="0"/>
                  </a:moveTo>
                  <a:lnTo>
                    <a:pt x="287438" y="0"/>
                  </a:lnTo>
                  <a:lnTo>
                    <a:pt x="287438" y="79932"/>
                  </a:lnTo>
                  <a:lnTo>
                    <a:pt x="143704" y="119926"/>
                  </a:lnTo>
                  <a:lnTo>
                    <a:pt x="0" y="7993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30035" y="2040045"/>
              <a:ext cx="174625" cy="40640"/>
            </a:xfrm>
            <a:custGeom>
              <a:avLst/>
              <a:gdLst/>
              <a:ahLst/>
              <a:cxnLst/>
              <a:rect l="l" t="t" r="r" b="b"/>
              <a:pathLst>
                <a:path w="174625" h="40639">
                  <a:moveTo>
                    <a:pt x="174201" y="0"/>
                  </a:moveTo>
                  <a:lnTo>
                    <a:pt x="0" y="0"/>
                  </a:lnTo>
                  <a:lnTo>
                    <a:pt x="0" y="40614"/>
                  </a:lnTo>
                  <a:lnTo>
                    <a:pt x="174201" y="40614"/>
                  </a:lnTo>
                  <a:lnTo>
                    <a:pt x="174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31755" y="2024227"/>
            <a:ext cx="186690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" spc="10" dirty="0">
                <a:latin typeface="Calibri"/>
                <a:cs typeface="Calibri"/>
              </a:rPr>
              <a:t>M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n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0" dirty="0">
                <a:latin typeface="Calibri"/>
                <a:cs typeface="Calibri"/>
              </a:rPr>
              <a:t>g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10" dirty="0">
                <a:latin typeface="Calibri"/>
                <a:cs typeface="Calibri"/>
              </a:rPr>
              <a:t> </a:t>
            </a:r>
            <a:r>
              <a:rPr sz="250" spc="-10" dirty="0">
                <a:latin typeface="Calibri"/>
                <a:cs typeface="Calibri"/>
              </a:rPr>
              <a:t>R</a:t>
            </a:r>
            <a:r>
              <a:rPr sz="250" dirty="0">
                <a:latin typeface="Calibri"/>
                <a:cs typeface="Calibri"/>
              </a:rPr>
              <a:t>is</a:t>
            </a:r>
            <a:r>
              <a:rPr sz="250" spc="5" dirty="0">
                <a:latin typeface="Calibri"/>
                <a:cs typeface="Calibri"/>
              </a:rPr>
              <a:t>k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199716" y="2575845"/>
            <a:ext cx="164465" cy="81280"/>
          </a:xfrm>
          <a:custGeom>
            <a:avLst/>
            <a:gdLst/>
            <a:ahLst/>
            <a:cxnLst/>
            <a:rect l="l" t="t" r="r" b="b"/>
            <a:pathLst>
              <a:path w="164465" h="81280">
                <a:moveTo>
                  <a:pt x="164146" y="0"/>
                </a:moveTo>
                <a:lnTo>
                  <a:pt x="0" y="0"/>
                </a:lnTo>
                <a:lnTo>
                  <a:pt x="0" y="81229"/>
                </a:lnTo>
                <a:lnTo>
                  <a:pt x="164146" y="81229"/>
                </a:lnTo>
                <a:lnTo>
                  <a:pt x="1641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200647" y="2561542"/>
            <a:ext cx="176530" cy="10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6034">
              <a:lnSpc>
                <a:spcPct val="106800"/>
              </a:lnSpc>
              <a:spcBef>
                <a:spcPts val="95"/>
              </a:spcBef>
            </a:pPr>
            <a:r>
              <a:rPr sz="250" spc="5" dirty="0">
                <a:latin typeface="Calibri"/>
                <a:cs typeface="Calibri"/>
              </a:rPr>
              <a:t>Manage </a:t>
            </a:r>
            <a:r>
              <a:rPr sz="250" spc="10" dirty="0">
                <a:latin typeface="Calibri"/>
                <a:cs typeface="Calibri"/>
              </a:rPr>
              <a:t> </a:t>
            </a:r>
            <a:r>
              <a:rPr sz="250" spc="-5" dirty="0">
                <a:latin typeface="Calibri"/>
                <a:cs typeface="Calibri"/>
              </a:rPr>
              <a:t>In</a:t>
            </a:r>
            <a:r>
              <a:rPr sz="250" spc="5" dirty="0">
                <a:latin typeface="Calibri"/>
                <a:cs typeface="Calibri"/>
              </a:rPr>
              <a:t>f</a:t>
            </a:r>
            <a:r>
              <a:rPr sz="250" spc="10" dirty="0">
                <a:latin typeface="Calibri"/>
                <a:cs typeface="Calibri"/>
              </a:rPr>
              <a:t>o</a:t>
            </a:r>
            <a:r>
              <a:rPr sz="250" spc="-10" dirty="0">
                <a:latin typeface="Calibri"/>
                <a:cs typeface="Calibri"/>
              </a:rPr>
              <a:t>r</a:t>
            </a:r>
            <a:r>
              <a:rPr sz="250" spc="10" dirty="0">
                <a:latin typeface="Calibri"/>
                <a:cs typeface="Calibri"/>
              </a:rPr>
              <a:t>ma</a:t>
            </a:r>
            <a:r>
              <a:rPr sz="250" spc="-5" dirty="0">
                <a:latin typeface="Calibri"/>
                <a:cs typeface="Calibri"/>
              </a:rPr>
              <a:t>t</a:t>
            </a:r>
            <a:r>
              <a:rPr sz="250" dirty="0">
                <a:latin typeface="Calibri"/>
                <a:cs typeface="Calibri"/>
              </a:rPr>
              <a:t>i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n</a:t>
            </a:r>
            <a:endParaRPr sz="250">
              <a:latin typeface="Calibri"/>
              <a:cs typeface="Calibri"/>
            </a:endParaRPr>
          </a:p>
        </p:txBody>
      </p:sp>
      <p:pic>
        <p:nvPicPr>
          <p:cNvPr id="109" name="object 10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601680" y="2267557"/>
            <a:ext cx="245877" cy="162009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6659745" y="2292878"/>
            <a:ext cx="142875" cy="10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0795">
              <a:lnSpc>
                <a:spcPct val="106800"/>
              </a:lnSpc>
              <a:spcBef>
                <a:spcPts val="95"/>
              </a:spcBef>
            </a:pPr>
            <a:r>
              <a:rPr sz="250" dirty="0">
                <a:latin typeface="Calibri"/>
                <a:cs typeface="Calibri"/>
              </a:rPr>
              <a:t>P</a:t>
            </a:r>
            <a:r>
              <a:rPr sz="250" spc="10" dirty="0">
                <a:latin typeface="Calibri"/>
                <a:cs typeface="Calibri"/>
              </a:rPr>
              <a:t>r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c</a:t>
            </a:r>
            <a:r>
              <a:rPr sz="250" spc="-5" dirty="0">
                <a:latin typeface="Calibri"/>
                <a:cs typeface="Calibri"/>
              </a:rPr>
              <a:t>u</a:t>
            </a:r>
            <a:r>
              <a:rPr sz="250" spc="10" dirty="0">
                <a:latin typeface="Calibri"/>
                <a:cs typeface="Calibri"/>
              </a:rPr>
              <a:t>r</a:t>
            </a:r>
            <a:r>
              <a:rPr sz="250" spc="5" dirty="0">
                <a:latin typeface="Calibri"/>
                <a:cs typeface="Calibri"/>
              </a:rPr>
              <a:t>e  </a:t>
            </a:r>
            <a:r>
              <a:rPr sz="250" spc="10" dirty="0">
                <a:latin typeface="Calibri"/>
                <a:cs typeface="Calibri"/>
              </a:rPr>
              <a:t>M</a:t>
            </a:r>
            <a:r>
              <a:rPr sz="250" spc="-10" dirty="0">
                <a:latin typeface="Calibri"/>
                <a:cs typeface="Calibri"/>
              </a:rPr>
              <a:t>a</a:t>
            </a:r>
            <a:r>
              <a:rPr sz="250" spc="15" dirty="0">
                <a:latin typeface="Calibri"/>
                <a:cs typeface="Calibri"/>
              </a:rPr>
              <a:t>t</a:t>
            </a:r>
            <a:r>
              <a:rPr sz="250" spc="5" dirty="0">
                <a:latin typeface="Calibri"/>
                <a:cs typeface="Calibri"/>
              </a:rPr>
              <a:t>e</a:t>
            </a:r>
            <a:r>
              <a:rPr sz="250" spc="-5" dirty="0">
                <a:latin typeface="Calibri"/>
                <a:cs typeface="Calibri"/>
              </a:rPr>
              <a:t>r</a:t>
            </a:r>
            <a:r>
              <a:rPr sz="250" dirty="0">
                <a:latin typeface="Calibri"/>
                <a:cs typeface="Calibri"/>
              </a:rPr>
              <a:t>i</a:t>
            </a:r>
            <a:r>
              <a:rPr sz="250" spc="10" dirty="0">
                <a:latin typeface="Calibri"/>
                <a:cs typeface="Calibri"/>
              </a:rPr>
              <a:t>a</a:t>
            </a:r>
            <a:r>
              <a:rPr sz="250" spc="-15" dirty="0">
                <a:latin typeface="Calibri"/>
                <a:cs typeface="Calibri"/>
              </a:rPr>
              <a:t>l</a:t>
            </a:r>
            <a:r>
              <a:rPr sz="250" spc="5" dirty="0">
                <a:latin typeface="Calibri"/>
                <a:cs typeface="Calibri"/>
              </a:rPr>
              <a:t>s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880275" y="2267557"/>
            <a:ext cx="803275" cy="162560"/>
            <a:chOff x="6880275" y="2267557"/>
            <a:chExt cx="803275" cy="162560"/>
          </a:xfrm>
        </p:grpSpPr>
        <p:pic>
          <p:nvPicPr>
            <p:cNvPr id="112" name="object 11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80275" y="2267557"/>
              <a:ext cx="245871" cy="16200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8864" y="2267557"/>
              <a:ext cx="245871" cy="16200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37452" y="2267557"/>
              <a:ext cx="245871" cy="162009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6943054" y="2333507"/>
            <a:ext cx="692150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78765" algn="l"/>
                <a:tab pos="557530" algn="l"/>
              </a:tabLst>
            </a:pPr>
            <a:r>
              <a:rPr sz="250" dirty="0">
                <a:latin typeface="Calibri"/>
                <a:cs typeface="Calibri"/>
              </a:rPr>
              <a:t>Products	Products	Products</a:t>
            </a:r>
            <a:endParaRPr sz="250">
              <a:latin typeface="Calibri"/>
              <a:cs typeface="Calibri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716013" y="2267557"/>
            <a:ext cx="245899" cy="162009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6924502" y="2292878"/>
            <a:ext cx="1010919" cy="66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295910" algn="l"/>
                <a:tab pos="574675" algn="l"/>
                <a:tab pos="833119" algn="l"/>
              </a:tabLst>
            </a:pPr>
            <a:r>
              <a:rPr sz="250" spc="5" dirty="0">
                <a:latin typeface="Calibri"/>
                <a:cs typeface="Calibri"/>
              </a:rPr>
              <a:t>Procure</a:t>
            </a:r>
            <a:r>
              <a:rPr sz="2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" spc="5" dirty="0">
                <a:latin typeface="Calibri"/>
                <a:cs typeface="Calibri"/>
              </a:rPr>
              <a:t>Market</a:t>
            </a:r>
            <a:r>
              <a:rPr sz="2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" dirty="0">
                <a:latin typeface="Calibri"/>
                <a:cs typeface="Calibri"/>
              </a:rPr>
              <a:t>Deliver</a:t>
            </a:r>
            <a:r>
              <a:rPr sz="2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75" spc="7" baseline="33333" dirty="0">
                <a:latin typeface="Calibri"/>
                <a:cs typeface="Calibri"/>
              </a:rPr>
              <a:t>Manage</a:t>
            </a:r>
            <a:endParaRPr sz="375" baseline="33333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773832" y="2313270"/>
            <a:ext cx="147320" cy="10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5080" indent="-17780">
              <a:lnSpc>
                <a:spcPct val="106700"/>
              </a:lnSpc>
              <a:spcBef>
                <a:spcPts val="95"/>
              </a:spcBef>
            </a:pPr>
            <a:r>
              <a:rPr sz="250" spc="10" dirty="0">
                <a:latin typeface="Calibri"/>
                <a:cs typeface="Calibri"/>
              </a:rPr>
              <a:t>C</a:t>
            </a:r>
            <a:r>
              <a:rPr sz="250" spc="-5" dirty="0">
                <a:latin typeface="Calibri"/>
                <a:cs typeface="Calibri"/>
              </a:rPr>
              <a:t>u</a:t>
            </a:r>
            <a:r>
              <a:rPr sz="250" dirty="0">
                <a:latin typeface="Calibri"/>
                <a:cs typeface="Calibri"/>
              </a:rPr>
              <a:t>s</a:t>
            </a:r>
            <a:r>
              <a:rPr sz="250" spc="15" dirty="0">
                <a:latin typeface="Calibri"/>
                <a:cs typeface="Calibri"/>
              </a:rPr>
              <a:t>t</a:t>
            </a:r>
            <a:r>
              <a:rPr sz="250" spc="-5" dirty="0">
                <a:latin typeface="Calibri"/>
                <a:cs typeface="Calibri"/>
              </a:rPr>
              <a:t>o</a:t>
            </a:r>
            <a:r>
              <a:rPr sz="250" spc="5" dirty="0">
                <a:latin typeface="Calibri"/>
                <a:cs typeface="Calibri"/>
              </a:rPr>
              <a:t>mer  Service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373112" y="2727612"/>
            <a:ext cx="969644" cy="361315"/>
            <a:chOff x="1373112" y="2727612"/>
            <a:chExt cx="969644" cy="361315"/>
          </a:xfrm>
        </p:grpSpPr>
        <p:pic>
          <p:nvPicPr>
            <p:cNvPr id="120" name="object 12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85315" y="2882327"/>
              <a:ext cx="255728" cy="20458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085315" y="2882327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5" h="205105">
                  <a:moveTo>
                    <a:pt x="0" y="25572"/>
                  </a:moveTo>
                  <a:lnTo>
                    <a:pt x="0" y="179009"/>
                  </a:lnTo>
                  <a:lnTo>
                    <a:pt x="2009" y="188963"/>
                  </a:lnTo>
                  <a:lnTo>
                    <a:pt x="7490" y="197092"/>
                  </a:lnTo>
                  <a:lnTo>
                    <a:pt x="15618" y="202572"/>
                  </a:lnTo>
                  <a:lnTo>
                    <a:pt x="25572" y="204582"/>
                  </a:lnTo>
                  <a:lnTo>
                    <a:pt x="230155" y="204582"/>
                  </a:lnTo>
                  <a:lnTo>
                    <a:pt x="240109" y="202572"/>
                  </a:lnTo>
                  <a:lnTo>
                    <a:pt x="248238" y="197092"/>
                  </a:lnTo>
                  <a:lnTo>
                    <a:pt x="253718" y="188963"/>
                  </a:lnTo>
                  <a:lnTo>
                    <a:pt x="255728" y="179009"/>
                  </a:lnTo>
                  <a:lnTo>
                    <a:pt x="255728" y="25572"/>
                  </a:lnTo>
                  <a:lnTo>
                    <a:pt x="253718" y="15618"/>
                  </a:lnTo>
                  <a:lnTo>
                    <a:pt x="248238" y="7490"/>
                  </a:lnTo>
                  <a:lnTo>
                    <a:pt x="240109" y="2009"/>
                  </a:lnTo>
                  <a:lnTo>
                    <a:pt x="230155" y="0"/>
                  </a:lnTo>
                  <a:lnTo>
                    <a:pt x="25572" y="0"/>
                  </a:lnTo>
                  <a:lnTo>
                    <a:pt x="15618" y="2009"/>
                  </a:lnTo>
                  <a:lnTo>
                    <a:pt x="7490" y="7490"/>
                  </a:lnTo>
                  <a:lnTo>
                    <a:pt x="2009" y="15618"/>
                  </a:lnTo>
                  <a:lnTo>
                    <a:pt x="0" y="2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4391" y="2728890"/>
              <a:ext cx="76718" cy="7671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73112" y="2727612"/>
              <a:ext cx="79275" cy="79275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2155811" y="2895201"/>
            <a:ext cx="11874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350" spc="-15" dirty="0">
                <a:latin typeface="Lucida Sans Unicode"/>
                <a:cs typeface="Lucida Sans Unicode"/>
              </a:rPr>
              <a:t>C</a:t>
            </a:r>
            <a:endParaRPr sz="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350" spc="-15" dirty="0">
                <a:latin typeface="Lucida Sans Unicode"/>
                <a:cs typeface="Lucida Sans Unicode"/>
              </a:rPr>
              <a:t>1.5h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083728" y="2446003"/>
            <a:ext cx="259079" cy="208279"/>
            <a:chOff x="2083728" y="2446003"/>
            <a:chExt cx="259079" cy="208279"/>
          </a:xfrm>
        </p:grpSpPr>
        <p:pic>
          <p:nvPicPr>
            <p:cNvPr id="126" name="object 12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85315" y="2447590"/>
              <a:ext cx="255728" cy="204581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2085315" y="2447590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5" h="205105">
                  <a:moveTo>
                    <a:pt x="0" y="25572"/>
                  </a:moveTo>
                  <a:lnTo>
                    <a:pt x="0" y="179009"/>
                  </a:lnTo>
                  <a:lnTo>
                    <a:pt x="2009" y="188963"/>
                  </a:lnTo>
                  <a:lnTo>
                    <a:pt x="7490" y="197092"/>
                  </a:lnTo>
                  <a:lnTo>
                    <a:pt x="15618" y="202572"/>
                  </a:lnTo>
                  <a:lnTo>
                    <a:pt x="25572" y="204582"/>
                  </a:lnTo>
                  <a:lnTo>
                    <a:pt x="230155" y="204582"/>
                  </a:lnTo>
                  <a:lnTo>
                    <a:pt x="240109" y="202572"/>
                  </a:lnTo>
                  <a:lnTo>
                    <a:pt x="248238" y="197092"/>
                  </a:lnTo>
                  <a:lnTo>
                    <a:pt x="253718" y="188963"/>
                  </a:lnTo>
                  <a:lnTo>
                    <a:pt x="255728" y="179009"/>
                  </a:lnTo>
                  <a:lnTo>
                    <a:pt x="255728" y="25572"/>
                  </a:lnTo>
                  <a:lnTo>
                    <a:pt x="253718" y="15618"/>
                  </a:lnTo>
                  <a:lnTo>
                    <a:pt x="248238" y="7490"/>
                  </a:lnTo>
                  <a:lnTo>
                    <a:pt x="240109" y="2009"/>
                  </a:lnTo>
                  <a:lnTo>
                    <a:pt x="230155" y="0"/>
                  </a:lnTo>
                  <a:lnTo>
                    <a:pt x="25572" y="0"/>
                  </a:lnTo>
                  <a:lnTo>
                    <a:pt x="15618" y="2009"/>
                  </a:lnTo>
                  <a:lnTo>
                    <a:pt x="7490" y="7490"/>
                  </a:lnTo>
                  <a:lnTo>
                    <a:pt x="2009" y="15618"/>
                  </a:lnTo>
                  <a:lnTo>
                    <a:pt x="0" y="2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161923" y="2460465"/>
            <a:ext cx="10668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350" spc="30" dirty="0">
                <a:latin typeface="Lucida Sans Unicode"/>
                <a:cs typeface="Lucida Sans Unicode"/>
              </a:rPr>
              <a:t>B</a:t>
            </a:r>
            <a:endParaRPr sz="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350" spc="-15" dirty="0">
                <a:latin typeface="Lucida Sans Unicode"/>
                <a:cs typeface="Lucida Sans Unicode"/>
              </a:rPr>
              <a:t>15h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2582398" y="2663371"/>
            <a:ext cx="259079" cy="208279"/>
            <a:chOff x="2582398" y="2663371"/>
            <a:chExt cx="259079" cy="208279"/>
          </a:xfrm>
        </p:grpSpPr>
        <p:pic>
          <p:nvPicPr>
            <p:cNvPr id="130" name="object 1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83986" y="2664959"/>
              <a:ext cx="255727" cy="204581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2583986" y="2664959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5" h="205105">
                  <a:moveTo>
                    <a:pt x="0" y="25572"/>
                  </a:moveTo>
                  <a:lnTo>
                    <a:pt x="0" y="179009"/>
                  </a:lnTo>
                  <a:lnTo>
                    <a:pt x="2009" y="188963"/>
                  </a:lnTo>
                  <a:lnTo>
                    <a:pt x="7490" y="197092"/>
                  </a:lnTo>
                  <a:lnTo>
                    <a:pt x="15618" y="202572"/>
                  </a:lnTo>
                  <a:lnTo>
                    <a:pt x="25572" y="204582"/>
                  </a:lnTo>
                  <a:lnTo>
                    <a:pt x="230155" y="204582"/>
                  </a:lnTo>
                  <a:lnTo>
                    <a:pt x="240109" y="202572"/>
                  </a:lnTo>
                  <a:lnTo>
                    <a:pt x="248238" y="197092"/>
                  </a:lnTo>
                  <a:lnTo>
                    <a:pt x="253718" y="188963"/>
                  </a:lnTo>
                  <a:lnTo>
                    <a:pt x="255728" y="179009"/>
                  </a:lnTo>
                  <a:lnTo>
                    <a:pt x="255728" y="25572"/>
                  </a:lnTo>
                  <a:lnTo>
                    <a:pt x="253718" y="15618"/>
                  </a:lnTo>
                  <a:lnTo>
                    <a:pt x="248238" y="7490"/>
                  </a:lnTo>
                  <a:lnTo>
                    <a:pt x="240109" y="2009"/>
                  </a:lnTo>
                  <a:lnTo>
                    <a:pt x="230155" y="0"/>
                  </a:lnTo>
                  <a:lnTo>
                    <a:pt x="25572" y="0"/>
                  </a:lnTo>
                  <a:lnTo>
                    <a:pt x="15618" y="2009"/>
                  </a:lnTo>
                  <a:lnTo>
                    <a:pt x="7490" y="7490"/>
                  </a:lnTo>
                  <a:lnTo>
                    <a:pt x="2009" y="15618"/>
                  </a:lnTo>
                  <a:lnTo>
                    <a:pt x="0" y="2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2683787" y="2723864"/>
            <a:ext cx="5905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dirty="0">
                <a:latin typeface="Lucida Sans Unicode"/>
                <a:cs typeface="Lucida Sans Unicode"/>
              </a:rPr>
              <a:t>D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554370" y="2663371"/>
            <a:ext cx="1821180" cy="208279"/>
            <a:chOff x="1554370" y="2663371"/>
            <a:chExt cx="1821180" cy="208279"/>
          </a:xfrm>
        </p:grpSpPr>
        <p:pic>
          <p:nvPicPr>
            <p:cNvPr id="134" name="object 13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67578" y="2664959"/>
              <a:ext cx="255728" cy="204581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2967578" y="2664959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5" h="205105">
                  <a:moveTo>
                    <a:pt x="0" y="25572"/>
                  </a:moveTo>
                  <a:lnTo>
                    <a:pt x="0" y="179009"/>
                  </a:lnTo>
                  <a:lnTo>
                    <a:pt x="2009" y="188963"/>
                  </a:lnTo>
                  <a:lnTo>
                    <a:pt x="7490" y="197092"/>
                  </a:lnTo>
                  <a:lnTo>
                    <a:pt x="15618" y="202572"/>
                  </a:lnTo>
                  <a:lnTo>
                    <a:pt x="25572" y="204582"/>
                  </a:lnTo>
                  <a:lnTo>
                    <a:pt x="230155" y="204582"/>
                  </a:lnTo>
                  <a:lnTo>
                    <a:pt x="240109" y="202572"/>
                  </a:lnTo>
                  <a:lnTo>
                    <a:pt x="248238" y="197092"/>
                  </a:lnTo>
                  <a:lnTo>
                    <a:pt x="253718" y="188963"/>
                  </a:lnTo>
                  <a:lnTo>
                    <a:pt x="255728" y="179009"/>
                  </a:lnTo>
                  <a:lnTo>
                    <a:pt x="255728" y="25572"/>
                  </a:lnTo>
                  <a:lnTo>
                    <a:pt x="253718" y="15618"/>
                  </a:lnTo>
                  <a:lnTo>
                    <a:pt x="248238" y="7490"/>
                  </a:lnTo>
                  <a:lnTo>
                    <a:pt x="240109" y="2009"/>
                  </a:lnTo>
                  <a:lnTo>
                    <a:pt x="230155" y="0"/>
                  </a:lnTo>
                  <a:lnTo>
                    <a:pt x="25572" y="0"/>
                  </a:lnTo>
                  <a:lnTo>
                    <a:pt x="15618" y="2009"/>
                  </a:lnTo>
                  <a:lnTo>
                    <a:pt x="7490" y="7490"/>
                  </a:lnTo>
                  <a:lnTo>
                    <a:pt x="2009" y="15618"/>
                  </a:lnTo>
                  <a:lnTo>
                    <a:pt x="0" y="2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00025" y="2731448"/>
              <a:ext cx="71603" cy="7160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96189" y="2727612"/>
              <a:ext cx="79275" cy="7927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379403" y="2716104"/>
              <a:ext cx="102290" cy="102290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78124" y="2714825"/>
              <a:ext cx="104848" cy="104848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06305" y="2716104"/>
              <a:ext cx="102292" cy="10229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05026" y="2714825"/>
              <a:ext cx="104848" cy="10484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55958" y="2664959"/>
              <a:ext cx="255728" cy="204581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555958" y="2664959"/>
              <a:ext cx="255904" cy="205104"/>
            </a:xfrm>
            <a:custGeom>
              <a:avLst/>
              <a:gdLst/>
              <a:ahLst/>
              <a:cxnLst/>
              <a:rect l="l" t="t" r="r" b="b"/>
              <a:pathLst>
                <a:path w="255905" h="205105">
                  <a:moveTo>
                    <a:pt x="0" y="25572"/>
                  </a:moveTo>
                  <a:lnTo>
                    <a:pt x="0" y="179009"/>
                  </a:lnTo>
                  <a:lnTo>
                    <a:pt x="2009" y="188963"/>
                  </a:lnTo>
                  <a:lnTo>
                    <a:pt x="7490" y="197092"/>
                  </a:lnTo>
                  <a:lnTo>
                    <a:pt x="15618" y="202572"/>
                  </a:lnTo>
                  <a:lnTo>
                    <a:pt x="25572" y="204582"/>
                  </a:lnTo>
                  <a:lnTo>
                    <a:pt x="230155" y="204582"/>
                  </a:lnTo>
                  <a:lnTo>
                    <a:pt x="240109" y="202572"/>
                  </a:lnTo>
                  <a:lnTo>
                    <a:pt x="248238" y="197092"/>
                  </a:lnTo>
                  <a:lnTo>
                    <a:pt x="253718" y="188963"/>
                  </a:lnTo>
                  <a:lnTo>
                    <a:pt x="255728" y="179009"/>
                  </a:lnTo>
                  <a:lnTo>
                    <a:pt x="255728" y="25572"/>
                  </a:lnTo>
                  <a:lnTo>
                    <a:pt x="253718" y="15618"/>
                  </a:lnTo>
                  <a:lnTo>
                    <a:pt x="248238" y="7490"/>
                  </a:lnTo>
                  <a:lnTo>
                    <a:pt x="240109" y="2009"/>
                  </a:lnTo>
                  <a:lnTo>
                    <a:pt x="230155" y="0"/>
                  </a:lnTo>
                  <a:lnTo>
                    <a:pt x="25572" y="0"/>
                  </a:lnTo>
                  <a:lnTo>
                    <a:pt x="15618" y="2009"/>
                  </a:lnTo>
                  <a:lnTo>
                    <a:pt x="7490" y="7490"/>
                  </a:lnTo>
                  <a:lnTo>
                    <a:pt x="2009" y="15618"/>
                  </a:lnTo>
                  <a:lnTo>
                    <a:pt x="0" y="2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1638438" y="2677833"/>
            <a:ext cx="9461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0"/>
              </a:spcBef>
            </a:pPr>
            <a:r>
              <a:rPr sz="350" spc="-15" dirty="0">
                <a:latin typeface="Lucida Sans Unicode"/>
                <a:cs typeface="Lucida Sans Unicode"/>
              </a:rPr>
              <a:t>A</a:t>
            </a:r>
            <a:endParaRPr sz="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350" spc="-10" dirty="0">
                <a:latin typeface="Lucida Sans Unicode"/>
                <a:cs typeface="Lucida Sans Unicode"/>
              </a:rPr>
              <a:t>3m</a:t>
            </a:r>
            <a:endParaRPr sz="350">
              <a:latin typeface="Lucida Sans Unicode"/>
              <a:cs typeface="Lucida Sans Unicode"/>
            </a:endParaRPr>
          </a:p>
        </p:txBody>
      </p:sp>
      <p:pic>
        <p:nvPicPr>
          <p:cNvPr id="145" name="object 1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956172" y="2530702"/>
            <a:ext cx="134257" cy="187959"/>
          </a:xfrm>
          <a:prstGeom prst="rect">
            <a:avLst/>
          </a:prstGeom>
        </p:spPr>
      </p:pic>
      <p:sp>
        <p:nvSpPr>
          <p:cNvPr id="146" name="object 146"/>
          <p:cNvSpPr txBox="1"/>
          <p:nvPr/>
        </p:nvSpPr>
        <p:spPr>
          <a:xfrm>
            <a:off x="1941307" y="2480940"/>
            <a:ext cx="10668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5" dirty="0">
                <a:latin typeface="Lucida Sans Unicode"/>
                <a:cs typeface="Lucida Sans Unicode"/>
              </a:rPr>
              <a:t>35h</a:t>
            </a:r>
            <a:endParaRPr sz="350">
              <a:latin typeface="Lucida Sans Unicode"/>
              <a:cs typeface="Lucida Sans Unicode"/>
            </a:endParaRPr>
          </a:p>
        </p:txBody>
      </p:sp>
      <p:pic>
        <p:nvPicPr>
          <p:cNvPr id="147" name="object 14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339765" y="2547323"/>
            <a:ext cx="111242" cy="175174"/>
          </a:xfrm>
          <a:prstGeom prst="rect">
            <a:avLst/>
          </a:prstGeom>
        </p:spPr>
      </p:pic>
      <p:sp>
        <p:nvSpPr>
          <p:cNvPr id="148" name="object 148"/>
          <p:cNvSpPr txBox="1"/>
          <p:nvPr/>
        </p:nvSpPr>
        <p:spPr>
          <a:xfrm>
            <a:off x="2350081" y="2470692"/>
            <a:ext cx="10668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5" dirty="0">
                <a:latin typeface="Lucida Sans Unicode"/>
                <a:cs typeface="Lucida Sans Unicode"/>
              </a:rPr>
              <a:t>30h</a:t>
            </a:r>
            <a:endParaRPr sz="350">
              <a:latin typeface="Lucida Sans Unicode"/>
              <a:cs typeface="Lucida Sans Unicode"/>
            </a:endParaRPr>
          </a:p>
        </p:txBody>
      </p:sp>
      <p:pic>
        <p:nvPicPr>
          <p:cNvPr id="149" name="object 14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956172" y="2815838"/>
            <a:ext cx="134257" cy="187960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1945957" y="2987282"/>
            <a:ext cx="12128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5" dirty="0">
                <a:latin typeface="Lucida Sans Unicode"/>
                <a:cs typeface="Lucida Sans Unicode"/>
              </a:rPr>
              <a:t>15m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2477619" y="2747795"/>
            <a:ext cx="111760" cy="39370"/>
            <a:chOff x="2477619" y="2747795"/>
            <a:chExt cx="111760" cy="39370"/>
          </a:xfrm>
        </p:grpSpPr>
        <p:sp>
          <p:nvSpPr>
            <p:cNvPr id="152" name="object 152"/>
            <p:cNvSpPr/>
            <p:nvPr/>
          </p:nvSpPr>
          <p:spPr>
            <a:xfrm>
              <a:off x="2544347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0" y="25572"/>
                  </a:lnTo>
                  <a:lnTo>
                    <a:pt x="38360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44347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12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480477" y="2767249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>
                  <a:moveTo>
                    <a:pt x="0" y="0"/>
                  </a:moveTo>
                  <a:lnTo>
                    <a:pt x="102229" y="0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544347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0" y="25572"/>
                  </a:lnTo>
                  <a:lnTo>
                    <a:pt x="38360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544347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2447188" y="2769922"/>
            <a:ext cx="12128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5" dirty="0">
                <a:latin typeface="Lucida Sans Unicode"/>
                <a:cs typeface="Lucida Sans Unicode"/>
              </a:rPr>
              <a:t>10m</a:t>
            </a:r>
            <a:endParaRPr sz="350">
              <a:latin typeface="Lucida Sans Unicode"/>
              <a:cs typeface="Lucida Sans Unicode"/>
            </a:endParaRPr>
          </a:p>
        </p:txBody>
      </p:sp>
      <p:pic>
        <p:nvPicPr>
          <p:cNvPr id="158" name="object 15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339765" y="2812002"/>
            <a:ext cx="111241" cy="175173"/>
          </a:xfrm>
          <a:prstGeom prst="rect">
            <a:avLst/>
          </a:prstGeom>
        </p:spPr>
      </p:pic>
      <p:sp>
        <p:nvSpPr>
          <p:cNvPr id="159" name="object 159"/>
          <p:cNvSpPr txBox="1"/>
          <p:nvPr/>
        </p:nvSpPr>
        <p:spPr>
          <a:xfrm>
            <a:off x="2353897" y="2987289"/>
            <a:ext cx="16065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0" dirty="0">
                <a:latin typeface="Lucida Sans Unicode"/>
                <a:cs typeface="Lucida Sans Unicode"/>
              </a:rPr>
              <a:t>10min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1806297" y="2748654"/>
            <a:ext cx="107314" cy="39370"/>
            <a:chOff x="1806297" y="2748654"/>
            <a:chExt cx="107314" cy="39370"/>
          </a:xfrm>
        </p:grpSpPr>
        <p:sp>
          <p:nvSpPr>
            <p:cNvPr id="161" name="object 161"/>
            <p:cNvSpPr/>
            <p:nvPr/>
          </p:nvSpPr>
          <p:spPr>
            <a:xfrm>
              <a:off x="1812965" y="2767850"/>
              <a:ext cx="93980" cy="635"/>
            </a:xfrm>
            <a:custGeom>
              <a:avLst/>
              <a:gdLst/>
              <a:ahLst/>
              <a:cxnLst/>
              <a:rect l="l" t="t" r="r" b="b"/>
              <a:pathLst>
                <a:path w="93980" h="635">
                  <a:moveTo>
                    <a:pt x="-6393" y="217"/>
                  </a:moveTo>
                  <a:lnTo>
                    <a:pt x="99976" y="217"/>
                  </a:lnTo>
                </a:path>
              </a:pathLst>
            </a:custGeom>
            <a:ln w="132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68130" y="2755320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119" y="0"/>
                  </a:moveTo>
                  <a:lnTo>
                    <a:pt x="0" y="25572"/>
                  </a:lnTo>
                  <a:lnTo>
                    <a:pt x="38417" y="1296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68131" y="2755321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118" y="0"/>
                  </a:moveTo>
                  <a:lnTo>
                    <a:pt x="38418" y="12964"/>
                  </a:lnTo>
                  <a:lnTo>
                    <a:pt x="0" y="25572"/>
                  </a:lnTo>
                  <a:lnTo>
                    <a:pt x="118" y="0"/>
                  </a:lnTo>
                </a:path>
              </a:pathLst>
            </a:custGeom>
            <a:ln w="12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812965" y="2767850"/>
              <a:ext cx="93980" cy="635"/>
            </a:xfrm>
            <a:custGeom>
              <a:avLst/>
              <a:gdLst/>
              <a:ahLst/>
              <a:cxnLst/>
              <a:rect l="l" t="t" r="r" b="b"/>
              <a:pathLst>
                <a:path w="93980" h="635">
                  <a:moveTo>
                    <a:pt x="0" y="0"/>
                  </a:moveTo>
                  <a:lnTo>
                    <a:pt x="93583" y="434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68130" y="2755320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119" y="0"/>
                  </a:moveTo>
                  <a:lnTo>
                    <a:pt x="0" y="25572"/>
                  </a:lnTo>
                  <a:lnTo>
                    <a:pt x="38417" y="1296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868131" y="2755321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118" y="0"/>
                  </a:moveTo>
                  <a:lnTo>
                    <a:pt x="38418" y="12964"/>
                  </a:lnTo>
                  <a:lnTo>
                    <a:pt x="0" y="25572"/>
                  </a:lnTo>
                  <a:lnTo>
                    <a:pt x="118" y="0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1820350" y="2775704"/>
            <a:ext cx="9525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0" dirty="0">
                <a:latin typeface="Lucida Sans Unicode"/>
                <a:cs typeface="Lucida Sans Unicode"/>
              </a:rPr>
              <a:t>5m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449530" y="2747795"/>
            <a:ext cx="112395" cy="39370"/>
            <a:chOff x="1449530" y="2747795"/>
            <a:chExt cx="112395" cy="39370"/>
          </a:xfrm>
        </p:grpSpPr>
        <p:sp>
          <p:nvSpPr>
            <p:cNvPr id="169" name="object 169"/>
            <p:cNvSpPr/>
            <p:nvPr/>
          </p:nvSpPr>
          <p:spPr>
            <a:xfrm>
              <a:off x="151632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4" h="26035">
                  <a:moveTo>
                    <a:pt x="0" y="0"/>
                  </a:moveTo>
                  <a:lnTo>
                    <a:pt x="0" y="25572"/>
                  </a:lnTo>
                  <a:lnTo>
                    <a:pt x="38359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1632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4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12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452388" y="2767249"/>
              <a:ext cx="102870" cy="0"/>
            </a:xfrm>
            <a:custGeom>
              <a:avLst/>
              <a:gdLst/>
              <a:ahLst/>
              <a:cxnLst/>
              <a:rect l="l" t="t" r="r" b="b"/>
              <a:pathLst>
                <a:path w="102869">
                  <a:moveTo>
                    <a:pt x="0" y="0"/>
                  </a:moveTo>
                  <a:lnTo>
                    <a:pt x="102291" y="0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1632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4" h="26035">
                  <a:moveTo>
                    <a:pt x="0" y="0"/>
                  </a:moveTo>
                  <a:lnTo>
                    <a:pt x="0" y="25572"/>
                  </a:lnTo>
                  <a:lnTo>
                    <a:pt x="38359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1632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4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1460145" y="2775008"/>
            <a:ext cx="9461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10" dirty="0">
                <a:latin typeface="Lucida Sans Unicode"/>
                <a:cs typeface="Lucida Sans Unicode"/>
              </a:rPr>
              <a:t>5m</a:t>
            </a:r>
            <a:endParaRPr sz="350">
              <a:latin typeface="Lucida Sans Unicode"/>
              <a:cs typeface="Lucida Sans Unicode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2840992" y="2748070"/>
            <a:ext cx="461645" cy="38735"/>
            <a:chOff x="2840992" y="2748070"/>
            <a:chExt cx="461645" cy="38735"/>
          </a:xfrm>
        </p:grpSpPr>
        <p:sp>
          <p:nvSpPr>
            <p:cNvPr id="176" name="object 176"/>
            <p:cNvSpPr/>
            <p:nvPr/>
          </p:nvSpPr>
          <p:spPr>
            <a:xfrm>
              <a:off x="3257829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0" y="25572"/>
                  </a:lnTo>
                  <a:lnTo>
                    <a:pt x="38359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257829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12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24584" y="276724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603" y="0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57829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0" y="25572"/>
                  </a:lnTo>
                  <a:lnTo>
                    <a:pt x="38359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257829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92794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0" y="25572"/>
                  </a:lnTo>
                  <a:lnTo>
                    <a:pt x="38359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92794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12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840992" y="2767249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306" y="0"/>
                  </a:lnTo>
                </a:path>
              </a:pathLst>
            </a:custGeom>
            <a:ln w="511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92794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0" y="25572"/>
                  </a:lnTo>
                  <a:lnTo>
                    <a:pt x="38359" y="1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927940" y="2754463"/>
              <a:ext cx="38735" cy="26034"/>
            </a:xfrm>
            <a:custGeom>
              <a:avLst/>
              <a:gdLst/>
              <a:ahLst/>
              <a:cxnLst/>
              <a:rect l="l" t="t" r="r" b="b"/>
              <a:pathLst>
                <a:path w="38735" h="26035">
                  <a:moveTo>
                    <a:pt x="0" y="0"/>
                  </a:moveTo>
                  <a:lnTo>
                    <a:pt x="38359" y="12786"/>
                  </a:lnTo>
                  <a:lnTo>
                    <a:pt x="0" y="25572"/>
                  </a:lnTo>
                  <a:lnTo>
                    <a:pt x="0" y="0"/>
                  </a:lnTo>
                  <a:close/>
                </a:path>
              </a:pathLst>
            </a:custGeom>
            <a:ln w="511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2823349" y="2677834"/>
            <a:ext cx="1398905" cy="63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843280" algn="ctr">
              <a:lnSpc>
                <a:spcPct val="100000"/>
              </a:lnSpc>
              <a:spcBef>
                <a:spcPts val="110"/>
              </a:spcBef>
            </a:pPr>
            <a:r>
              <a:rPr sz="350" spc="10" dirty="0">
                <a:latin typeface="Lucida Sans Unicode"/>
                <a:cs typeface="Lucida Sans Unicode"/>
              </a:rPr>
              <a:t>E</a:t>
            </a:r>
            <a:endParaRPr sz="350">
              <a:latin typeface="Lucida Sans Unicode"/>
              <a:cs typeface="Lucida Sans Unicode"/>
            </a:endParaRPr>
          </a:p>
          <a:p>
            <a:pPr marR="835025" algn="ctr">
              <a:lnSpc>
                <a:spcPct val="100000"/>
              </a:lnSpc>
              <a:spcBef>
                <a:spcPts val="345"/>
              </a:spcBef>
            </a:pPr>
            <a:r>
              <a:rPr sz="350" spc="-10" dirty="0">
                <a:latin typeface="Lucida Sans Unicode"/>
                <a:cs typeface="Lucida Sans Unicode"/>
              </a:rPr>
              <a:t>30m</a:t>
            </a:r>
            <a:r>
              <a:rPr sz="350" spc="110" dirty="0">
                <a:latin typeface="Lucida Sans Unicode"/>
                <a:cs typeface="Lucida Sans Unicode"/>
              </a:rPr>
              <a:t>    </a:t>
            </a:r>
            <a:r>
              <a:rPr sz="525" spc="-15" baseline="7936" dirty="0">
                <a:latin typeface="Lucida Sans Unicode"/>
                <a:cs typeface="Lucida Sans Unicode"/>
              </a:rPr>
              <a:t>2h</a:t>
            </a:r>
            <a:r>
              <a:rPr sz="525" spc="187" baseline="7936" dirty="0">
                <a:latin typeface="Lucida Sans Unicode"/>
                <a:cs typeface="Lucida Sans Unicode"/>
              </a:rPr>
              <a:t>   </a:t>
            </a:r>
            <a:r>
              <a:rPr sz="525" spc="195" baseline="7936" dirty="0">
                <a:latin typeface="Lucida Sans Unicode"/>
                <a:cs typeface="Lucida Sans Unicode"/>
              </a:rPr>
              <a:t> </a:t>
            </a:r>
            <a:r>
              <a:rPr sz="350" spc="-15" dirty="0">
                <a:latin typeface="Lucida Sans Unicode"/>
                <a:cs typeface="Lucida Sans Unicode"/>
              </a:rPr>
              <a:t>10m</a:t>
            </a:r>
            <a:endParaRPr sz="350">
              <a:latin typeface="Lucida Sans Unicode"/>
              <a:cs typeface="Lucida Sans Unicode"/>
            </a:endParaRPr>
          </a:p>
          <a:p>
            <a:pPr marL="512445" marR="43180" algn="ctr">
              <a:lnSpc>
                <a:spcPct val="101000"/>
              </a:lnSpc>
              <a:spcBef>
                <a:spcPts val="290"/>
              </a:spcBef>
            </a:pPr>
            <a:r>
              <a:rPr sz="900" spc="-10" dirty="0">
                <a:latin typeface="Calibri"/>
                <a:cs typeface="Calibri"/>
              </a:rPr>
              <a:t>C</a:t>
            </a:r>
            <a:r>
              <a:rPr sz="900" spc="15" dirty="0">
                <a:latin typeface="Calibri"/>
                <a:cs typeface="Calibri"/>
              </a:rPr>
              <a:t>o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spc="-20" dirty="0">
                <a:latin typeface="Calibri"/>
                <a:cs typeface="Calibri"/>
              </a:rPr>
              <a:t>f</a:t>
            </a:r>
            <a:r>
              <a:rPr sz="900" spc="15" dirty="0">
                <a:latin typeface="Calibri"/>
                <a:cs typeface="Calibri"/>
              </a:rPr>
              <a:t>o</a:t>
            </a: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10" dirty="0">
                <a:latin typeface="Calibri"/>
                <a:cs typeface="Calibri"/>
              </a:rPr>
              <a:t>m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d  performance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insights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40436"/>
            <a:ext cx="518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Reengineered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(“to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be”)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8370" y="1390651"/>
            <a:ext cx="7496175" cy="5406390"/>
            <a:chOff x="918370" y="1390651"/>
            <a:chExt cx="7496175" cy="540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5743" y="1390651"/>
              <a:ext cx="5638800" cy="5029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8370" y="6427112"/>
              <a:ext cx="3779520" cy="369570"/>
            </a:xfrm>
            <a:custGeom>
              <a:avLst/>
              <a:gdLst/>
              <a:ahLst/>
              <a:cxnLst/>
              <a:rect l="l" t="t" r="r" b="b"/>
              <a:pathLst>
                <a:path w="3779520" h="369570">
                  <a:moveTo>
                    <a:pt x="3779239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3779239" y="369332"/>
                  </a:lnTo>
                  <a:lnTo>
                    <a:pt x="3779239" y="0"/>
                  </a:lnTo>
                  <a:close/>
                </a:path>
              </a:pathLst>
            </a:custGeom>
            <a:solidFill>
              <a:srgbClr val="D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3189" y="6461252"/>
            <a:ext cx="315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Evaluated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Receipts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Settlement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18313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5" dirty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i="0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i="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i="0" spc="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776" y="1561083"/>
            <a:ext cx="7915909" cy="44450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9920" indent="-183515">
              <a:lnSpc>
                <a:spcPct val="100000"/>
              </a:lnSpc>
              <a:spcBef>
                <a:spcPts val="365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75%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reduction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head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0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Simpler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material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accurate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financial information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Faster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purchase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requisition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overdue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payments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Lessons: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0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Why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automate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something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we don’t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need 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 at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all?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Char char="•"/>
              <a:tabLst>
                <a:tab pos="629920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Automate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things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done.</a:t>
            </a:r>
            <a:endParaRPr sz="2200">
              <a:latin typeface="Arial MT"/>
              <a:cs typeface="Arial MT"/>
            </a:endParaRPr>
          </a:p>
          <a:p>
            <a:pPr marL="629920" indent="-183515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Digitization</a:t>
            </a:r>
            <a:r>
              <a:rPr sz="2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vs.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Digitalization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2256155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“Don’t</a:t>
            </a:r>
            <a:r>
              <a:rPr sz="22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Automate,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Obliterate!”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(Hammer,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1990)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776" y="1512315"/>
            <a:ext cx="9686925" cy="3875404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45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Capture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source</a:t>
            </a:r>
            <a:endParaRPr sz="2800" dirty="0">
              <a:latin typeface="Calibri"/>
              <a:cs typeface="Calibri"/>
            </a:endParaRPr>
          </a:p>
          <a:p>
            <a:pPr marL="469265" marR="335280" indent="-457200">
              <a:lnSpc>
                <a:spcPts val="3310"/>
              </a:lnSpc>
              <a:spcBef>
                <a:spcPts val="894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Subsume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information-processing work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real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use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output 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process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drive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  <a:p>
            <a:pPr marL="469265" marR="197485" indent="-457200">
              <a:lnSpc>
                <a:spcPts val="3310"/>
              </a:lnSpc>
              <a:spcBef>
                <a:spcPts val="894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 decision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performed,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empower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workers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decide,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  <a:p>
            <a:pPr marL="469265" marR="340360" indent="-457200">
              <a:lnSpc>
                <a:spcPts val="3290"/>
              </a:lnSpc>
              <a:spcBef>
                <a:spcPts val="810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Treat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geographically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dispersed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though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centralized.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3815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Some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principles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BPR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411" y="1533652"/>
            <a:ext cx="4170045" cy="43751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52400">
              <a:lnSpc>
                <a:spcPts val="2400"/>
              </a:lnSpc>
              <a:spcBef>
                <a:spcPts val="380"/>
              </a:spcBef>
            </a:pP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Capture information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once and at </a:t>
            </a:r>
            <a:r>
              <a:rPr sz="2200" i="1" spc="-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endParaRPr sz="2200">
              <a:latin typeface="Arial"/>
              <a:cs typeface="Arial"/>
            </a:endParaRPr>
          </a:p>
          <a:p>
            <a:pPr marL="370205" indent="-269875">
              <a:lnSpc>
                <a:spcPct val="100000"/>
              </a:lnSpc>
              <a:spcBef>
                <a:spcPts val="125"/>
              </a:spcBef>
              <a:buClr>
                <a:srgbClr val="7F7F7F"/>
              </a:buClr>
              <a:buFont typeface="Arial MT"/>
              <a:buChar char="•"/>
              <a:tabLst>
                <a:tab pos="369570" algn="l"/>
                <a:tab pos="3702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 store</a:t>
            </a:r>
            <a:endParaRPr sz="2200">
              <a:latin typeface="Calibri"/>
              <a:cs typeface="Calibri"/>
            </a:endParaRPr>
          </a:p>
          <a:p>
            <a:pPr marL="729615" marR="17780" lvl="1" indent="-180975">
              <a:lnSpc>
                <a:spcPts val="2400"/>
              </a:lnSpc>
              <a:spcBef>
                <a:spcPts val="545"/>
              </a:spcBef>
              <a:buClr>
                <a:srgbClr val="7F7F7F"/>
              </a:buClr>
              <a:buFont typeface="Arial MT"/>
              <a:buChar char="•"/>
              <a:tabLst>
                <a:tab pos="73025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workers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access the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729615" marR="5080" lvl="1" indent="-180975">
              <a:lnSpc>
                <a:spcPts val="228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73025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Don’t send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around data,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share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it!</a:t>
            </a:r>
            <a:endParaRPr sz="2200">
              <a:latin typeface="Calibri"/>
              <a:cs typeface="Calibri"/>
            </a:endParaRPr>
          </a:p>
          <a:p>
            <a:pPr marL="370205" indent="-183515">
              <a:lnSpc>
                <a:spcPct val="100000"/>
              </a:lnSpc>
              <a:spcBef>
                <a:spcPts val="250"/>
              </a:spcBef>
              <a:buClr>
                <a:srgbClr val="7F7F7F"/>
              </a:buClr>
              <a:buFont typeface="Arial MT"/>
              <a:buChar char="•"/>
              <a:tabLst>
                <a:tab pos="3702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Self-service</a:t>
            </a:r>
            <a:endParaRPr sz="2200">
              <a:latin typeface="Calibri"/>
              <a:cs typeface="Calibri"/>
            </a:endParaRPr>
          </a:p>
          <a:p>
            <a:pPr marL="729615" marR="732790" lvl="1" indent="-180975">
              <a:lnSpc>
                <a:spcPts val="2400"/>
              </a:lnSpc>
              <a:spcBef>
                <a:spcPts val="540"/>
              </a:spcBef>
              <a:buClr>
                <a:srgbClr val="7F7F7F"/>
              </a:buClr>
              <a:buFont typeface="Arial MT"/>
              <a:buChar char="•"/>
              <a:tabLst>
                <a:tab pos="73025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Customers capture data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themselves</a:t>
            </a:r>
            <a:endParaRPr sz="2200">
              <a:latin typeface="Calibri"/>
              <a:cs typeface="Calibri"/>
            </a:endParaRPr>
          </a:p>
          <a:p>
            <a:pPr marL="729615" marR="602615" lvl="1" indent="-180975">
              <a:lnSpc>
                <a:spcPts val="24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73025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Customers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perform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tasks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themselves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collect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documents)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005" y="1851238"/>
            <a:ext cx="4002985" cy="38801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1117" y="528827"/>
            <a:ext cx="1757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Principle</a:t>
            </a:r>
            <a:r>
              <a:rPr i="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1781" y="6273672"/>
            <a:ext cx="2571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23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282700"/>
            <a:ext cx="7680959" cy="12541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Subsume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information-processing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work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real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work</a:t>
            </a:r>
            <a:endParaRPr sz="2400">
              <a:latin typeface="Arial MT"/>
              <a:cs typeface="Arial MT"/>
            </a:endParaRPr>
          </a:p>
          <a:p>
            <a:pPr marL="370205" marR="5080" indent="-182880">
              <a:lnSpc>
                <a:spcPct val="100800"/>
              </a:lnSpc>
              <a:spcBef>
                <a:spcPts val="484"/>
              </a:spcBef>
              <a:buClr>
                <a:srgbClr val="7F7F7F"/>
              </a:buClr>
              <a:buFont typeface="Arial MT"/>
              <a:buChar char="•"/>
              <a:tabLst>
                <a:tab pos="37020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Evaluated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settlement: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receiving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products,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fulfillment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PO,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which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triggers payment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308" y="531876"/>
            <a:ext cx="1757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Principle</a:t>
            </a:r>
            <a:r>
              <a:rPr i="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181" y="3228203"/>
            <a:ext cx="3580330" cy="32312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852" y="3197604"/>
            <a:ext cx="3573332" cy="323125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86528" y="4392167"/>
            <a:ext cx="692150" cy="472440"/>
            <a:chOff x="4986528" y="4392167"/>
            <a:chExt cx="692150" cy="4724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6528" y="4392167"/>
              <a:ext cx="691896" cy="472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4222" y="4421564"/>
              <a:ext cx="596722" cy="3671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34223" y="4421564"/>
              <a:ext cx="596900" cy="367665"/>
            </a:xfrm>
            <a:custGeom>
              <a:avLst/>
              <a:gdLst/>
              <a:ahLst/>
              <a:cxnLst/>
              <a:rect l="l" t="t" r="r" b="b"/>
              <a:pathLst>
                <a:path w="596900" h="367664">
                  <a:moveTo>
                    <a:pt x="0" y="91797"/>
                  </a:moveTo>
                  <a:lnTo>
                    <a:pt x="11474" y="91797"/>
                  </a:lnTo>
                  <a:lnTo>
                    <a:pt x="11474" y="275391"/>
                  </a:lnTo>
                  <a:lnTo>
                    <a:pt x="0" y="275391"/>
                  </a:lnTo>
                  <a:lnTo>
                    <a:pt x="0" y="91797"/>
                  </a:lnTo>
                  <a:close/>
                </a:path>
                <a:path w="596900" h="367664">
                  <a:moveTo>
                    <a:pt x="22949" y="91797"/>
                  </a:moveTo>
                  <a:lnTo>
                    <a:pt x="45898" y="91797"/>
                  </a:lnTo>
                  <a:lnTo>
                    <a:pt x="45898" y="275391"/>
                  </a:lnTo>
                  <a:lnTo>
                    <a:pt x="22949" y="275391"/>
                  </a:lnTo>
                  <a:lnTo>
                    <a:pt x="22949" y="91797"/>
                  </a:lnTo>
                  <a:close/>
                </a:path>
                <a:path w="596900" h="367664">
                  <a:moveTo>
                    <a:pt x="57373" y="91797"/>
                  </a:moveTo>
                  <a:lnTo>
                    <a:pt x="413128" y="91797"/>
                  </a:lnTo>
                  <a:lnTo>
                    <a:pt x="413128" y="0"/>
                  </a:lnTo>
                  <a:lnTo>
                    <a:pt x="596722" y="183594"/>
                  </a:lnTo>
                  <a:lnTo>
                    <a:pt x="413128" y="367188"/>
                  </a:lnTo>
                  <a:lnTo>
                    <a:pt x="413128" y="275391"/>
                  </a:lnTo>
                  <a:lnTo>
                    <a:pt x="57373" y="275391"/>
                  </a:lnTo>
                  <a:lnTo>
                    <a:pt x="57373" y="91797"/>
                  </a:lnTo>
                  <a:close/>
                </a:path>
              </a:pathLst>
            </a:custGeom>
            <a:ln w="9525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1781" y="6273672"/>
            <a:ext cx="2571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24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776" y="1553972"/>
            <a:ext cx="8634730" cy="22110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those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who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 the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i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drive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629920" indent="-183515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Vendor-managed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inventory</a:t>
            </a:r>
            <a:endParaRPr sz="2400">
              <a:latin typeface="Calibri"/>
              <a:cs typeface="Calibri"/>
            </a:endParaRPr>
          </a:p>
          <a:p>
            <a:pPr marL="629920" indent="-183515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Scan-based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trading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work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actor 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incentive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1781" y="6273672"/>
            <a:ext cx="2571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25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1757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Principle</a:t>
            </a:r>
            <a:r>
              <a:rPr i="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043" y="449580"/>
            <a:ext cx="6725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Example:</a:t>
            </a:r>
            <a:r>
              <a:rPr i="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problematic</a:t>
            </a:r>
            <a:r>
              <a:rPr i="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claims</a:t>
            </a:r>
            <a:r>
              <a:rPr i="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9187" y="3070852"/>
            <a:ext cx="1602105" cy="1065530"/>
          </a:xfrm>
          <a:prstGeom prst="rect">
            <a:avLst/>
          </a:prstGeom>
          <a:solidFill>
            <a:srgbClr val="333399"/>
          </a:solidFill>
          <a:ln w="25400">
            <a:solidFill>
              <a:srgbClr val="23236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4457" y="5199632"/>
            <a:ext cx="1602105" cy="1065530"/>
          </a:xfrm>
          <a:prstGeom prst="rect">
            <a:avLst/>
          </a:prstGeom>
          <a:solidFill>
            <a:srgbClr val="333399"/>
          </a:solidFill>
          <a:ln w="25400">
            <a:solidFill>
              <a:srgbClr val="23236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47320" marR="140335" algn="ctr">
              <a:lnSpc>
                <a:spcPct val="100499"/>
              </a:lnSpc>
              <a:spcBef>
                <a:spcPts val="114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ved  glass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vendor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9638" y="3053877"/>
            <a:ext cx="1602105" cy="1065530"/>
          </a:xfrm>
          <a:prstGeom prst="rect">
            <a:avLst/>
          </a:prstGeom>
          <a:solidFill>
            <a:srgbClr val="333399"/>
          </a:solidFill>
          <a:ln w="25400">
            <a:solidFill>
              <a:srgbClr val="2323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Insurer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70369" y="4136100"/>
            <a:ext cx="2924175" cy="2033905"/>
            <a:chOff x="2770369" y="4136100"/>
            <a:chExt cx="2924175" cy="2033905"/>
          </a:xfrm>
        </p:grpSpPr>
        <p:sp>
          <p:nvSpPr>
            <p:cNvPr id="7" name="object 7"/>
            <p:cNvSpPr/>
            <p:nvPr/>
          </p:nvSpPr>
          <p:spPr>
            <a:xfrm>
              <a:off x="2770365" y="4136110"/>
              <a:ext cx="2924175" cy="2033905"/>
            </a:xfrm>
            <a:custGeom>
              <a:avLst/>
              <a:gdLst/>
              <a:ahLst/>
              <a:cxnLst/>
              <a:rect l="l" t="t" r="r" b="b"/>
              <a:pathLst>
                <a:path w="2924175" h="2033904">
                  <a:moveTo>
                    <a:pt x="2924086" y="1995195"/>
                  </a:moveTo>
                  <a:lnTo>
                    <a:pt x="2905036" y="1985670"/>
                  </a:lnTo>
                  <a:lnTo>
                    <a:pt x="2847886" y="1957095"/>
                  </a:lnTo>
                  <a:lnTo>
                    <a:pt x="2847886" y="1985670"/>
                  </a:lnTo>
                  <a:lnTo>
                    <a:pt x="19050" y="198567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000453"/>
                  </a:lnTo>
                  <a:lnTo>
                    <a:pt x="4267" y="2004720"/>
                  </a:lnTo>
                  <a:lnTo>
                    <a:pt x="2847886" y="2004720"/>
                  </a:lnTo>
                  <a:lnTo>
                    <a:pt x="2847886" y="2033295"/>
                  </a:lnTo>
                  <a:lnTo>
                    <a:pt x="2905036" y="2004720"/>
                  </a:lnTo>
                  <a:lnTo>
                    <a:pt x="2924086" y="1995195"/>
                  </a:lnTo>
                  <a:close/>
                </a:path>
                <a:path w="2924175" h="2033904">
                  <a:moveTo>
                    <a:pt x="2924086" y="1197114"/>
                  </a:moveTo>
                  <a:lnTo>
                    <a:pt x="2905036" y="1187589"/>
                  </a:lnTo>
                  <a:lnTo>
                    <a:pt x="2847886" y="1159014"/>
                  </a:lnTo>
                  <a:lnTo>
                    <a:pt x="2847886" y="1187589"/>
                  </a:lnTo>
                  <a:lnTo>
                    <a:pt x="602094" y="1187589"/>
                  </a:lnTo>
                  <a:lnTo>
                    <a:pt x="602094" y="0"/>
                  </a:lnTo>
                  <a:lnTo>
                    <a:pt x="583044" y="0"/>
                  </a:lnTo>
                  <a:lnTo>
                    <a:pt x="583044" y="1202372"/>
                  </a:lnTo>
                  <a:lnTo>
                    <a:pt x="587311" y="1206639"/>
                  </a:lnTo>
                  <a:lnTo>
                    <a:pt x="2847886" y="1206639"/>
                  </a:lnTo>
                  <a:lnTo>
                    <a:pt x="2847886" y="1235214"/>
                  </a:lnTo>
                  <a:lnTo>
                    <a:pt x="2905036" y="1206639"/>
                  </a:lnTo>
                  <a:lnTo>
                    <a:pt x="2924086" y="1197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2736" y="4815839"/>
              <a:ext cx="1859280" cy="58521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741795" y="1603247"/>
            <a:ext cx="4625975" cy="1468120"/>
            <a:chOff x="2741795" y="1603247"/>
            <a:chExt cx="4625975" cy="1468120"/>
          </a:xfrm>
        </p:grpSpPr>
        <p:sp>
          <p:nvSpPr>
            <p:cNvPr id="10" name="object 10"/>
            <p:cNvSpPr/>
            <p:nvPr/>
          </p:nvSpPr>
          <p:spPr>
            <a:xfrm>
              <a:off x="2741790" y="2129675"/>
              <a:ext cx="4625975" cy="941705"/>
            </a:xfrm>
            <a:custGeom>
              <a:avLst/>
              <a:gdLst/>
              <a:ahLst/>
              <a:cxnLst/>
              <a:rect l="l" t="t" r="r" b="b"/>
              <a:pathLst>
                <a:path w="4625975" h="941705">
                  <a:moveTo>
                    <a:pt x="4136263" y="540321"/>
                  </a:moveTo>
                  <a:lnTo>
                    <a:pt x="4132008" y="536054"/>
                  </a:lnTo>
                  <a:lnTo>
                    <a:pt x="1034364" y="536054"/>
                  </a:lnTo>
                  <a:lnTo>
                    <a:pt x="1030109" y="540321"/>
                  </a:lnTo>
                  <a:lnTo>
                    <a:pt x="1030109" y="863269"/>
                  </a:lnTo>
                  <a:lnTo>
                    <a:pt x="1001534" y="863269"/>
                  </a:lnTo>
                  <a:lnTo>
                    <a:pt x="1039634" y="939469"/>
                  </a:lnTo>
                  <a:lnTo>
                    <a:pt x="1071384" y="875969"/>
                  </a:lnTo>
                  <a:lnTo>
                    <a:pt x="1077734" y="863269"/>
                  </a:lnTo>
                  <a:lnTo>
                    <a:pt x="1049159" y="863269"/>
                  </a:lnTo>
                  <a:lnTo>
                    <a:pt x="1049159" y="555104"/>
                  </a:lnTo>
                  <a:lnTo>
                    <a:pt x="4117213" y="555104"/>
                  </a:lnTo>
                  <a:lnTo>
                    <a:pt x="4117213" y="939469"/>
                  </a:lnTo>
                  <a:lnTo>
                    <a:pt x="4136263" y="939469"/>
                  </a:lnTo>
                  <a:lnTo>
                    <a:pt x="4136263" y="555104"/>
                  </a:lnTo>
                  <a:lnTo>
                    <a:pt x="4136263" y="545579"/>
                  </a:lnTo>
                  <a:lnTo>
                    <a:pt x="4136263" y="540321"/>
                  </a:lnTo>
                  <a:close/>
                </a:path>
                <a:path w="4625975" h="941705">
                  <a:moveTo>
                    <a:pt x="4625784" y="4254"/>
                  </a:moveTo>
                  <a:lnTo>
                    <a:pt x="4621517" y="0"/>
                  </a:lnTo>
                  <a:lnTo>
                    <a:pt x="32842" y="0"/>
                  </a:lnTo>
                  <a:lnTo>
                    <a:pt x="28575" y="4254"/>
                  </a:lnTo>
                  <a:lnTo>
                    <a:pt x="28575" y="864984"/>
                  </a:lnTo>
                  <a:lnTo>
                    <a:pt x="0" y="864984"/>
                  </a:lnTo>
                  <a:lnTo>
                    <a:pt x="38100" y="941184"/>
                  </a:lnTo>
                  <a:lnTo>
                    <a:pt x="69850" y="877684"/>
                  </a:lnTo>
                  <a:lnTo>
                    <a:pt x="76200" y="864984"/>
                  </a:lnTo>
                  <a:lnTo>
                    <a:pt x="47625" y="864984"/>
                  </a:lnTo>
                  <a:lnTo>
                    <a:pt x="47625" y="19050"/>
                  </a:lnTo>
                  <a:lnTo>
                    <a:pt x="4606734" y="19050"/>
                  </a:lnTo>
                  <a:lnTo>
                    <a:pt x="4606734" y="941184"/>
                  </a:lnTo>
                  <a:lnTo>
                    <a:pt x="4625784" y="941184"/>
                  </a:lnTo>
                  <a:lnTo>
                    <a:pt x="4625784" y="19050"/>
                  </a:lnTo>
                  <a:lnTo>
                    <a:pt x="4625784" y="9525"/>
                  </a:lnTo>
                  <a:lnTo>
                    <a:pt x="4625784" y="4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1416" y="1603247"/>
              <a:ext cx="1338072" cy="5852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6320" y="2185415"/>
              <a:ext cx="768096" cy="58521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645497" y="1685035"/>
            <a:ext cx="99123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Authorize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 MT"/>
              <a:cs typeface="Arial MT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Pay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2271" y="3057144"/>
            <a:ext cx="1505712" cy="58216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11001" y="3135884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Cl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im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7167" y="4897628"/>
            <a:ext cx="151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quote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6952" y="5611367"/>
            <a:ext cx="768096" cy="58216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81510" y="5693155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90813" y="3548978"/>
            <a:ext cx="2249170" cy="76200"/>
          </a:xfrm>
          <a:custGeom>
            <a:avLst/>
            <a:gdLst/>
            <a:ahLst/>
            <a:cxnLst/>
            <a:rect l="l" t="t" r="r" b="b"/>
            <a:pathLst>
              <a:path w="2249170" h="76200">
                <a:moveTo>
                  <a:pt x="2230389" y="28478"/>
                </a:moveTo>
                <a:lnTo>
                  <a:pt x="2185252" y="28478"/>
                </a:lnTo>
                <a:lnTo>
                  <a:pt x="2185395" y="47527"/>
                </a:lnTo>
                <a:lnTo>
                  <a:pt x="2172699" y="47623"/>
                </a:lnTo>
                <a:lnTo>
                  <a:pt x="2172915" y="76197"/>
                </a:lnTo>
                <a:lnTo>
                  <a:pt x="2248825" y="37523"/>
                </a:lnTo>
                <a:lnTo>
                  <a:pt x="2230389" y="28478"/>
                </a:lnTo>
                <a:close/>
              </a:path>
              <a:path w="2249170" h="76200">
                <a:moveTo>
                  <a:pt x="2172555" y="28574"/>
                </a:moveTo>
                <a:lnTo>
                  <a:pt x="0" y="44973"/>
                </a:lnTo>
                <a:lnTo>
                  <a:pt x="143" y="64023"/>
                </a:lnTo>
                <a:lnTo>
                  <a:pt x="2172699" y="47623"/>
                </a:lnTo>
                <a:lnTo>
                  <a:pt x="2172555" y="28574"/>
                </a:lnTo>
                <a:close/>
              </a:path>
              <a:path w="2249170" h="76200">
                <a:moveTo>
                  <a:pt x="2185252" y="28478"/>
                </a:moveTo>
                <a:lnTo>
                  <a:pt x="2172555" y="28574"/>
                </a:lnTo>
                <a:lnTo>
                  <a:pt x="2172699" y="47623"/>
                </a:lnTo>
                <a:lnTo>
                  <a:pt x="2185395" y="47527"/>
                </a:lnTo>
                <a:lnTo>
                  <a:pt x="2185252" y="28478"/>
                </a:lnTo>
                <a:close/>
              </a:path>
              <a:path w="2249170" h="76200">
                <a:moveTo>
                  <a:pt x="2172340" y="0"/>
                </a:moveTo>
                <a:lnTo>
                  <a:pt x="2172555" y="28574"/>
                </a:lnTo>
                <a:lnTo>
                  <a:pt x="2230389" y="28478"/>
                </a:lnTo>
                <a:lnTo>
                  <a:pt x="217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406" y="452627"/>
            <a:ext cx="4988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Redesigned</a:t>
            </a:r>
            <a:r>
              <a:rPr i="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claims</a:t>
            </a:r>
            <a:r>
              <a:rPr i="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967" y="1972055"/>
            <a:ext cx="1807463" cy="1338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4027" y="2423667"/>
            <a:ext cx="802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1972055"/>
            <a:ext cx="1804416" cy="13380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52427" y="2423667"/>
            <a:ext cx="974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Insurer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6920" y="4459223"/>
            <a:ext cx="1804416" cy="13837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73039" y="4578604"/>
            <a:ext cx="1330960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8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ved  glass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vendor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4135" y="4690871"/>
            <a:ext cx="1033272" cy="6736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75656" y="4773676"/>
            <a:ext cx="631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op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9136" y="3240520"/>
            <a:ext cx="1885950" cy="1244600"/>
            <a:chOff x="6219136" y="3240520"/>
            <a:chExt cx="1885950" cy="1244600"/>
          </a:xfrm>
        </p:grpSpPr>
        <p:sp>
          <p:nvSpPr>
            <p:cNvPr id="12" name="object 12"/>
            <p:cNvSpPr/>
            <p:nvPr/>
          </p:nvSpPr>
          <p:spPr>
            <a:xfrm>
              <a:off x="6219126" y="3240531"/>
              <a:ext cx="1102995" cy="1244600"/>
            </a:xfrm>
            <a:custGeom>
              <a:avLst/>
              <a:gdLst/>
              <a:ahLst/>
              <a:cxnLst/>
              <a:rect l="l" t="t" r="r" b="b"/>
              <a:pathLst>
                <a:path w="1102995" h="1244600">
                  <a:moveTo>
                    <a:pt x="76200" y="80530"/>
                  </a:moveTo>
                  <a:lnTo>
                    <a:pt x="69786" y="67246"/>
                  </a:lnTo>
                  <a:lnTo>
                    <a:pt x="39128" y="3822"/>
                  </a:lnTo>
                  <a:lnTo>
                    <a:pt x="0" y="79489"/>
                  </a:lnTo>
                  <a:lnTo>
                    <a:pt x="33337" y="79946"/>
                  </a:lnTo>
                  <a:lnTo>
                    <a:pt x="17983" y="1212418"/>
                  </a:lnTo>
                  <a:lnTo>
                    <a:pt x="27508" y="1212545"/>
                  </a:lnTo>
                  <a:lnTo>
                    <a:pt x="42862" y="80073"/>
                  </a:lnTo>
                  <a:lnTo>
                    <a:pt x="76200" y="80530"/>
                  </a:lnTo>
                  <a:close/>
                </a:path>
                <a:path w="1102995" h="1244600">
                  <a:moveTo>
                    <a:pt x="1102588" y="1168400"/>
                  </a:moveTo>
                  <a:lnTo>
                    <a:pt x="1069251" y="1168400"/>
                  </a:lnTo>
                  <a:lnTo>
                    <a:pt x="1069251" y="0"/>
                  </a:lnTo>
                  <a:lnTo>
                    <a:pt x="1059726" y="0"/>
                  </a:lnTo>
                  <a:lnTo>
                    <a:pt x="1059726" y="1168400"/>
                  </a:lnTo>
                  <a:lnTo>
                    <a:pt x="1026388" y="1168400"/>
                  </a:lnTo>
                  <a:lnTo>
                    <a:pt x="1064488" y="1244600"/>
                  </a:lnTo>
                  <a:lnTo>
                    <a:pt x="1096238" y="1181100"/>
                  </a:lnTo>
                  <a:lnTo>
                    <a:pt x="1102588" y="1168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9375" y="3404616"/>
              <a:ext cx="905255" cy="6736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98127" y="3484372"/>
            <a:ext cx="506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dirty="0">
                <a:latin typeface="Arial MT"/>
                <a:cs typeface="Arial MT"/>
              </a:rPr>
              <a:t>ay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4647" y="3419855"/>
            <a:ext cx="1139952" cy="67360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85255" y="3499611"/>
            <a:ext cx="739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Cl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im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3732" y="3213746"/>
            <a:ext cx="2472055" cy="2012314"/>
          </a:xfrm>
          <a:custGeom>
            <a:avLst/>
            <a:gdLst/>
            <a:ahLst/>
            <a:cxnLst/>
            <a:rect l="l" t="t" r="r" b="b"/>
            <a:pathLst>
              <a:path w="2472054" h="2012314">
                <a:moveTo>
                  <a:pt x="2395537" y="1935534"/>
                </a:moveTo>
                <a:lnTo>
                  <a:pt x="2395537" y="2011734"/>
                </a:lnTo>
                <a:lnTo>
                  <a:pt x="2462212" y="1978397"/>
                </a:lnTo>
                <a:lnTo>
                  <a:pt x="2408236" y="1978397"/>
                </a:lnTo>
                <a:lnTo>
                  <a:pt x="2408236" y="1968872"/>
                </a:lnTo>
                <a:lnTo>
                  <a:pt x="2462212" y="1968872"/>
                </a:lnTo>
                <a:lnTo>
                  <a:pt x="2395537" y="1935534"/>
                </a:lnTo>
                <a:close/>
              </a:path>
              <a:path w="2472054" h="2012314">
                <a:moveTo>
                  <a:pt x="9525" y="0"/>
                </a:moveTo>
                <a:lnTo>
                  <a:pt x="0" y="0"/>
                </a:lnTo>
                <a:lnTo>
                  <a:pt x="0" y="1976264"/>
                </a:lnTo>
                <a:lnTo>
                  <a:pt x="2132" y="1978397"/>
                </a:lnTo>
                <a:lnTo>
                  <a:pt x="2395537" y="1978397"/>
                </a:lnTo>
                <a:lnTo>
                  <a:pt x="2395537" y="1973634"/>
                </a:lnTo>
                <a:lnTo>
                  <a:pt x="9525" y="1973634"/>
                </a:lnTo>
                <a:lnTo>
                  <a:pt x="4762" y="1968872"/>
                </a:lnTo>
                <a:lnTo>
                  <a:pt x="9525" y="1968872"/>
                </a:lnTo>
                <a:lnTo>
                  <a:pt x="9525" y="0"/>
                </a:lnTo>
                <a:close/>
              </a:path>
              <a:path w="2472054" h="2012314">
                <a:moveTo>
                  <a:pt x="2462212" y="1968872"/>
                </a:moveTo>
                <a:lnTo>
                  <a:pt x="2408236" y="1968872"/>
                </a:lnTo>
                <a:lnTo>
                  <a:pt x="2408236" y="1978397"/>
                </a:lnTo>
                <a:lnTo>
                  <a:pt x="2462212" y="1978397"/>
                </a:lnTo>
                <a:lnTo>
                  <a:pt x="2471737" y="1973634"/>
                </a:lnTo>
                <a:lnTo>
                  <a:pt x="2462212" y="1968872"/>
                </a:lnTo>
                <a:close/>
              </a:path>
              <a:path w="2472054" h="2012314">
                <a:moveTo>
                  <a:pt x="9525" y="1968872"/>
                </a:moveTo>
                <a:lnTo>
                  <a:pt x="4762" y="1968872"/>
                </a:lnTo>
                <a:lnTo>
                  <a:pt x="9525" y="1973634"/>
                </a:lnTo>
                <a:lnTo>
                  <a:pt x="9525" y="1968872"/>
                </a:lnTo>
                <a:close/>
              </a:path>
              <a:path w="2472054" h="2012314">
                <a:moveTo>
                  <a:pt x="2395537" y="1968872"/>
                </a:moveTo>
                <a:lnTo>
                  <a:pt x="9525" y="1968872"/>
                </a:lnTo>
                <a:lnTo>
                  <a:pt x="9525" y="1973634"/>
                </a:lnTo>
                <a:lnTo>
                  <a:pt x="2395537" y="1973634"/>
                </a:lnTo>
                <a:lnTo>
                  <a:pt x="2395537" y="196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776" y="1606803"/>
            <a:ext cx="9411335" cy="3271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19430">
              <a:lnSpc>
                <a:spcPct val="101400"/>
              </a:lnSpc>
              <a:spcBef>
                <a:spcPts val="50"/>
              </a:spcBef>
            </a:pP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decision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8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8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performed,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empower </a:t>
            </a:r>
            <a:r>
              <a:rPr sz="2800" i="1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04040"/>
                </a:solidFill>
                <a:latin typeface="Calibri"/>
                <a:cs typeface="Calibri"/>
              </a:rPr>
              <a:t>workers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decide,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control </a:t>
            </a:r>
            <a:r>
              <a:rPr sz="2800" i="1" spc="-2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629920" indent="-183515">
              <a:lnSpc>
                <a:spcPct val="100000"/>
              </a:lnSpc>
              <a:spcBef>
                <a:spcPts val="650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Empower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workers</a:t>
            </a:r>
            <a:endParaRPr sz="2800">
              <a:latin typeface="Calibri"/>
              <a:cs typeface="Calibri"/>
            </a:endParaRPr>
          </a:p>
          <a:p>
            <a:pPr marL="629920" marR="347980" indent="-182880">
              <a:lnSpc>
                <a:spcPct val="101400"/>
              </a:lnSpc>
              <a:spcBef>
                <a:spcPts val="575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workers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decisions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themselves</a:t>
            </a:r>
            <a:endParaRPr sz="2800">
              <a:latin typeface="Calibri"/>
              <a:cs typeface="Calibri"/>
            </a:endParaRPr>
          </a:p>
          <a:p>
            <a:pPr marL="629920" marR="5080" indent="-182880">
              <a:lnSpc>
                <a:spcPct val="100699"/>
              </a:lnSpc>
              <a:spcBef>
                <a:spcPts val="625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Replace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back-and-forth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handovers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workers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managers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(transportation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waste)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well-designed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1781" y="6273672"/>
            <a:ext cx="2571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28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1757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Principle</a:t>
            </a:r>
            <a:r>
              <a:rPr i="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776" y="1529587"/>
            <a:ext cx="9133205" cy="2082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Treat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geographically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dispersed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though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centralized.</a:t>
            </a:r>
            <a:endParaRPr sz="2400">
              <a:latin typeface="Calibri"/>
              <a:cs typeface="Calibri"/>
            </a:endParaRPr>
          </a:p>
          <a:p>
            <a:pPr marL="629920" marR="579120" indent="-18288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perform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locations,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integrate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wherever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possible</a:t>
            </a:r>
            <a:endParaRPr sz="2400">
              <a:latin typeface="Calibri"/>
              <a:cs typeface="Calibri"/>
            </a:endParaRPr>
          </a:p>
          <a:p>
            <a:pPr marL="629920" marR="122555" indent="-182880">
              <a:lnSpc>
                <a:spcPts val="2810"/>
              </a:lnSpc>
              <a:spcBef>
                <a:spcPts val="780"/>
              </a:spcBef>
              <a:buClr>
                <a:srgbClr val="7F7F7F"/>
              </a:buClr>
              <a:buFont typeface="Arial MT"/>
              <a:buChar char="•"/>
              <a:tabLst>
                <a:tab pos="62992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Larger resource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pools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less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waiting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relatively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 utilization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1781" y="6273672"/>
            <a:ext cx="2571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29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1757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Principle</a:t>
            </a:r>
            <a:r>
              <a:rPr i="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539" y="931520"/>
            <a:ext cx="9144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1.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Identify possibilities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improving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algn="l"/>
            <a:r>
              <a:rPr lang="en-US" sz="1800" b="0" i="1" u="none" strike="noStrike" baseline="0" dirty="0">
                <a:latin typeface="BfkvlvTimes-Italic"/>
              </a:rPr>
              <a:t>2. any </a:t>
            </a:r>
            <a:r>
              <a:rPr lang="en-US" sz="1800" b="0" i="0" u="none" strike="noStrike" baseline="0" dirty="0">
                <a:latin typeface="QxpmdkTimes-Roman"/>
              </a:rPr>
              <a:t>change to an existing process, be it minor or major, qualifies</a:t>
            </a:r>
          </a:p>
          <a:p>
            <a:pPr algn="l"/>
            <a:r>
              <a:rPr lang="en-US" dirty="0">
                <a:latin typeface="QxpmdkTimes-Roman"/>
                <a:cs typeface="Calibri"/>
              </a:rPr>
              <a:t>3. Making changes to existing process does not have any hard and fast rule, requires creativity</a:t>
            </a:r>
          </a:p>
          <a:p>
            <a:r>
              <a:rPr lang="en-US" sz="2400" i="1" spc="-10" dirty="0">
                <a:solidFill>
                  <a:srgbClr val="404040"/>
                </a:solidFill>
                <a:latin typeface="Calibri"/>
                <a:cs typeface="Calibri"/>
              </a:rPr>
              <a:t>4. Redesign</a:t>
            </a:r>
            <a:r>
              <a:rPr lang="en-US" sz="24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i="1" spc="-5" dirty="0">
                <a:solidFill>
                  <a:srgbClr val="404040"/>
                </a:solidFill>
                <a:latin typeface="Calibri"/>
                <a:cs typeface="Calibri"/>
              </a:rPr>
              <a:t>heuristics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ideas</a:t>
            </a:r>
            <a:endParaRPr lang="en-US" sz="2400" dirty="0">
              <a:latin typeface="Calibri"/>
              <a:cs typeface="Calibri"/>
            </a:endParaRPr>
          </a:p>
          <a:p>
            <a:pPr algn="l"/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624" y="158495"/>
            <a:ext cx="285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030839" y="3876068"/>
            <a:ext cx="630555" cy="438150"/>
            <a:chOff x="5030839" y="3876068"/>
            <a:chExt cx="630555" cy="438150"/>
          </a:xfrm>
        </p:grpSpPr>
        <p:sp>
          <p:nvSpPr>
            <p:cNvPr id="6" name="object 6"/>
            <p:cNvSpPr/>
            <p:nvPr/>
          </p:nvSpPr>
          <p:spPr>
            <a:xfrm>
              <a:off x="5043539" y="3888768"/>
              <a:ext cx="605155" cy="412750"/>
            </a:xfrm>
            <a:custGeom>
              <a:avLst/>
              <a:gdLst/>
              <a:ahLst/>
              <a:cxnLst/>
              <a:rect l="l" t="t" r="r" b="b"/>
              <a:pathLst>
                <a:path w="605154" h="412750">
                  <a:moveTo>
                    <a:pt x="376452" y="0"/>
                  </a:moveTo>
                  <a:lnTo>
                    <a:pt x="376452" y="92075"/>
                  </a:lnTo>
                  <a:lnTo>
                    <a:pt x="0" y="92075"/>
                  </a:lnTo>
                  <a:lnTo>
                    <a:pt x="0" y="323850"/>
                  </a:lnTo>
                  <a:lnTo>
                    <a:pt x="376452" y="323850"/>
                  </a:lnTo>
                  <a:lnTo>
                    <a:pt x="376452" y="412750"/>
                  </a:lnTo>
                  <a:lnTo>
                    <a:pt x="604960" y="206375"/>
                  </a:lnTo>
                  <a:lnTo>
                    <a:pt x="376452" y="0"/>
                  </a:lnTo>
                  <a:close/>
                </a:path>
              </a:pathLst>
            </a:custGeom>
            <a:solidFill>
              <a:srgbClr val="262673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3539" y="3888768"/>
              <a:ext cx="605155" cy="412750"/>
            </a:xfrm>
            <a:custGeom>
              <a:avLst/>
              <a:gdLst/>
              <a:ahLst/>
              <a:cxnLst/>
              <a:rect l="l" t="t" r="r" b="b"/>
              <a:pathLst>
                <a:path w="605154" h="412750">
                  <a:moveTo>
                    <a:pt x="0" y="92074"/>
                  </a:moveTo>
                  <a:lnTo>
                    <a:pt x="0" y="323849"/>
                  </a:lnTo>
                  <a:lnTo>
                    <a:pt x="376452" y="323849"/>
                  </a:lnTo>
                  <a:lnTo>
                    <a:pt x="376452" y="412749"/>
                  </a:lnTo>
                  <a:lnTo>
                    <a:pt x="604960" y="206374"/>
                  </a:lnTo>
                  <a:lnTo>
                    <a:pt x="376452" y="0"/>
                  </a:lnTo>
                  <a:lnTo>
                    <a:pt x="376452" y="92074"/>
                  </a:lnTo>
                  <a:lnTo>
                    <a:pt x="0" y="9207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48768" y="2766059"/>
            <a:ext cx="2941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 marR="5080" indent="-6007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AS-IS: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Descriprive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modelling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real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7285" y="3827462"/>
            <a:ext cx="2905760" cy="590550"/>
            <a:chOff x="1567285" y="3827462"/>
            <a:chExt cx="2905760" cy="590550"/>
          </a:xfrm>
        </p:grpSpPr>
        <p:sp>
          <p:nvSpPr>
            <p:cNvPr id="10" name="object 10"/>
            <p:cNvSpPr/>
            <p:nvPr/>
          </p:nvSpPr>
          <p:spPr>
            <a:xfrm>
              <a:off x="1567285" y="3830637"/>
              <a:ext cx="495300" cy="225425"/>
            </a:xfrm>
            <a:custGeom>
              <a:avLst/>
              <a:gdLst/>
              <a:ahLst/>
              <a:cxnLst/>
              <a:rect l="l" t="t" r="r" b="b"/>
              <a:pathLst>
                <a:path w="495300" h="225425">
                  <a:moveTo>
                    <a:pt x="420551" y="0"/>
                  </a:moveTo>
                  <a:lnTo>
                    <a:pt x="73267" y="0"/>
                  </a:lnTo>
                  <a:lnTo>
                    <a:pt x="0" y="112713"/>
                  </a:lnTo>
                  <a:lnTo>
                    <a:pt x="73267" y="225426"/>
                  </a:lnTo>
                  <a:lnTo>
                    <a:pt x="420551" y="225426"/>
                  </a:lnTo>
                  <a:lnTo>
                    <a:pt x="495283" y="112713"/>
                  </a:lnTo>
                  <a:lnTo>
                    <a:pt x="420551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4291" y="3946526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30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3061" y="3948112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5" h="360679">
                  <a:moveTo>
                    <a:pt x="0" y="0"/>
                  </a:moveTo>
                  <a:lnTo>
                    <a:pt x="1465" y="3603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285" y="4192587"/>
              <a:ext cx="495300" cy="225425"/>
            </a:xfrm>
            <a:custGeom>
              <a:avLst/>
              <a:gdLst/>
              <a:ahLst/>
              <a:cxnLst/>
              <a:rect l="l" t="t" r="r" b="b"/>
              <a:pathLst>
                <a:path w="495300" h="225425">
                  <a:moveTo>
                    <a:pt x="420551" y="0"/>
                  </a:moveTo>
                  <a:lnTo>
                    <a:pt x="73267" y="0"/>
                  </a:lnTo>
                  <a:lnTo>
                    <a:pt x="0" y="112713"/>
                  </a:lnTo>
                  <a:lnTo>
                    <a:pt x="73267" y="225426"/>
                  </a:lnTo>
                  <a:lnTo>
                    <a:pt x="420551" y="225426"/>
                  </a:lnTo>
                  <a:lnTo>
                    <a:pt x="495283" y="112713"/>
                  </a:lnTo>
                  <a:lnTo>
                    <a:pt x="420551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4033" y="4308476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30">
                  <a:moveTo>
                    <a:pt x="0" y="0"/>
                  </a:moveTo>
                  <a:lnTo>
                    <a:pt x="189028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1674" y="4151312"/>
              <a:ext cx="753745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181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2345" y="4029076"/>
              <a:ext cx="432434" cy="222250"/>
            </a:xfrm>
            <a:custGeom>
              <a:avLst/>
              <a:gdLst/>
              <a:ahLst/>
              <a:cxnLst/>
              <a:rect l="l" t="t" r="r" b="b"/>
              <a:pathLst>
                <a:path w="432435" h="222250">
                  <a:moveTo>
                    <a:pt x="405036" y="0"/>
                  </a:moveTo>
                  <a:lnTo>
                    <a:pt x="27236" y="0"/>
                  </a:lnTo>
                  <a:lnTo>
                    <a:pt x="16634" y="2140"/>
                  </a:lnTo>
                  <a:lnTo>
                    <a:pt x="7977" y="7977"/>
                  </a:lnTo>
                  <a:lnTo>
                    <a:pt x="2140" y="16634"/>
                  </a:lnTo>
                  <a:lnTo>
                    <a:pt x="0" y="27236"/>
                  </a:lnTo>
                  <a:lnTo>
                    <a:pt x="0" y="195012"/>
                  </a:lnTo>
                  <a:lnTo>
                    <a:pt x="2140" y="205614"/>
                  </a:lnTo>
                  <a:lnTo>
                    <a:pt x="7977" y="214272"/>
                  </a:lnTo>
                  <a:lnTo>
                    <a:pt x="16634" y="220109"/>
                  </a:lnTo>
                  <a:lnTo>
                    <a:pt x="27236" y="222250"/>
                  </a:lnTo>
                  <a:lnTo>
                    <a:pt x="405036" y="222250"/>
                  </a:lnTo>
                  <a:lnTo>
                    <a:pt x="415638" y="220109"/>
                  </a:lnTo>
                  <a:lnTo>
                    <a:pt x="424295" y="214272"/>
                  </a:lnTo>
                  <a:lnTo>
                    <a:pt x="430132" y="205614"/>
                  </a:lnTo>
                  <a:lnTo>
                    <a:pt x="432272" y="195012"/>
                  </a:lnTo>
                  <a:lnTo>
                    <a:pt x="432272" y="27236"/>
                  </a:lnTo>
                  <a:lnTo>
                    <a:pt x="430132" y="16634"/>
                  </a:lnTo>
                  <a:lnTo>
                    <a:pt x="424295" y="7977"/>
                  </a:lnTo>
                  <a:lnTo>
                    <a:pt x="415638" y="2140"/>
                  </a:lnTo>
                  <a:lnTo>
                    <a:pt x="4050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585" y="4098926"/>
              <a:ext cx="120157" cy="904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13210" y="394811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360363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2002" y="3948112"/>
              <a:ext cx="925194" cy="0"/>
            </a:xfrm>
            <a:custGeom>
              <a:avLst/>
              <a:gdLst/>
              <a:ahLst/>
              <a:cxnLst/>
              <a:rect l="l" t="t" r="r" b="b"/>
              <a:pathLst>
                <a:path w="925195">
                  <a:moveTo>
                    <a:pt x="0" y="0"/>
                  </a:moveTo>
                  <a:lnTo>
                    <a:pt x="92462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99307" y="3830637"/>
              <a:ext cx="492759" cy="225425"/>
            </a:xfrm>
            <a:custGeom>
              <a:avLst/>
              <a:gdLst/>
              <a:ahLst/>
              <a:cxnLst/>
              <a:rect l="l" t="t" r="r" b="b"/>
              <a:pathLst>
                <a:path w="492760" h="225425">
                  <a:moveTo>
                    <a:pt x="417620" y="0"/>
                  </a:moveTo>
                  <a:lnTo>
                    <a:pt x="73266" y="0"/>
                  </a:lnTo>
                  <a:lnTo>
                    <a:pt x="0" y="112713"/>
                  </a:lnTo>
                  <a:lnTo>
                    <a:pt x="73266" y="225426"/>
                  </a:lnTo>
                  <a:lnTo>
                    <a:pt x="417620" y="225426"/>
                  </a:lnTo>
                  <a:lnTo>
                    <a:pt x="492352" y="112713"/>
                  </a:lnTo>
                  <a:lnTo>
                    <a:pt x="417620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39301" y="3827462"/>
              <a:ext cx="434340" cy="222250"/>
            </a:xfrm>
            <a:custGeom>
              <a:avLst/>
              <a:gdLst/>
              <a:ahLst/>
              <a:cxnLst/>
              <a:rect l="l" t="t" r="r" b="b"/>
              <a:pathLst>
                <a:path w="434339" h="222250">
                  <a:moveTo>
                    <a:pt x="406501" y="0"/>
                  </a:moveTo>
                  <a:lnTo>
                    <a:pt x="27236" y="0"/>
                  </a:lnTo>
                  <a:lnTo>
                    <a:pt x="16634" y="2140"/>
                  </a:lnTo>
                  <a:lnTo>
                    <a:pt x="7977" y="7977"/>
                  </a:lnTo>
                  <a:lnTo>
                    <a:pt x="2140" y="16635"/>
                  </a:lnTo>
                  <a:lnTo>
                    <a:pt x="0" y="27237"/>
                  </a:lnTo>
                  <a:lnTo>
                    <a:pt x="0" y="195013"/>
                  </a:lnTo>
                  <a:lnTo>
                    <a:pt x="2140" y="205615"/>
                  </a:lnTo>
                  <a:lnTo>
                    <a:pt x="7977" y="214272"/>
                  </a:lnTo>
                  <a:lnTo>
                    <a:pt x="16634" y="220109"/>
                  </a:lnTo>
                  <a:lnTo>
                    <a:pt x="27236" y="222250"/>
                  </a:lnTo>
                  <a:lnTo>
                    <a:pt x="406501" y="222250"/>
                  </a:lnTo>
                  <a:lnTo>
                    <a:pt x="417103" y="220109"/>
                  </a:lnTo>
                  <a:lnTo>
                    <a:pt x="425760" y="214272"/>
                  </a:lnTo>
                  <a:lnTo>
                    <a:pt x="431597" y="205615"/>
                  </a:lnTo>
                  <a:lnTo>
                    <a:pt x="433738" y="195013"/>
                  </a:lnTo>
                  <a:lnTo>
                    <a:pt x="433738" y="27237"/>
                  </a:lnTo>
                  <a:lnTo>
                    <a:pt x="431597" y="16635"/>
                  </a:lnTo>
                  <a:lnTo>
                    <a:pt x="425760" y="7977"/>
                  </a:lnTo>
                  <a:lnTo>
                    <a:pt x="417103" y="2140"/>
                  </a:lnTo>
                  <a:lnTo>
                    <a:pt x="40650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0538" y="4310063"/>
              <a:ext cx="920750" cy="1905"/>
            </a:xfrm>
            <a:custGeom>
              <a:avLst/>
              <a:gdLst/>
              <a:ahLst/>
              <a:cxnLst/>
              <a:rect l="l" t="t" r="r" b="b"/>
              <a:pathLst>
                <a:path w="920750" h="1904">
                  <a:moveTo>
                    <a:pt x="0" y="1588"/>
                  </a:moveTo>
                  <a:lnTo>
                    <a:pt x="92022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9307" y="4192587"/>
              <a:ext cx="492759" cy="219075"/>
            </a:xfrm>
            <a:custGeom>
              <a:avLst/>
              <a:gdLst/>
              <a:ahLst/>
              <a:cxnLst/>
              <a:rect l="l" t="t" r="r" b="b"/>
              <a:pathLst>
                <a:path w="492760" h="219075">
                  <a:moveTo>
                    <a:pt x="417620" y="0"/>
                  </a:moveTo>
                  <a:lnTo>
                    <a:pt x="73266" y="0"/>
                  </a:lnTo>
                  <a:lnTo>
                    <a:pt x="0" y="109538"/>
                  </a:lnTo>
                  <a:lnTo>
                    <a:pt x="73266" y="219076"/>
                  </a:lnTo>
                  <a:lnTo>
                    <a:pt x="417620" y="219076"/>
                  </a:lnTo>
                  <a:lnTo>
                    <a:pt x="492352" y="109538"/>
                  </a:lnTo>
                  <a:lnTo>
                    <a:pt x="417620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9301" y="4189412"/>
              <a:ext cx="434340" cy="228600"/>
            </a:xfrm>
            <a:custGeom>
              <a:avLst/>
              <a:gdLst/>
              <a:ahLst/>
              <a:cxnLst/>
              <a:rect l="l" t="t" r="r" b="b"/>
              <a:pathLst>
                <a:path w="434339" h="228600">
                  <a:moveTo>
                    <a:pt x="405723" y="0"/>
                  </a:moveTo>
                  <a:lnTo>
                    <a:pt x="28014" y="0"/>
                  </a:lnTo>
                  <a:lnTo>
                    <a:pt x="17110" y="2201"/>
                  </a:lnTo>
                  <a:lnTo>
                    <a:pt x="8205" y="8205"/>
                  </a:lnTo>
                  <a:lnTo>
                    <a:pt x="2201" y="17111"/>
                  </a:lnTo>
                  <a:lnTo>
                    <a:pt x="0" y="28016"/>
                  </a:lnTo>
                  <a:lnTo>
                    <a:pt x="0" y="200585"/>
                  </a:lnTo>
                  <a:lnTo>
                    <a:pt x="2201" y="211489"/>
                  </a:lnTo>
                  <a:lnTo>
                    <a:pt x="8205" y="220394"/>
                  </a:lnTo>
                  <a:lnTo>
                    <a:pt x="17110" y="226398"/>
                  </a:lnTo>
                  <a:lnTo>
                    <a:pt x="28014" y="228600"/>
                  </a:lnTo>
                  <a:lnTo>
                    <a:pt x="405723" y="228600"/>
                  </a:lnTo>
                  <a:lnTo>
                    <a:pt x="416627" y="226398"/>
                  </a:lnTo>
                  <a:lnTo>
                    <a:pt x="425532" y="220394"/>
                  </a:lnTo>
                  <a:lnTo>
                    <a:pt x="431536" y="211489"/>
                  </a:lnTo>
                  <a:lnTo>
                    <a:pt x="433738" y="200585"/>
                  </a:lnTo>
                  <a:lnTo>
                    <a:pt x="433738" y="28016"/>
                  </a:lnTo>
                  <a:lnTo>
                    <a:pt x="431536" y="17111"/>
                  </a:lnTo>
                  <a:lnTo>
                    <a:pt x="425532" y="8205"/>
                  </a:lnTo>
                  <a:lnTo>
                    <a:pt x="416627" y="2201"/>
                  </a:lnTo>
                  <a:lnTo>
                    <a:pt x="40572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1666" y="4098926"/>
              <a:ext cx="124553" cy="9048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253817" y="2747771"/>
            <a:ext cx="3101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 marR="5080" indent="-68072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TO-BE: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Prescriptive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modelling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real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48132" y="3819526"/>
            <a:ext cx="2751455" cy="586105"/>
            <a:chOff x="6148132" y="3819526"/>
            <a:chExt cx="2751455" cy="586105"/>
          </a:xfrm>
        </p:grpSpPr>
        <p:sp>
          <p:nvSpPr>
            <p:cNvPr id="28" name="object 28"/>
            <p:cNvSpPr/>
            <p:nvPr/>
          </p:nvSpPr>
          <p:spPr>
            <a:xfrm>
              <a:off x="6148132" y="3819526"/>
              <a:ext cx="514984" cy="224154"/>
            </a:xfrm>
            <a:custGeom>
              <a:avLst/>
              <a:gdLst/>
              <a:ahLst/>
              <a:cxnLst/>
              <a:rect l="l" t="t" r="r" b="b"/>
              <a:pathLst>
                <a:path w="514984" h="224154">
                  <a:moveTo>
                    <a:pt x="436801" y="0"/>
                  </a:moveTo>
                  <a:lnTo>
                    <a:pt x="76220" y="0"/>
                  </a:lnTo>
                  <a:lnTo>
                    <a:pt x="0" y="111125"/>
                  </a:lnTo>
                  <a:lnTo>
                    <a:pt x="76220" y="223837"/>
                  </a:lnTo>
                  <a:lnTo>
                    <a:pt x="436801" y="223837"/>
                  </a:lnTo>
                  <a:lnTo>
                    <a:pt x="514487" y="111125"/>
                  </a:lnTo>
                  <a:lnTo>
                    <a:pt x="436801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75810" y="3933826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59">
                  <a:moveTo>
                    <a:pt x="0" y="0"/>
                  </a:moveTo>
                  <a:lnTo>
                    <a:pt x="187619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64894" y="3935412"/>
              <a:ext cx="1905" cy="361950"/>
            </a:xfrm>
            <a:custGeom>
              <a:avLst/>
              <a:gdLst/>
              <a:ahLst/>
              <a:cxnLst/>
              <a:rect l="l" t="t" r="r" b="b"/>
              <a:pathLst>
                <a:path w="1904" h="361950">
                  <a:moveTo>
                    <a:pt x="0" y="0"/>
                  </a:moveTo>
                  <a:lnTo>
                    <a:pt x="1466" y="361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48132" y="4181476"/>
              <a:ext cx="514984" cy="224154"/>
            </a:xfrm>
            <a:custGeom>
              <a:avLst/>
              <a:gdLst/>
              <a:ahLst/>
              <a:cxnLst/>
              <a:rect l="l" t="t" r="r" b="b"/>
              <a:pathLst>
                <a:path w="514984" h="224154">
                  <a:moveTo>
                    <a:pt x="436801" y="0"/>
                  </a:moveTo>
                  <a:lnTo>
                    <a:pt x="76220" y="0"/>
                  </a:lnTo>
                  <a:lnTo>
                    <a:pt x="0" y="111125"/>
                  </a:lnTo>
                  <a:lnTo>
                    <a:pt x="76220" y="223837"/>
                  </a:lnTo>
                  <a:lnTo>
                    <a:pt x="436801" y="223837"/>
                  </a:lnTo>
                  <a:lnTo>
                    <a:pt x="514487" y="111125"/>
                  </a:lnTo>
                  <a:lnTo>
                    <a:pt x="436801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64083" y="429736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11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2059" y="4138612"/>
              <a:ext cx="1675764" cy="1905"/>
            </a:xfrm>
            <a:custGeom>
              <a:avLst/>
              <a:gdLst/>
              <a:ahLst/>
              <a:cxnLst/>
              <a:rect l="l" t="t" r="r" b="b"/>
              <a:pathLst>
                <a:path w="1675765" h="1904">
                  <a:moveTo>
                    <a:pt x="0" y="0"/>
                  </a:moveTo>
                  <a:lnTo>
                    <a:pt x="1675381" y="15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70103" y="4017962"/>
              <a:ext cx="455930" cy="227329"/>
            </a:xfrm>
            <a:custGeom>
              <a:avLst/>
              <a:gdLst/>
              <a:ahLst/>
              <a:cxnLst/>
              <a:rect l="l" t="t" r="r" b="b"/>
              <a:pathLst>
                <a:path w="455929" h="227329">
                  <a:moveTo>
                    <a:pt x="428035" y="0"/>
                  </a:moveTo>
                  <a:lnTo>
                    <a:pt x="27820" y="0"/>
                  </a:lnTo>
                  <a:lnTo>
                    <a:pt x="16991" y="2186"/>
                  </a:lnTo>
                  <a:lnTo>
                    <a:pt x="8148" y="8148"/>
                  </a:lnTo>
                  <a:lnTo>
                    <a:pt x="2186" y="16991"/>
                  </a:lnTo>
                  <a:lnTo>
                    <a:pt x="0" y="27820"/>
                  </a:lnTo>
                  <a:lnTo>
                    <a:pt x="0" y="199193"/>
                  </a:lnTo>
                  <a:lnTo>
                    <a:pt x="2186" y="210022"/>
                  </a:lnTo>
                  <a:lnTo>
                    <a:pt x="8148" y="218865"/>
                  </a:lnTo>
                  <a:lnTo>
                    <a:pt x="16991" y="224827"/>
                  </a:lnTo>
                  <a:lnTo>
                    <a:pt x="27820" y="227013"/>
                  </a:lnTo>
                  <a:lnTo>
                    <a:pt x="428035" y="227013"/>
                  </a:lnTo>
                  <a:lnTo>
                    <a:pt x="438864" y="224827"/>
                  </a:lnTo>
                  <a:lnTo>
                    <a:pt x="447707" y="218865"/>
                  </a:lnTo>
                  <a:lnTo>
                    <a:pt x="453669" y="210022"/>
                  </a:lnTo>
                  <a:lnTo>
                    <a:pt x="455856" y="199193"/>
                  </a:lnTo>
                  <a:lnTo>
                    <a:pt x="455856" y="27820"/>
                  </a:lnTo>
                  <a:lnTo>
                    <a:pt x="453669" y="16991"/>
                  </a:lnTo>
                  <a:lnTo>
                    <a:pt x="447707" y="8148"/>
                  </a:lnTo>
                  <a:lnTo>
                    <a:pt x="438864" y="2186"/>
                  </a:lnTo>
                  <a:lnTo>
                    <a:pt x="42803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3072" y="4086226"/>
              <a:ext cx="126057" cy="920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717975" y="4025901"/>
              <a:ext cx="514984" cy="224154"/>
            </a:xfrm>
            <a:custGeom>
              <a:avLst/>
              <a:gdLst/>
              <a:ahLst/>
              <a:cxnLst/>
              <a:rect l="l" t="t" r="r" b="b"/>
              <a:pathLst>
                <a:path w="514984" h="224154">
                  <a:moveTo>
                    <a:pt x="436801" y="0"/>
                  </a:moveTo>
                  <a:lnTo>
                    <a:pt x="76220" y="0"/>
                  </a:lnTo>
                  <a:lnTo>
                    <a:pt x="0" y="111125"/>
                  </a:lnTo>
                  <a:lnTo>
                    <a:pt x="76220" y="223837"/>
                  </a:lnTo>
                  <a:lnTo>
                    <a:pt x="436801" y="223837"/>
                  </a:lnTo>
                  <a:lnTo>
                    <a:pt x="514487" y="111125"/>
                  </a:lnTo>
                  <a:lnTo>
                    <a:pt x="436801" y="0"/>
                  </a:lnTo>
                  <a:close/>
                </a:path>
              </a:pathLst>
            </a:custGeom>
            <a:solidFill>
              <a:srgbClr val="FF5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45000" y="4025901"/>
              <a:ext cx="454659" cy="227329"/>
            </a:xfrm>
            <a:custGeom>
              <a:avLst/>
              <a:gdLst/>
              <a:ahLst/>
              <a:cxnLst/>
              <a:rect l="l" t="t" r="r" b="b"/>
              <a:pathLst>
                <a:path w="454659" h="227329">
                  <a:moveTo>
                    <a:pt x="426570" y="0"/>
                  </a:moveTo>
                  <a:lnTo>
                    <a:pt x="27820" y="0"/>
                  </a:lnTo>
                  <a:lnTo>
                    <a:pt x="16991" y="2186"/>
                  </a:lnTo>
                  <a:lnTo>
                    <a:pt x="8148" y="8148"/>
                  </a:lnTo>
                  <a:lnTo>
                    <a:pt x="2186" y="16991"/>
                  </a:lnTo>
                  <a:lnTo>
                    <a:pt x="0" y="27820"/>
                  </a:lnTo>
                  <a:lnTo>
                    <a:pt x="0" y="199191"/>
                  </a:lnTo>
                  <a:lnTo>
                    <a:pt x="2186" y="210020"/>
                  </a:lnTo>
                  <a:lnTo>
                    <a:pt x="8148" y="218863"/>
                  </a:lnTo>
                  <a:lnTo>
                    <a:pt x="16991" y="224826"/>
                  </a:lnTo>
                  <a:lnTo>
                    <a:pt x="27820" y="227012"/>
                  </a:lnTo>
                  <a:lnTo>
                    <a:pt x="426570" y="227012"/>
                  </a:lnTo>
                  <a:lnTo>
                    <a:pt x="437398" y="224826"/>
                  </a:lnTo>
                  <a:lnTo>
                    <a:pt x="446241" y="218863"/>
                  </a:lnTo>
                  <a:lnTo>
                    <a:pt x="452203" y="210020"/>
                  </a:lnTo>
                  <a:lnTo>
                    <a:pt x="454389" y="199191"/>
                  </a:lnTo>
                  <a:lnTo>
                    <a:pt x="454389" y="27820"/>
                  </a:lnTo>
                  <a:lnTo>
                    <a:pt x="452203" y="16991"/>
                  </a:lnTo>
                  <a:lnTo>
                    <a:pt x="446241" y="8148"/>
                  </a:lnTo>
                  <a:lnTo>
                    <a:pt x="437398" y="2186"/>
                  </a:lnTo>
                  <a:lnTo>
                    <a:pt x="42657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76" y="577595"/>
            <a:ext cx="6431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Example:</a:t>
            </a:r>
            <a:r>
              <a:rPr i="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Equipment</a:t>
            </a:r>
            <a:r>
              <a:rPr i="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rental</a:t>
            </a:r>
            <a:r>
              <a:rPr i="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i="0" spc="-5" dirty="0">
                <a:solidFill>
                  <a:srgbClr val="C00000"/>
                </a:solidFill>
                <a:latin typeface="Arial MT"/>
                <a:cs typeface="Arial MT"/>
              </a:rPr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630" y="1447107"/>
            <a:ext cx="8342916" cy="49878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19" y="1670304"/>
            <a:ext cx="8227059" cy="1506220"/>
            <a:chOff x="1341119" y="1670304"/>
            <a:chExt cx="8227059" cy="1506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9" y="1981200"/>
              <a:ext cx="8226552" cy="1194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292096"/>
              <a:ext cx="6879335" cy="859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5912" y="2005305"/>
              <a:ext cx="8137525" cy="1102995"/>
            </a:xfrm>
            <a:custGeom>
              <a:avLst/>
              <a:gdLst/>
              <a:ahLst/>
              <a:cxnLst/>
              <a:rect l="l" t="t" r="r" b="b"/>
              <a:pathLst>
                <a:path w="8137525" h="1102995">
                  <a:moveTo>
                    <a:pt x="8136903" y="0"/>
                  </a:moveTo>
                  <a:lnTo>
                    <a:pt x="0" y="0"/>
                  </a:lnTo>
                  <a:lnTo>
                    <a:pt x="0" y="1102499"/>
                  </a:lnTo>
                  <a:lnTo>
                    <a:pt x="8136903" y="1102499"/>
                  </a:lnTo>
                  <a:lnTo>
                    <a:pt x="81369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912" y="2005305"/>
              <a:ext cx="8137525" cy="1102995"/>
            </a:xfrm>
            <a:custGeom>
              <a:avLst/>
              <a:gdLst/>
              <a:ahLst/>
              <a:cxnLst/>
              <a:rect l="l" t="t" r="r" b="b"/>
              <a:pathLst>
                <a:path w="8137525" h="1102995">
                  <a:moveTo>
                    <a:pt x="0" y="0"/>
                  </a:moveTo>
                  <a:lnTo>
                    <a:pt x="8136904" y="0"/>
                  </a:lnTo>
                  <a:lnTo>
                    <a:pt x="8136904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1263" y="1670304"/>
              <a:ext cx="5818632" cy="7101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0136" y="1740408"/>
              <a:ext cx="2139695" cy="5943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92757" y="1710105"/>
              <a:ext cx="5695950" cy="590550"/>
            </a:xfrm>
            <a:custGeom>
              <a:avLst/>
              <a:gdLst/>
              <a:ahLst/>
              <a:cxnLst/>
              <a:rect l="l" t="t" r="r" b="b"/>
              <a:pathLst>
                <a:path w="5695950" h="590550">
                  <a:moveTo>
                    <a:pt x="5597432" y="0"/>
                  </a:moveTo>
                  <a:lnTo>
                    <a:pt x="98400" y="0"/>
                  </a:lnTo>
                  <a:lnTo>
                    <a:pt x="60099" y="7732"/>
                  </a:lnTo>
                  <a:lnTo>
                    <a:pt x="28821" y="28821"/>
                  </a:lnTo>
                  <a:lnTo>
                    <a:pt x="7732" y="60099"/>
                  </a:lnTo>
                  <a:lnTo>
                    <a:pt x="0" y="98400"/>
                  </a:lnTo>
                  <a:lnTo>
                    <a:pt x="0" y="491998"/>
                  </a:lnTo>
                  <a:lnTo>
                    <a:pt x="7732" y="530300"/>
                  </a:lnTo>
                  <a:lnTo>
                    <a:pt x="28821" y="561578"/>
                  </a:lnTo>
                  <a:lnTo>
                    <a:pt x="60099" y="582666"/>
                  </a:lnTo>
                  <a:lnTo>
                    <a:pt x="98400" y="590398"/>
                  </a:lnTo>
                  <a:lnTo>
                    <a:pt x="5597432" y="590398"/>
                  </a:lnTo>
                  <a:lnTo>
                    <a:pt x="5635733" y="582666"/>
                  </a:lnTo>
                  <a:lnTo>
                    <a:pt x="5667011" y="561578"/>
                  </a:lnTo>
                  <a:lnTo>
                    <a:pt x="5688099" y="530300"/>
                  </a:lnTo>
                  <a:lnTo>
                    <a:pt x="5695831" y="491998"/>
                  </a:lnTo>
                  <a:lnTo>
                    <a:pt x="5695831" y="98400"/>
                  </a:lnTo>
                  <a:lnTo>
                    <a:pt x="5688099" y="60099"/>
                  </a:lnTo>
                  <a:lnTo>
                    <a:pt x="5667011" y="28821"/>
                  </a:lnTo>
                  <a:lnTo>
                    <a:pt x="5635733" y="7732"/>
                  </a:lnTo>
                  <a:lnTo>
                    <a:pt x="5597432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757" y="1710105"/>
              <a:ext cx="5695950" cy="590550"/>
            </a:xfrm>
            <a:custGeom>
              <a:avLst/>
              <a:gdLst/>
              <a:ahLst/>
              <a:cxnLst/>
              <a:rect l="l" t="t" r="r" b="b"/>
              <a:pathLst>
                <a:path w="5695950" h="590550">
                  <a:moveTo>
                    <a:pt x="0" y="98400"/>
                  </a:moveTo>
                  <a:lnTo>
                    <a:pt x="7732" y="60098"/>
                  </a:lnTo>
                  <a:lnTo>
                    <a:pt x="28820" y="28820"/>
                  </a:lnTo>
                  <a:lnTo>
                    <a:pt x="60098" y="7732"/>
                  </a:lnTo>
                  <a:lnTo>
                    <a:pt x="98400" y="0"/>
                  </a:lnTo>
                  <a:lnTo>
                    <a:pt x="5597432" y="0"/>
                  </a:lnTo>
                  <a:lnTo>
                    <a:pt x="5635733" y="7732"/>
                  </a:lnTo>
                  <a:lnTo>
                    <a:pt x="5667011" y="28820"/>
                  </a:lnTo>
                  <a:lnTo>
                    <a:pt x="5688099" y="60098"/>
                  </a:lnTo>
                  <a:lnTo>
                    <a:pt x="5695832" y="98400"/>
                  </a:lnTo>
                  <a:lnTo>
                    <a:pt x="5695832" y="491998"/>
                  </a:lnTo>
                  <a:lnTo>
                    <a:pt x="5688099" y="530300"/>
                  </a:lnTo>
                  <a:lnTo>
                    <a:pt x="5667011" y="561578"/>
                  </a:lnTo>
                  <a:lnTo>
                    <a:pt x="5635733" y="582666"/>
                  </a:lnTo>
                  <a:lnTo>
                    <a:pt x="5597432" y="590399"/>
                  </a:lnTo>
                  <a:lnTo>
                    <a:pt x="98400" y="590399"/>
                  </a:lnTo>
                  <a:lnTo>
                    <a:pt x="60098" y="582666"/>
                  </a:lnTo>
                  <a:lnTo>
                    <a:pt x="28820" y="561578"/>
                  </a:lnTo>
                  <a:lnTo>
                    <a:pt x="7732" y="530300"/>
                  </a:lnTo>
                  <a:lnTo>
                    <a:pt x="0" y="491998"/>
                  </a:lnTo>
                  <a:lnTo>
                    <a:pt x="0" y="984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4726" y="1808988"/>
            <a:ext cx="6528434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Principles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241300" marR="5080" indent="-228600">
              <a:lnSpc>
                <a:spcPts val="211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When </a:t>
            </a:r>
            <a:r>
              <a:rPr sz="2000" dirty="0">
                <a:latin typeface="Arial MT"/>
                <a:cs typeface="Arial MT"/>
              </a:rPr>
              <a:t>equipment is needed, </a:t>
            </a:r>
            <a:r>
              <a:rPr sz="2000" spc="-5" dirty="0">
                <a:latin typeface="Arial MT"/>
                <a:cs typeface="Arial MT"/>
              </a:rPr>
              <a:t>site </a:t>
            </a:r>
            <a:r>
              <a:rPr sz="2000" dirty="0">
                <a:latin typeface="Arial MT"/>
                <a:cs typeface="Arial MT"/>
              </a:rPr>
              <a:t>engineer queries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 suppliers’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catalogue, selects </a:t>
            </a:r>
            <a:r>
              <a:rPr sz="2000" dirty="0">
                <a:latin typeface="Arial MT"/>
                <a:cs typeface="Arial MT"/>
              </a:rPr>
              <a:t>equipment and </a:t>
            </a:r>
            <a:r>
              <a:rPr sz="2000" spc="-5" dirty="0">
                <a:latin typeface="Arial MT"/>
                <a:cs typeface="Arial MT"/>
              </a:rPr>
              <a:t>triggers </a:t>
            </a:r>
            <a:r>
              <a:rPr sz="2000" dirty="0">
                <a:latin typeface="Arial MT"/>
                <a:cs typeface="Arial MT"/>
              </a:rPr>
              <a:t>PO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41119" y="3176016"/>
            <a:ext cx="8227059" cy="1506220"/>
            <a:chOff x="1341119" y="3176016"/>
            <a:chExt cx="8227059" cy="15062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9" y="3486912"/>
              <a:ext cx="8226552" cy="11948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800" y="3797808"/>
              <a:ext cx="7184135" cy="8595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85912" y="3511006"/>
              <a:ext cx="8137525" cy="1102995"/>
            </a:xfrm>
            <a:custGeom>
              <a:avLst/>
              <a:gdLst/>
              <a:ahLst/>
              <a:cxnLst/>
              <a:rect l="l" t="t" r="r" b="b"/>
              <a:pathLst>
                <a:path w="8137525" h="1102995">
                  <a:moveTo>
                    <a:pt x="8136903" y="0"/>
                  </a:moveTo>
                  <a:lnTo>
                    <a:pt x="0" y="0"/>
                  </a:lnTo>
                  <a:lnTo>
                    <a:pt x="0" y="1102499"/>
                  </a:lnTo>
                  <a:lnTo>
                    <a:pt x="8136903" y="1102499"/>
                  </a:lnTo>
                  <a:lnTo>
                    <a:pt x="81369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5912" y="3511006"/>
              <a:ext cx="8137525" cy="1102995"/>
            </a:xfrm>
            <a:custGeom>
              <a:avLst/>
              <a:gdLst/>
              <a:ahLst/>
              <a:cxnLst/>
              <a:rect l="l" t="t" r="r" b="b"/>
              <a:pathLst>
                <a:path w="8137525" h="1102995">
                  <a:moveTo>
                    <a:pt x="0" y="0"/>
                  </a:moveTo>
                  <a:lnTo>
                    <a:pt x="8136904" y="0"/>
                  </a:lnTo>
                  <a:lnTo>
                    <a:pt x="8136904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1263" y="3176016"/>
              <a:ext cx="5818632" cy="7101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0136" y="3246120"/>
              <a:ext cx="1560576" cy="5943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92757" y="3215806"/>
              <a:ext cx="5695950" cy="590550"/>
            </a:xfrm>
            <a:custGeom>
              <a:avLst/>
              <a:gdLst/>
              <a:ahLst/>
              <a:cxnLst/>
              <a:rect l="l" t="t" r="r" b="b"/>
              <a:pathLst>
                <a:path w="5695950" h="590550">
                  <a:moveTo>
                    <a:pt x="5597432" y="0"/>
                  </a:moveTo>
                  <a:lnTo>
                    <a:pt x="98400" y="0"/>
                  </a:lnTo>
                  <a:lnTo>
                    <a:pt x="60099" y="7732"/>
                  </a:lnTo>
                  <a:lnTo>
                    <a:pt x="28821" y="28820"/>
                  </a:lnTo>
                  <a:lnTo>
                    <a:pt x="7732" y="60098"/>
                  </a:lnTo>
                  <a:lnTo>
                    <a:pt x="0" y="98400"/>
                  </a:lnTo>
                  <a:lnTo>
                    <a:pt x="0" y="491998"/>
                  </a:lnTo>
                  <a:lnTo>
                    <a:pt x="7732" y="530299"/>
                  </a:lnTo>
                  <a:lnTo>
                    <a:pt x="28821" y="561577"/>
                  </a:lnTo>
                  <a:lnTo>
                    <a:pt x="60099" y="582665"/>
                  </a:lnTo>
                  <a:lnTo>
                    <a:pt x="98400" y="590398"/>
                  </a:lnTo>
                  <a:lnTo>
                    <a:pt x="5597432" y="590398"/>
                  </a:lnTo>
                  <a:lnTo>
                    <a:pt x="5635733" y="582665"/>
                  </a:lnTo>
                  <a:lnTo>
                    <a:pt x="5667011" y="561577"/>
                  </a:lnTo>
                  <a:lnTo>
                    <a:pt x="5688099" y="530299"/>
                  </a:lnTo>
                  <a:lnTo>
                    <a:pt x="5695831" y="491998"/>
                  </a:lnTo>
                  <a:lnTo>
                    <a:pt x="5695831" y="98400"/>
                  </a:lnTo>
                  <a:lnTo>
                    <a:pt x="5688099" y="60098"/>
                  </a:lnTo>
                  <a:lnTo>
                    <a:pt x="5667011" y="28820"/>
                  </a:lnTo>
                  <a:lnTo>
                    <a:pt x="5635733" y="7732"/>
                  </a:lnTo>
                  <a:lnTo>
                    <a:pt x="5597432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2757" y="3215806"/>
              <a:ext cx="5695950" cy="590550"/>
            </a:xfrm>
            <a:custGeom>
              <a:avLst/>
              <a:gdLst/>
              <a:ahLst/>
              <a:cxnLst/>
              <a:rect l="l" t="t" r="r" b="b"/>
              <a:pathLst>
                <a:path w="5695950" h="590550">
                  <a:moveTo>
                    <a:pt x="0" y="98400"/>
                  </a:moveTo>
                  <a:lnTo>
                    <a:pt x="7732" y="60098"/>
                  </a:lnTo>
                  <a:lnTo>
                    <a:pt x="28820" y="28820"/>
                  </a:lnTo>
                  <a:lnTo>
                    <a:pt x="60098" y="7732"/>
                  </a:lnTo>
                  <a:lnTo>
                    <a:pt x="98400" y="0"/>
                  </a:lnTo>
                  <a:lnTo>
                    <a:pt x="5597432" y="0"/>
                  </a:lnTo>
                  <a:lnTo>
                    <a:pt x="5635733" y="7732"/>
                  </a:lnTo>
                  <a:lnTo>
                    <a:pt x="5667011" y="28820"/>
                  </a:lnTo>
                  <a:lnTo>
                    <a:pt x="5688099" y="60098"/>
                  </a:lnTo>
                  <a:lnTo>
                    <a:pt x="5695832" y="98400"/>
                  </a:lnTo>
                  <a:lnTo>
                    <a:pt x="5695832" y="491998"/>
                  </a:lnTo>
                  <a:lnTo>
                    <a:pt x="5688099" y="530300"/>
                  </a:lnTo>
                  <a:lnTo>
                    <a:pt x="5667011" y="561578"/>
                  </a:lnTo>
                  <a:lnTo>
                    <a:pt x="5635733" y="582666"/>
                  </a:lnTo>
                  <a:lnTo>
                    <a:pt x="5597432" y="590399"/>
                  </a:lnTo>
                  <a:lnTo>
                    <a:pt x="98400" y="590399"/>
                  </a:lnTo>
                  <a:lnTo>
                    <a:pt x="60098" y="582666"/>
                  </a:lnTo>
                  <a:lnTo>
                    <a:pt x="28820" y="561578"/>
                  </a:lnTo>
                  <a:lnTo>
                    <a:pt x="7732" y="530300"/>
                  </a:lnTo>
                  <a:lnTo>
                    <a:pt x="0" y="491998"/>
                  </a:lnTo>
                  <a:lnTo>
                    <a:pt x="0" y="984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04726" y="3314700"/>
            <a:ext cx="6763384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Principle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241300" marR="5080" indent="-228600">
              <a:lnSpc>
                <a:spcPts val="211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Supplier </a:t>
            </a:r>
            <a:r>
              <a:rPr sz="2000" spc="-5" dirty="0">
                <a:latin typeface="Arial MT"/>
                <a:cs typeface="Arial MT"/>
              </a:rPr>
              <a:t>stocks frequently </a:t>
            </a:r>
            <a:r>
              <a:rPr sz="2000" dirty="0">
                <a:latin typeface="Arial MT"/>
                <a:cs typeface="Arial MT"/>
              </a:rPr>
              <a:t>used equipment at </a:t>
            </a:r>
            <a:r>
              <a:rPr sz="2000" spc="-5" dirty="0">
                <a:latin typeface="Arial MT"/>
                <a:cs typeface="Arial MT"/>
              </a:rPr>
              <a:t>construction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site,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site</a:t>
            </a:r>
            <a:r>
              <a:rPr sz="2000" dirty="0">
                <a:latin typeface="Arial MT"/>
                <a:cs typeface="Arial MT"/>
              </a:rPr>
              <a:t> engineers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scan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put</a:t>
            </a:r>
            <a:r>
              <a:rPr sz="2000" spc="-5" dirty="0">
                <a:latin typeface="Arial MT"/>
                <a:cs typeface="Arial MT"/>
              </a:rPr>
              <a:t> them into</a:t>
            </a:r>
            <a:r>
              <a:rPr sz="2000" dirty="0">
                <a:latin typeface="Arial MT"/>
                <a:cs typeface="Arial MT"/>
              </a:rPr>
              <a:t> use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41119" y="4681728"/>
            <a:ext cx="8227059" cy="1506220"/>
            <a:chOff x="1341119" y="4681728"/>
            <a:chExt cx="8227059" cy="150622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9" y="4992624"/>
              <a:ext cx="8226552" cy="11948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8800" y="5303520"/>
              <a:ext cx="7028688" cy="85953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85912" y="5016705"/>
              <a:ext cx="8137525" cy="1102995"/>
            </a:xfrm>
            <a:custGeom>
              <a:avLst/>
              <a:gdLst/>
              <a:ahLst/>
              <a:cxnLst/>
              <a:rect l="l" t="t" r="r" b="b"/>
              <a:pathLst>
                <a:path w="8137525" h="1102995">
                  <a:moveTo>
                    <a:pt x="8136903" y="0"/>
                  </a:moveTo>
                  <a:lnTo>
                    <a:pt x="0" y="0"/>
                  </a:lnTo>
                  <a:lnTo>
                    <a:pt x="0" y="1102499"/>
                  </a:lnTo>
                  <a:lnTo>
                    <a:pt x="8136903" y="1102499"/>
                  </a:lnTo>
                  <a:lnTo>
                    <a:pt x="813690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5912" y="5016705"/>
              <a:ext cx="8137525" cy="1102995"/>
            </a:xfrm>
            <a:custGeom>
              <a:avLst/>
              <a:gdLst/>
              <a:ahLst/>
              <a:cxnLst/>
              <a:rect l="l" t="t" r="r" b="b"/>
              <a:pathLst>
                <a:path w="8137525" h="1102995">
                  <a:moveTo>
                    <a:pt x="0" y="0"/>
                  </a:moveTo>
                  <a:lnTo>
                    <a:pt x="8136904" y="0"/>
                  </a:lnTo>
                  <a:lnTo>
                    <a:pt x="8136904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1263" y="4681728"/>
              <a:ext cx="5818632" cy="7101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0136" y="4751832"/>
              <a:ext cx="1560576" cy="5943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92757" y="4721505"/>
              <a:ext cx="5695950" cy="590550"/>
            </a:xfrm>
            <a:custGeom>
              <a:avLst/>
              <a:gdLst/>
              <a:ahLst/>
              <a:cxnLst/>
              <a:rect l="l" t="t" r="r" b="b"/>
              <a:pathLst>
                <a:path w="5695950" h="590550">
                  <a:moveTo>
                    <a:pt x="5597432" y="0"/>
                  </a:moveTo>
                  <a:lnTo>
                    <a:pt x="98400" y="0"/>
                  </a:lnTo>
                  <a:lnTo>
                    <a:pt x="60099" y="7732"/>
                  </a:lnTo>
                  <a:lnTo>
                    <a:pt x="28821" y="28821"/>
                  </a:lnTo>
                  <a:lnTo>
                    <a:pt x="7732" y="60099"/>
                  </a:lnTo>
                  <a:lnTo>
                    <a:pt x="0" y="98400"/>
                  </a:lnTo>
                  <a:lnTo>
                    <a:pt x="0" y="491997"/>
                  </a:lnTo>
                  <a:lnTo>
                    <a:pt x="7732" y="530300"/>
                  </a:lnTo>
                  <a:lnTo>
                    <a:pt x="28821" y="561578"/>
                  </a:lnTo>
                  <a:lnTo>
                    <a:pt x="60099" y="582666"/>
                  </a:lnTo>
                  <a:lnTo>
                    <a:pt x="98400" y="590398"/>
                  </a:lnTo>
                  <a:lnTo>
                    <a:pt x="5597432" y="590398"/>
                  </a:lnTo>
                  <a:lnTo>
                    <a:pt x="5635733" y="582666"/>
                  </a:lnTo>
                  <a:lnTo>
                    <a:pt x="5667011" y="561578"/>
                  </a:lnTo>
                  <a:lnTo>
                    <a:pt x="5688099" y="530300"/>
                  </a:lnTo>
                  <a:lnTo>
                    <a:pt x="5695831" y="491997"/>
                  </a:lnTo>
                  <a:lnTo>
                    <a:pt x="5695831" y="98400"/>
                  </a:lnTo>
                  <a:lnTo>
                    <a:pt x="5688099" y="60099"/>
                  </a:lnTo>
                  <a:lnTo>
                    <a:pt x="5667011" y="28821"/>
                  </a:lnTo>
                  <a:lnTo>
                    <a:pt x="5635733" y="7732"/>
                  </a:lnTo>
                  <a:lnTo>
                    <a:pt x="5597432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2757" y="4721505"/>
              <a:ext cx="5695950" cy="590550"/>
            </a:xfrm>
            <a:custGeom>
              <a:avLst/>
              <a:gdLst/>
              <a:ahLst/>
              <a:cxnLst/>
              <a:rect l="l" t="t" r="r" b="b"/>
              <a:pathLst>
                <a:path w="5695950" h="590550">
                  <a:moveTo>
                    <a:pt x="0" y="98400"/>
                  </a:moveTo>
                  <a:lnTo>
                    <a:pt x="7732" y="60098"/>
                  </a:lnTo>
                  <a:lnTo>
                    <a:pt x="28820" y="28820"/>
                  </a:lnTo>
                  <a:lnTo>
                    <a:pt x="60098" y="7732"/>
                  </a:lnTo>
                  <a:lnTo>
                    <a:pt x="98400" y="0"/>
                  </a:lnTo>
                  <a:lnTo>
                    <a:pt x="5597432" y="0"/>
                  </a:lnTo>
                  <a:lnTo>
                    <a:pt x="5635733" y="7732"/>
                  </a:lnTo>
                  <a:lnTo>
                    <a:pt x="5667011" y="28820"/>
                  </a:lnTo>
                  <a:lnTo>
                    <a:pt x="5688099" y="60098"/>
                  </a:lnTo>
                  <a:lnTo>
                    <a:pt x="5695832" y="98400"/>
                  </a:lnTo>
                  <a:lnTo>
                    <a:pt x="5695832" y="491998"/>
                  </a:lnTo>
                  <a:lnTo>
                    <a:pt x="5688099" y="530300"/>
                  </a:lnTo>
                  <a:lnTo>
                    <a:pt x="5667011" y="561578"/>
                  </a:lnTo>
                  <a:lnTo>
                    <a:pt x="5635733" y="582666"/>
                  </a:lnTo>
                  <a:lnTo>
                    <a:pt x="5597432" y="590399"/>
                  </a:lnTo>
                  <a:lnTo>
                    <a:pt x="98400" y="590399"/>
                  </a:lnTo>
                  <a:lnTo>
                    <a:pt x="60098" y="582666"/>
                  </a:lnTo>
                  <a:lnTo>
                    <a:pt x="28820" y="561578"/>
                  </a:lnTo>
                  <a:lnTo>
                    <a:pt x="7732" y="530300"/>
                  </a:lnTo>
                  <a:lnTo>
                    <a:pt x="0" y="491998"/>
                  </a:lnTo>
                  <a:lnTo>
                    <a:pt x="0" y="984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04726" y="4820411"/>
            <a:ext cx="660844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Principle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241300" marR="5080" indent="-228600">
              <a:lnSpc>
                <a:spcPts val="211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Site </a:t>
            </a:r>
            <a:r>
              <a:rPr sz="2000" dirty="0">
                <a:latin typeface="Arial MT"/>
                <a:cs typeface="Arial MT"/>
              </a:rPr>
              <a:t>engineer is empowered </a:t>
            </a:r>
            <a:r>
              <a:rPr sz="2000" spc="-5" dirty="0">
                <a:latin typeface="Arial MT"/>
                <a:cs typeface="Arial MT"/>
              </a:rPr>
              <a:t>with the authority to </a:t>
            </a:r>
            <a:r>
              <a:rPr sz="2000" dirty="0">
                <a:latin typeface="Arial MT"/>
                <a:cs typeface="Arial MT"/>
              </a:rPr>
              <a:t>rent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equipment;</a:t>
            </a:r>
            <a:r>
              <a:rPr sz="2000" dirty="0">
                <a:latin typeface="Arial MT"/>
                <a:cs typeface="Arial MT"/>
              </a:rPr>
              <a:t> works engineer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performs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statistical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controls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87181" y="6273672"/>
            <a:ext cx="2063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6111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Example:</a:t>
            </a:r>
            <a:r>
              <a:rPr i="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Self-service-based</a:t>
            </a:r>
            <a:r>
              <a:rPr i="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402080"/>
            <a:ext cx="8375904" cy="807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3529584"/>
            <a:ext cx="8372856" cy="8290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5004" y="1346368"/>
            <a:ext cx="7696834" cy="43389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Transformational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Redesign</a:t>
            </a:r>
            <a:endParaRPr sz="2800">
              <a:latin typeface="Arial MT"/>
              <a:cs typeface="Arial MT"/>
            </a:endParaRPr>
          </a:p>
          <a:p>
            <a:pPr marL="363220" marR="240665" indent="-228600">
              <a:lnSpc>
                <a:spcPts val="2500"/>
              </a:lnSpc>
              <a:spcBef>
                <a:spcPts val="1380"/>
              </a:spcBef>
              <a:buChar char="•"/>
              <a:tabLst>
                <a:tab pos="363855" algn="l"/>
              </a:tabLst>
            </a:pPr>
            <a:r>
              <a:rPr sz="2400" dirty="0">
                <a:latin typeface="Arial MT"/>
                <a:cs typeface="Arial MT"/>
              </a:rPr>
              <a:t>Puts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fundamental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assumptions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principles</a:t>
            </a:r>
            <a:r>
              <a:rPr sz="2400" dirty="0">
                <a:latin typeface="Arial MT"/>
                <a:cs typeface="Arial MT"/>
              </a:rPr>
              <a:t> of the </a:t>
            </a:r>
            <a:r>
              <a:rPr sz="2400" spc="-5" dirty="0">
                <a:latin typeface="Arial MT"/>
                <a:cs typeface="Arial MT"/>
              </a:rPr>
              <a:t>existing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36322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363855" algn="l"/>
              </a:tabLst>
            </a:pPr>
            <a:r>
              <a:rPr sz="2400" spc="-5" dirty="0">
                <a:latin typeface="Arial MT"/>
                <a:cs typeface="Arial MT"/>
              </a:rPr>
              <a:t>Aims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achieve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breakthrough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innovation</a:t>
            </a:r>
            <a:endParaRPr sz="2400">
              <a:latin typeface="Arial MT"/>
              <a:cs typeface="Arial MT"/>
            </a:endParaRPr>
          </a:p>
          <a:p>
            <a:pPr marL="363220" indent="-229235">
              <a:lnSpc>
                <a:spcPct val="100000"/>
              </a:lnSpc>
              <a:spcBef>
                <a:spcPts val="120"/>
              </a:spcBef>
              <a:buChar char="•"/>
              <a:tabLst>
                <a:tab pos="363855" algn="l"/>
              </a:tabLst>
            </a:pPr>
            <a:r>
              <a:rPr sz="2400" spc="-5" dirty="0">
                <a:latin typeface="Arial MT"/>
                <a:cs typeface="Arial MT"/>
              </a:rPr>
              <a:t>Example:</a:t>
            </a:r>
            <a:r>
              <a:rPr sz="2400" dirty="0">
                <a:latin typeface="Arial MT"/>
                <a:cs typeface="Arial MT"/>
              </a:rPr>
              <a:t> Business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Reengineering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(BPR)</a:t>
            </a:r>
            <a:endParaRPr sz="24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1205"/>
              </a:spcBef>
            </a:pP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Transactional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Redesign</a:t>
            </a:r>
            <a:endParaRPr sz="2800">
              <a:latin typeface="Arial"/>
              <a:cs typeface="Arial"/>
            </a:endParaRPr>
          </a:p>
          <a:p>
            <a:pPr marL="363220" indent="-229235">
              <a:lnSpc>
                <a:spcPct val="100000"/>
              </a:lnSpc>
              <a:spcBef>
                <a:spcPts val="1170"/>
              </a:spcBef>
              <a:buChar char="•"/>
              <a:tabLst>
                <a:tab pos="363855" algn="l"/>
              </a:tabLst>
            </a:pPr>
            <a:r>
              <a:rPr sz="2400" spc="-5" dirty="0">
                <a:latin typeface="Arial MT"/>
                <a:cs typeface="Arial MT"/>
              </a:rPr>
              <a:t>Doesn’t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current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363220" marR="1326515" indent="-228600">
              <a:lnSpc>
                <a:spcPts val="2500"/>
              </a:lnSpc>
              <a:spcBef>
                <a:spcPts val="520"/>
              </a:spcBef>
              <a:buChar char="•"/>
              <a:tabLst>
                <a:tab pos="363855" algn="l"/>
              </a:tabLst>
            </a:pPr>
            <a:r>
              <a:rPr sz="2400" dirty="0">
                <a:latin typeface="Arial MT"/>
                <a:cs typeface="Arial MT"/>
              </a:rPr>
              <a:t>Seeks to </a:t>
            </a:r>
            <a:r>
              <a:rPr sz="2400" spc="-5" dirty="0">
                <a:latin typeface="Arial MT"/>
                <a:cs typeface="Arial MT"/>
              </a:rPr>
              <a:t>identify problems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resolve </a:t>
            </a:r>
            <a:r>
              <a:rPr sz="2400" dirty="0">
                <a:latin typeface="Arial MT"/>
                <a:cs typeface="Arial MT"/>
              </a:rPr>
              <a:t>them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incrementally</a:t>
            </a:r>
            <a:r>
              <a:rPr sz="2400" spc="-15" dirty="0">
                <a:latin typeface="Arial MT"/>
                <a:cs typeface="Arial MT"/>
              </a:rPr>
              <a:t>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" dirty="0">
                <a:latin typeface="Arial MT"/>
                <a:cs typeface="Arial MT"/>
              </a:rPr>
              <a:t> step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36322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63855" algn="l"/>
              </a:tabLst>
            </a:pPr>
            <a:r>
              <a:rPr sz="2400" b="1" dirty="0">
                <a:latin typeface="Arial"/>
                <a:cs typeface="Arial"/>
              </a:rPr>
              <a:t>Example: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Heuristic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6076" y="300227"/>
            <a:ext cx="4785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approaches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197" y="1349755"/>
            <a:ext cx="939292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method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identify changes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“as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is”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process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based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heuristics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strike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tradeoffs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between: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62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62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Flexibility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Heuristic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33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2794" y="1447800"/>
            <a:ext cx="3811904" cy="4371340"/>
            <a:chOff x="3302794" y="1447800"/>
            <a:chExt cx="3811904" cy="4371340"/>
          </a:xfrm>
        </p:grpSpPr>
        <p:sp>
          <p:nvSpPr>
            <p:cNvPr id="3" name="object 3"/>
            <p:cNvSpPr/>
            <p:nvPr/>
          </p:nvSpPr>
          <p:spPr>
            <a:xfrm>
              <a:off x="3309144" y="2209800"/>
              <a:ext cx="3799204" cy="2819400"/>
            </a:xfrm>
            <a:custGeom>
              <a:avLst/>
              <a:gdLst/>
              <a:ahLst/>
              <a:cxnLst/>
              <a:rect l="l" t="t" r="r" b="b"/>
              <a:pathLst>
                <a:path w="3799204" h="2819400">
                  <a:moveTo>
                    <a:pt x="1336688" y="0"/>
                  </a:moveTo>
                  <a:lnTo>
                    <a:pt x="0" y="990600"/>
                  </a:lnTo>
                  <a:lnTo>
                    <a:pt x="914576" y="2819400"/>
                  </a:lnTo>
                  <a:lnTo>
                    <a:pt x="3799009" y="1524000"/>
                  </a:lnTo>
                  <a:lnTo>
                    <a:pt x="1336688" y="0"/>
                  </a:lnTo>
                  <a:close/>
                </a:path>
              </a:pathLst>
            </a:custGeom>
            <a:solidFill>
              <a:srgbClr val="9BD0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09144" y="2209800"/>
              <a:ext cx="3799204" cy="2819400"/>
            </a:xfrm>
            <a:custGeom>
              <a:avLst/>
              <a:gdLst/>
              <a:ahLst/>
              <a:cxnLst/>
              <a:rect l="l" t="t" r="r" b="b"/>
              <a:pathLst>
                <a:path w="3799204" h="2819400">
                  <a:moveTo>
                    <a:pt x="1336688" y="0"/>
                  </a:moveTo>
                  <a:lnTo>
                    <a:pt x="0" y="990600"/>
                  </a:lnTo>
                  <a:lnTo>
                    <a:pt x="914576" y="2819400"/>
                  </a:lnTo>
                  <a:lnTo>
                    <a:pt x="3799009" y="1524000"/>
                  </a:lnTo>
                  <a:lnTo>
                    <a:pt x="133668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8495" y="5050535"/>
              <a:ext cx="582168" cy="7680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757" y="5076825"/>
              <a:ext cx="481011" cy="673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18757" y="5076825"/>
              <a:ext cx="481330" cy="673100"/>
            </a:xfrm>
            <a:custGeom>
              <a:avLst/>
              <a:gdLst/>
              <a:ahLst/>
              <a:cxnLst/>
              <a:rect l="l" t="t" r="r" b="b"/>
              <a:pathLst>
                <a:path w="481329" h="673100">
                  <a:moveTo>
                    <a:pt x="0" y="362414"/>
                  </a:moveTo>
                  <a:lnTo>
                    <a:pt x="120253" y="362414"/>
                  </a:lnTo>
                  <a:lnTo>
                    <a:pt x="120253" y="0"/>
                  </a:lnTo>
                  <a:lnTo>
                    <a:pt x="360759" y="0"/>
                  </a:lnTo>
                  <a:lnTo>
                    <a:pt x="360759" y="362414"/>
                  </a:lnTo>
                  <a:lnTo>
                    <a:pt x="481012" y="362414"/>
                  </a:lnTo>
                  <a:lnTo>
                    <a:pt x="240506" y="673100"/>
                  </a:lnTo>
                  <a:lnTo>
                    <a:pt x="0" y="362414"/>
                  </a:lnTo>
                  <a:close/>
                </a:path>
              </a:pathLst>
            </a:custGeom>
            <a:ln w="9525">
              <a:solidFill>
                <a:srgbClr val="DF7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783" y="1447800"/>
              <a:ext cx="582167" cy="768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7584" y="1476375"/>
              <a:ext cx="481011" cy="673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17584" y="1476375"/>
              <a:ext cx="481330" cy="673100"/>
            </a:xfrm>
            <a:custGeom>
              <a:avLst/>
              <a:gdLst/>
              <a:ahLst/>
              <a:cxnLst/>
              <a:rect l="l" t="t" r="r" b="b"/>
              <a:pathLst>
                <a:path w="481329" h="673100">
                  <a:moveTo>
                    <a:pt x="0" y="310622"/>
                  </a:moveTo>
                  <a:lnTo>
                    <a:pt x="240506" y="0"/>
                  </a:lnTo>
                  <a:lnTo>
                    <a:pt x="481012" y="310622"/>
                  </a:lnTo>
                  <a:lnTo>
                    <a:pt x="360759" y="310622"/>
                  </a:lnTo>
                  <a:lnTo>
                    <a:pt x="360759" y="673100"/>
                  </a:lnTo>
                  <a:lnTo>
                    <a:pt x="120253" y="673100"/>
                  </a:lnTo>
                  <a:lnTo>
                    <a:pt x="120253" y="310622"/>
                  </a:lnTo>
                  <a:lnTo>
                    <a:pt x="0" y="310622"/>
                  </a:lnTo>
                  <a:close/>
                </a:path>
              </a:pathLst>
            </a:custGeom>
            <a:ln w="9525">
              <a:solidFill>
                <a:srgbClr val="DF7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17648" y="2929127"/>
            <a:ext cx="716280" cy="612775"/>
            <a:chOff x="2517648" y="2929127"/>
            <a:chExt cx="716280" cy="6127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7648" y="2929127"/>
              <a:ext cx="716280" cy="6126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5400" y="2954337"/>
              <a:ext cx="622300" cy="5207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65400" y="2954337"/>
              <a:ext cx="622300" cy="520700"/>
            </a:xfrm>
            <a:custGeom>
              <a:avLst/>
              <a:gdLst/>
              <a:ahLst/>
              <a:cxnLst/>
              <a:rect l="l" t="t" r="r" b="b"/>
              <a:pathLst>
                <a:path w="622300" h="520700">
                  <a:moveTo>
                    <a:pt x="0" y="260350"/>
                  </a:moveTo>
                  <a:lnTo>
                    <a:pt x="337049" y="0"/>
                  </a:lnTo>
                  <a:lnTo>
                    <a:pt x="337049" y="130175"/>
                  </a:lnTo>
                  <a:lnTo>
                    <a:pt x="622300" y="130175"/>
                  </a:lnTo>
                  <a:lnTo>
                    <a:pt x="622300" y="390525"/>
                  </a:lnTo>
                  <a:lnTo>
                    <a:pt x="337049" y="390525"/>
                  </a:lnTo>
                  <a:lnTo>
                    <a:pt x="337049" y="520700"/>
                  </a:lnTo>
                  <a:lnTo>
                    <a:pt x="0" y="260350"/>
                  </a:lnTo>
                  <a:close/>
                </a:path>
              </a:pathLst>
            </a:custGeom>
            <a:ln w="9525">
              <a:solidFill>
                <a:srgbClr val="DF7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120128" y="3444240"/>
            <a:ext cx="716280" cy="622300"/>
            <a:chOff x="7120128" y="3444240"/>
            <a:chExt cx="716280" cy="6223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0128" y="3444240"/>
              <a:ext cx="716279" cy="6217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7136" y="3474244"/>
              <a:ext cx="620712" cy="5207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67135" y="3474243"/>
              <a:ext cx="621030" cy="520700"/>
            </a:xfrm>
            <a:custGeom>
              <a:avLst/>
              <a:gdLst/>
              <a:ahLst/>
              <a:cxnLst/>
              <a:rect l="l" t="t" r="r" b="b"/>
              <a:pathLst>
                <a:path w="621029" h="520700">
                  <a:moveTo>
                    <a:pt x="0" y="130175"/>
                  </a:moveTo>
                  <a:lnTo>
                    <a:pt x="284465" y="130175"/>
                  </a:lnTo>
                  <a:lnTo>
                    <a:pt x="284465" y="0"/>
                  </a:lnTo>
                  <a:lnTo>
                    <a:pt x="620712" y="260350"/>
                  </a:lnTo>
                  <a:lnTo>
                    <a:pt x="284465" y="520700"/>
                  </a:lnTo>
                  <a:lnTo>
                    <a:pt x="284465" y="390524"/>
                  </a:lnTo>
                  <a:lnTo>
                    <a:pt x="0" y="390524"/>
                  </a:lnTo>
                  <a:lnTo>
                    <a:pt x="0" y="130175"/>
                  </a:lnTo>
                  <a:close/>
                </a:path>
              </a:pathLst>
            </a:custGeom>
            <a:ln w="9525">
              <a:solidFill>
                <a:srgbClr val="DF7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06998" y="1503171"/>
            <a:ext cx="656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2100" y="4093971"/>
            <a:ext cx="374078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664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Flexibility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1519" y="3484371"/>
            <a:ext cx="74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64652" y="373380"/>
            <a:ext cx="775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Performance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measures: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Devil’s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Quadrangle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197" y="1270508"/>
            <a:ext cx="9020175" cy="39141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2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Ability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react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in: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Workload</a:t>
            </a:r>
            <a:endParaRPr sz="20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47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demands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expectations</a:t>
            </a:r>
            <a:endParaRPr sz="20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partner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availability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195580" marR="5080" indent="-182880">
              <a:lnSpc>
                <a:spcPct val="100800"/>
              </a:lnSpc>
              <a:spcBef>
                <a:spcPts val="49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disasters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storms),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home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claims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increases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tenfold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surge, flexibility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required at: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level: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Staff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redeployment,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409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level: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Performing tasks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differently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front-end</a:t>
            </a:r>
            <a:endParaRPr sz="20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Management: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Relaxing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business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588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Flexibility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0571" y="1524508"/>
            <a:ext cx="4007485" cy="45491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241300" algn="l"/>
              </a:tabLst>
            </a:pPr>
            <a:r>
              <a:rPr sz="2200" spc="-45" dirty="0">
                <a:latin typeface="Calibri"/>
                <a:cs typeface="Calibri"/>
              </a:rPr>
              <a:t>Task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elimination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241300" algn="l"/>
              </a:tabLst>
            </a:pPr>
            <a:r>
              <a:rPr sz="2200" spc="-45" dirty="0">
                <a:latin typeface="Calibri"/>
                <a:cs typeface="Calibri"/>
              </a:rPr>
              <a:t>Task </a:t>
            </a:r>
            <a:r>
              <a:rPr sz="2200" spc="-5" dirty="0">
                <a:latin typeface="Calibri"/>
                <a:cs typeface="Calibri"/>
              </a:rPr>
              <a:t>composition/decomposition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241300" algn="l"/>
              </a:tabLst>
            </a:pPr>
            <a:r>
              <a:rPr sz="2200" spc="-30" dirty="0">
                <a:latin typeface="Calibri"/>
                <a:cs typeface="Calibri"/>
              </a:rPr>
              <a:t>Triage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2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Re-sequencing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Parallelism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enhancement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Specialization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standardization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Resource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optimization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Communication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optimization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Automation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8745" y="4600813"/>
            <a:ext cx="2945130" cy="1570990"/>
            <a:chOff x="1378745" y="4600813"/>
            <a:chExt cx="2945130" cy="1570990"/>
          </a:xfrm>
        </p:grpSpPr>
        <p:sp>
          <p:nvSpPr>
            <p:cNvPr id="4" name="object 4"/>
            <p:cNvSpPr/>
            <p:nvPr/>
          </p:nvSpPr>
          <p:spPr>
            <a:xfrm>
              <a:off x="1386682" y="4608751"/>
              <a:ext cx="2929255" cy="1555115"/>
            </a:xfrm>
            <a:custGeom>
              <a:avLst/>
              <a:gdLst/>
              <a:ahLst/>
              <a:cxnLst/>
              <a:rect l="l" t="t" r="r" b="b"/>
              <a:pathLst>
                <a:path w="2929254" h="1555114">
                  <a:moveTo>
                    <a:pt x="2669807" y="0"/>
                  </a:moveTo>
                  <a:lnTo>
                    <a:pt x="259129" y="0"/>
                  </a:lnTo>
                  <a:lnTo>
                    <a:pt x="212550" y="4174"/>
                  </a:lnTo>
                  <a:lnTo>
                    <a:pt x="168711" y="16211"/>
                  </a:lnTo>
                  <a:lnTo>
                    <a:pt x="128342" y="35379"/>
                  </a:lnTo>
                  <a:lnTo>
                    <a:pt x="92175" y="60944"/>
                  </a:lnTo>
                  <a:lnTo>
                    <a:pt x="60944" y="92176"/>
                  </a:lnTo>
                  <a:lnTo>
                    <a:pt x="35378" y="128342"/>
                  </a:lnTo>
                  <a:lnTo>
                    <a:pt x="16211" y="168711"/>
                  </a:lnTo>
                  <a:lnTo>
                    <a:pt x="4174" y="212551"/>
                  </a:lnTo>
                  <a:lnTo>
                    <a:pt x="0" y="259130"/>
                  </a:lnTo>
                  <a:lnTo>
                    <a:pt x="0" y="1295612"/>
                  </a:lnTo>
                  <a:lnTo>
                    <a:pt x="4174" y="1342191"/>
                  </a:lnTo>
                  <a:lnTo>
                    <a:pt x="16211" y="1386031"/>
                  </a:lnTo>
                  <a:lnTo>
                    <a:pt x="35378" y="1426400"/>
                  </a:lnTo>
                  <a:lnTo>
                    <a:pt x="60944" y="1462566"/>
                  </a:lnTo>
                  <a:lnTo>
                    <a:pt x="92175" y="1493798"/>
                  </a:lnTo>
                  <a:lnTo>
                    <a:pt x="128342" y="1519363"/>
                  </a:lnTo>
                  <a:lnTo>
                    <a:pt x="168711" y="1538530"/>
                  </a:lnTo>
                  <a:lnTo>
                    <a:pt x="212550" y="1550567"/>
                  </a:lnTo>
                  <a:lnTo>
                    <a:pt x="259129" y="1554742"/>
                  </a:lnTo>
                  <a:lnTo>
                    <a:pt x="2669807" y="1554742"/>
                  </a:lnTo>
                  <a:lnTo>
                    <a:pt x="2716386" y="1550567"/>
                  </a:lnTo>
                  <a:lnTo>
                    <a:pt x="2760226" y="1538530"/>
                  </a:lnTo>
                  <a:lnTo>
                    <a:pt x="2800595" y="1519363"/>
                  </a:lnTo>
                  <a:lnTo>
                    <a:pt x="2836762" y="1493798"/>
                  </a:lnTo>
                  <a:lnTo>
                    <a:pt x="2867993" y="1462566"/>
                  </a:lnTo>
                  <a:lnTo>
                    <a:pt x="2893558" y="1426400"/>
                  </a:lnTo>
                  <a:lnTo>
                    <a:pt x="2912725" y="1386031"/>
                  </a:lnTo>
                  <a:lnTo>
                    <a:pt x="2924762" y="1342191"/>
                  </a:lnTo>
                  <a:lnTo>
                    <a:pt x="2928937" y="1295612"/>
                  </a:lnTo>
                  <a:lnTo>
                    <a:pt x="2928937" y="259130"/>
                  </a:lnTo>
                  <a:lnTo>
                    <a:pt x="2924762" y="212551"/>
                  </a:lnTo>
                  <a:lnTo>
                    <a:pt x="2912725" y="168711"/>
                  </a:lnTo>
                  <a:lnTo>
                    <a:pt x="2893558" y="128342"/>
                  </a:lnTo>
                  <a:lnTo>
                    <a:pt x="2867993" y="92176"/>
                  </a:lnTo>
                  <a:lnTo>
                    <a:pt x="2836762" y="60944"/>
                  </a:lnTo>
                  <a:lnTo>
                    <a:pt x="2800595" y="35379"/>
                  </a:lnTo>
                  <a:lnTo>
                    <a:pt x="2760226" y="16211"/>
                  </a:lnTo>
                  <a:lnTo>
                    <a:pt x="2716386" y="4174"/>
                  </a:lnTo>
                  <a:lnTo>
                    <a:pt x="2669807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6682" y="4608751"/>
              <a:ext cx="2929255" cy="1555115"/>
            </a:xfrm>
            <a:custGeom>
              <a:avLst/>
              <a:gdLst/>
              <a:ahLst/>
              <a:cxnLst/>
              <a:rect l="l" t="t" r="r" b="b"/>
              <a:pathLst>
                <a:path w="2929254" h="1555114">
                  <a:moveTo>
                    <a:pt x="0" y="259130"/>
                  </a:moveTo>
                  <a:lnTo>
                    <a:pt x="4174" y="212551"/>
                  </a:lnTo>
                  <a:lnTo>
                    <a:pt x="16211" y="168711"/>
                  </a:lnTo>
                  <a:lnTo>
                    <a:pt x="35378" y="128342"/>
                  </a:lnTo>
                  <a:lnTo>
                    <a:pt x="60944" y="92175"/>
                  </a:lnTo>
                  <a:lnTo>
                    <a:pt x="92175" y="60944"/>
                  </a:lnTo>
                  <a:lnTo>
                    <a:pt x="128341" y="35378"/>
                  </a:lnTo>
                  <a:lnTo>
                    <a:pt x="168710" y="16211"/>
                  </a:lnTo>
                  <a:lnTo>
                    <a:pt x="212550" y="4174"/>
                  </a:lnTo>
                  <a:lnTo>
                    <a:pt x="259129" y="0"/>
                  </a:lnTo>
                  <a:lnTo>
                    <a:pt x="2669807" y="0"/>
                  </a:lnTo>
                  <a:lnTo>
                    <a:pt x="2716386" y="4174"/>
                  </a:lnTo>
                  <a:lnTo>
                    <a:pt x="2760226" y="16211"/>
                  </a:lnTo>
                  <a:lnTo>
                    <a:pt x="2800595" y="35378"/>
                  </a:lnTo>
                  <a:lnTo>
                    <a:pt x="2836761" y="60944"/>
                  </a:lnTo>
                  <a:lnTo>
                    <a:pt x="2867993" y="92175"/>
                  </a:lnTo>
                  <a:lnTo>
                    <a:pt x="2893558" y="128342"/>
                  </a:lnTo>
                  <a:lnTo>
                    <a:pt x="2912725" y="168711"/>
                  </a:lnTo>
                  <a:lnTo>
                    <a:pt x="2924762" y="212551"/>
                  </a:lnTo>
                  <a:lnTo>
                    <a:pt x="2928937" y="259130"/>
                  </a:lnTo>
                  <a:lnTo>
                    <a:pt x="2928937" y="1295612"/>
                  </a:lnTo>
                  <a:lnTo>
                    <a:pt x="2924762" y="1342191"/>
                  </a:lnTo>
                  <a:lnTo>
                    <a:pt x="2912725" y="1386031"/>
                  </a:lnTo>
                  <a:lnTo>
                    <a:pt x="2893558" y="1426400"/>
                  </a:lnTo>
                  <a:lnTo>
                    <a:pt x="2867993" y="1462566"/>
                  </a:lnTo>
                  <a:lnTo>
                    <a:pt x="2836761" y="1493798"/>
                  </a:lnTo>
                  <a:lnTo>
                    <a:pt x="2800595" y="1519363"/>
                  </a:lnTo>
                  <a:lnTo>
                    <a:pt x="2760226" y="1538530"/>
                  </a:lnTo>
                  <a:lnTo>
                    <a:pt x="2716386" y="1550567"/>
                  </a:lnTo>
                  <a:lnTo>
                    <a:pt x="2669807" y="1554742"/>
                  </a:lnTo>
                  <a:lnTo>
                    <a:pt x="259129" y="1554742"/>
                  </a:lnTo>
                  <a:lnTo>
                    <a:pt x="212550" y="1550567"/>
                  </a:lnTo>
                  <a:lnTo>
                    <a:pt x="168710" y="1538530"/>
                  </a:lnTo>
                  <a:lnTo>
                    <a:pt x="128341" y="1519363"/>
                  </a:lnTo>
                  <a:lnTo>
                    <a:pt x="92175" y="1493798"/>
                  </a:lnTo>
                  <a:lnTo>
                    <a:pt x="60944" y="1462566"/>
                  </a:lnTo>
                  <a:lnTo>
                    <a:pt x="35378" y="1426400"/>
                  </a:lnTo>
                  <a:lnTo>
                    <a:pt x="16211" y="1386031"/>
                  </a:lnTo>
                  <a:lnTo>
                    <a:pt x="4174" y="1342191"/>
                  </a:lnTo>
                  <a:lnTo>
                    <a:pt x="0" y="1295612"/>
                  </a:lnTo>
                  <a:lnTo>
                    <a:pt x="0" y="259130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66348" y="1821180"/>
            <a:ext cx="2169160" cy="377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Task-level</a:t>
            </a:r>
            <a:endParaRPr sz="3200">
              <a:latin typeface="Calibri"/>
              <a:cs typeface="Calibri"/>
            </a:endParaRPr>
          </a:p>
          <a:p>
            <a:pPr marL="12700" marR="5080" algn="ctr">
              <a:lnSpc>
                <a:spcPct val="334400"/>
              </a:lnSpc>
              <a:spcBef>
                <a:spcPts val="2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Flow-level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s-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187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  <a:r>
              <a:rPr i="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heuristics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852" y="1051051"/>
            <a:ext cx="457390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elimination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composition/decomposition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7F7F7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Triage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78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45" dirty="0">
                <a:solidFill>
                  <a:srgbClr val="C00000"/>
                </a:solidFill>
                <a:latin typeface="Calibri"/>
                <a:cs typeface="Calibri"/>
              </a:rPr>
              <a:t>Task-level</a:t>
            </a:r>
            <a:r>
              <a:rPr i="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heuristics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029" y="3257307"/>
            <a:ext cx="4843584" cy="24217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0" y="919988"/>
            <a:ext cx="8562817" cy="2530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Eliminate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non-value-adding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steps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wherever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isolated</a:t>
            </a:r>
            <a:endParaRPr sz="24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Forward,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send,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receive,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reducing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manual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 steps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(checks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approvals)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by:</a:t>
            </a:r>
            <a:endParaRPr sz="24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409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Skipping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where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feasible</a:t>
            </a:r>
            <a:endParaRPr sz="18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45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Replacing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statistical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endParaRPr sz="18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4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Skipping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selectively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. For orders of amount less than 1000, do not verify them and 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irectly approve payment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750" y="152466"/>
            <a:ext cx="3348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H1.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65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i="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elimination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892" y="3354885"/>
            <a:ext cx="4202483" cy="92260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32441" y="4786373"/>
            <a:ext cx="4316095" cy="1716405"/>
            <a:chOff x="2332441" y="4786373"/>
            <a:chExt cx="4316095" cy="17164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7538" y="4964624"/>
              <a:ext cx="4136425" cy="81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441" y="4786373"/>
              <a:ext cx="4315989" cy="171624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20866" y="4247388"/>
            <a:ext cx="1329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marR="5080" indent="-24320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+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Statistical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Control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04304" y="3773423"/>
            <a:ext cx="883919" cy="1710055"/>
            <a:chOff x="7004304" y="3773423"/>
            <a:chExt cx="883919" cy="171005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4304" y="3773423"/>
              <a:ext cx="883920" cy="1709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1885" y="3799202"/>
              <a:ext cx="788962" cy="16183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51884" y="3799202"/>
              <a:ext cx="789305" cy="1618615"/>
            </a:xfrm>
            <a:custGeom>
              <a:avLst/>
              <a:gdLst/>
              <a:ahLst/>
              <a:cxnLst/>
              <a:rect l="l" t="t" r="r" b="b"/>
              <a:pathLst>
                <a:path w="789304" h="1618614">
                  <a:moveTo>
                    <a:pt x="788963" y="869134"/>
                  </a:moveTo>
                  <a:lnTo>
                    <a:pt x="787284" y="824957"/>
                  </a:lnTo>
                  <a:lnTo>
                    <a:pt x="782319" y="781543"/>
                  </a:lnTo>
                  <a:lnTo>
                    <a:pt x="774171" y="738980"/>
                  </a:lnTo>
                  <a:lnTo>
                    <a:pt x="762943" y="697357"/>
                  </a:lnTo>
                  <a:lnTo>
                    <a:pt x="748741" y="656764"/>
                  </a:lnTo>
                  <a:lnTo>
                    <a:pt x="731667" y="617287"/>
                  </a:lnTo>
                  <a:lnTo>
                    <a:pt x="711826" y="579016"/>
                  </a:lnTo>
                  <a:lnTo>
                    <a:pt x="689321" y="542039"/>
                  </a:lnTo>
                  <a:lnTo>
                    <a:pt x="664258" y="506445"/>
                  </a:lnTo>
                  <a:lnTo>
                    <a:pt x="636738" y="472322"/>
                  </a:lnTo>
                  <a:lnTo>
                    <a:pt x="606868" y="439759"/>
                  </a:lnTo>
                  <a:lnTo>
                    <a:pt x="574750" y="408845"/>
                  </a:lnTo>
                  <a:lnTo>
                    <a:pt x="540488" y="379667"/>
                  </a:lnTo>
                  <a:lnTo>
                    <a:pt x="504187" y="352315"/>
                  </a:lnTo>
                  <a:lnTo>
                    <a:pt x="465951" y="326877"/>
                  </a:lnTo>
                  <a:lnTo>
                    <a:pt x="425883" y="303441"/>
                  </a:lnTo>
                  <a:lnTo>
                    <a:pt x="384087" y="282096"/>
                  </a:lnTo>
                  <a:lnTo>
                    <a:pt x="340667" y="262931"/>
                  </a:lnTo>
                  <a:lnTo>
                    <a:pt x="295728" y="246034"/>
                  </a:lnTo>
                  <a:lnTo>
                    <a:pt x="249373" y="231494"/>
                  </a:lnTo>
                  <a:lnTo>
                    <a:pt x="201706" y="219398"/>
                  </a:lnTo>
                  <a:lnTo>
                    <a:pt x="152831" y="209837"/>
                  </a:lnTo>
                  <a:lnTo>
                    <a:pt x="102853" y="202898"/>
                  </a:lnTo>
                  <a:lnTo>
                    <a:pt x="51874" y="198669"/>
                  </a:lnTo>
                  <a:lnTo>
                    <a:pt x="0" y="197240"/>
                  </a:lnTo>
                  <a:lnTo>
                    <a:pt x="0" y="0"/>
                  </a:lnTo>
                  <a:lnTo>
                    <a:pt x="51874" y="1429"/>
                  </a:lnTo>
                  <a:lnTo>
                    <a:pt x="102853" y="5657"/>
                  </a:lnTo>
                  <a:lnTo>
                    <a:pt x="152831" y="12596"/>
                  </a:lnTo>
                  <a:lnTo>
                    <a:pt x="201706" y="22158"/>
                  </a:lnTo>
                  <a:lnTo>
                    <a:pt x="249373" y="34253"/>
                  </a:lnTo>
                  <a:lnTo>
                    <a:pt x="295728" y="48794"/>
                  </a:lnTo>
                  <a:lnTo>
                    <a:pt x="340667" y="65691"/>
                  </a:lnTo>
                  <a:lnTo>
                    <a:pt x="384087" y="84856"/>
                  </a:lnTo>
                  <a:lnTo>
                    <a:pt x="425883" y="106200"/>
                  </a:lnTo>
                  <a:lnTo>
                    <a:pt x="465951" y="129636"/>
                  </a:lnTo>
                  <a:lnTo>
                    <a:pt x="504187" y="155074"/>
                  </a:lnTo>
                  <a:lnTo>
                    <a:pt x="540488" y="182427"/>
                  </a:lnTo>
                  <a:lnTo>
                    <a:pt x="574750" y="211604"/>
                  </a:lnTo>
                  <a:lnTo>
                    <a:pt x="606868" y="242519"/>
                  </a:lnTo>
                  <a:lnTo>
                    <a:pt x="636738" y="275082"/>
                  </a:lnTo>
                  <a:lnTo>
                    <a:pt x="664258" y="309205"/>
                  </a:lnTo>
                  <a:lnTo>
                    <a:pt x="689321" y="344799"/>
                  </a:lnTo>
                  <a:lnTo>
                    <a:pt x="711826" y="381775"/>
                  </a:lnTo>
                  <a:lnTo>
                    <a:pt x="731667" y="420046"/>
                  </a:lnTo>
                  <a:lnTo>
                    <a:pt x="748741" y="459523"/>
                  </a:lnTo>
                  <a:lnTo>
                    <a:pt x="762943" y="500117"/>
                  </a:lnTo>
                  <a:lnTo>
                    <a:pt x="774171" y="541740"/>
                  </a:lnTo>
                  <a:lnTo>
                    <a:pt x="782319" y="584302"/>
                  </a:lnTo>
                  <a:lnTo>
                    <a:pt x="787284" y="627717"/>
                  </a:lnTo>
                  <a:lnTo>
                    <a:pt x="788963" y="671894"/>
                  </a:lnTo>
                  <a:lnTo>
                    <a:pt x="788963" y="869134"/>
                  </a:lnTo>
                  <a:lnTo>
                    <a:pt x="787154" y="914781"/>
                  </a:lnTo>
                  <a:lnTo>
                    <a:pt x="781800" y="959733"/>
                  </a:lnTo>
                  <a:lnTo>
                    <a:pt x="773001" y="1003873"/>
                  </a:lnTo>
                  <a:lnTo>
                    <a:pt x="760864" y="1047090"/>
                  </a:lnTo>
                  <a:lnTo>
                    <a:pt x="745491" y="1089268"/>
                  </a:lnTo>
                  <a:lnTo>
                    <a:pt x="726987" y="1130293"/>
                  </a:lnTo>
                  <a:lnTo>
                    <a:pt x="705455" y="1170051"/>
                  </a:lnTo>
                  <a:lnTo>
                    <a:pt x="680999" y="1208429"/>
                  </a:lnTo>
                  <a:lnTo>
                    <a:pt x="653722" y="1245311"/>
                  </a:lnTo>
                  <a:lnTo>
                    <a:pt x="623730" y="1280584"/>
                  </a:lnTo>
                  <a:lnTo>
                    <a:pt x="591124" y="1314133"/>
                  </a:lnTo>
                  <a:lnTo>
                    <a:pt x="556010" y="1345845"/>
                  </a:lnTo>
                  <a:lnTo>
                    <a:pt x="518491" y="1375606"/>
                  </a:lnTo>
                  <a:lnTo>
                    <a:pt x="478671" y="1403300"/>
                  </a:lnTo>
                  <a:lnTo>
                    <a:pt x="436654" y="1428815"/>
                  </a:lnTo>
                  <a:lnTo>
                    <a:pt x="392543" y="1452035"/>
                  </a:lnTo>
                  <a:lnTo>
                    <a:pt x="346442" y="1472847"/>
                  </a:lnTo>
                  <a:lnTo>
                    <a:pt x="298455" y="1491137"/>
                  </a:lnTo>
                  <a:lnTo>
                    <a:pt x="248687" y="1506791"/>
                  </a:lnTo>
                  <a:lnTo>
                    <a:pt x="197240" y="1519694"/>
                  </a:lnTo>
                  <a:lnTo>
                    <a:pt x="197240" y="1618315"/>
                  </a:lnTo>
                  <a:lnTo>
                    <a:pt x="0" y="1442410"/>
                  </a:lnTo>
                  <a:lnTo>
                    <a:pt x="197240" y="1223834"/>
                  </a:lnTo>
                  <a:lnTo>
                    <a:pt x="197240" y="1322454"/>
                  </a:lnTo>
                  <a:lnTo>
                    <a:pt x="247664" y="1309834"/>
                  </a:lnTo>
                  <a:lnTo>
                    <a:pt x="296549" y="1294541"/>
                  </a:lnTo>
                  <a:lnTo>
                    <a:pt x="343786" y="1276679"/>
                  </a:lnTo>
                  <a:lnTo>
                    <a:pt x="389265" y="1256350"/>
                  </a:lnTo>
                  <a:lnTo>
                    <a:pt x="432877" y="1233658"/>
                  </a:lnTo>
                  <a:lnTo>
                    <a:pt x="474515" y="1208705"/>
                  </a:lnTo>
                  <a:lnTo>
                    <a:pt x="514068" y="1181595"/>
                  </a:lnTo>
                  <a:lnTo>
                    <a:pt x="551427" y="1152432"/>
                  </a:lnTo>
                  <a:lnTo>
                    <a:pt x="586485" y="1121317"/>
                  </a:lnTo>
                  <a:lnTo>
                    <a:pt x="619131" y="1088355"/>
                  </a:lnTo>
                  <a:lnTo>
                    <a:pt x="649257" y="1053648"/>
                  </a:lnTo>
                  <a:lnTo>
                    <a:pt x="676753" y="1017300"/>
                  </a:lnTo>
                  <a:lnTo>
                    <a:pt x="701512" y="979413"/>
                  </a:lnTo>
                  <a:lnTo>
                    <a:pt x="723423" y="940091"/>
                  </a:lnTo>
                  <a:lnTo>
                    <a:pt x="742378" y="899437"/>
                  </a:lnTo>
                  <a:lnTo>
                    <a:pt x="758268" y="857554"/>
                  </a:lnTo>
                  <a:lnTo>
                    <a:pt x="770985" y="814546"/>
                  </a:lnTo>
                  <a:lnTo>
                    <a:pt x="780418" y="770515"/>
                  </a:lnTo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06406" y="6585148"/>
            <a:ext cx="2508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38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112011"/>
            <a:ext cx="7878445" cy="36576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14629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trade-off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between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424180" marR="33909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Procure-to-pay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some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empowered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isolated purchases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$500 without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supervisor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approval</a:t>
            </a:r>
            <a:endParaRPr sz="2000">
              <a:latin typeface="Calibri"/>
              <a:cs typeface="Calibri"/>
            </a:endParaRPr>
          </a:p>
          <a:p>
            <a:pPr marL="424180" marR="108585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Order-to-cash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invoices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trusted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suppliers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$1000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checked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one-by-one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basis</a:t>
            </a:r>
            <a:endParaRPr sz="2000">
              <a:latin typeface="Calibri"/>
              <a:cs typeface="Calibri"/>
            </a:endParaRPr>
          </a:p>
          <a:p>
            <a:pPr marL="424180" marR="5080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University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admission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authenticity check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expensive,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yet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1%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applications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rejected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642" y="6563431"/>
            <a:ext cx="23177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7F7F7F"/>
                </a:solidFill>
                <a:latin typeface="Calibri"/>
                <a:cs typeface="Calibri"/>
              </a:rPr>
              <a:t>39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348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H1.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65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i="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elimination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7017" y="410518"/>
            <a:ext cx="1897380" cy="431800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latin typeface="Calibri"/>
                <a:cs typeface="Calibri"/>
              </a:rPr>
              <a:t>(T+,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C+/-,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Q-)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402080"/>
            <a:ext cx="8375904" cy="807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3529584"/>
            <a:ext cx="8372856" cy="8290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5004" y="1346368"/>
            <a:ext cx="7696834" cy="43389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Transformational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Redesign</a:t>
            </a:r>
            <a:endParaRPr sz="2800" dirty="0">
              <a:latin typeface="Arial MT"/>
              <a:cs typeface="Arial MT"/>
            </a:endParaRPr>
          </a:p>
          <a:p>
            <a:pPr marL="363220" marR="240665" indent="-228600">
              <a:lnSpc>
                <a:spcPts val="2500"/>
              </a:lnSpc>
              <a:spcBef>
                <a:spcPts val="1380"/>
              </a:spcBef>
              <a:buChar char="•"/>
              <a:tabLst>
                <a:tab pos="363855" algn="l"/>
              </a:tabLst>
            </a:pPr>
            <a:r>
              <a:rPr sz="2400" dirty="0">
                <a:latin typeface="Arial MT"/>
                <a:cs typeface="Arial MT"/>
              </a:rPr>
              <a:t>Puts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fundamental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assumptions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principles</a:t>
            </a:r>
            <a:r>
              <a:rPr sz="2400" dirty="0">
                <a:latin typeface="Arial MT"/>
                <a:cs typeface="Arial MT"/>
              </a:rPr>
              <a:t> of the </a:t>
            </a:r>
            <a:r>
              <a:rPr sz="2400" spc="-5" dirty="0">
                <a:latin typeface="Arial MT"/>
                <a:cs typeface="Arial MT"/>
              </a:rPr>
              <a:t>existing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endParaRPr sz="2400" dirty="0">
              <a:latin typeface="Arial MT"/>
              <a:cs typeface="Arial MT"/>
            </a:endParaRPr>
          </a:p>
          <a:p>
            <a:pPr marL="36322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363855" algn="l"/>
              </a:tabLst>
            </a:pPr>
            <a:r>
              <a:rPr sz="2400" spc="-5" dirty="0">
                <a:latin typeface="Arial MT"/>
                <a:cs typeface="Arial MT"/>
              </a:rPr>
              <a:t>Aims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achieve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breakthrough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innovation</a:t>
            </a:r>
            <a:endParaRPr sz="2400" dirty="0">
              <a:latin typeface="Arial MT"/>
              <a:cs typeface="Arial MT"/>
            </a:endParaRPr>
          </a:p>
          <a:p>
            <a:pPr marL="363220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63855" algn="l"/>
              </a:tabLst>
            </a:pPr>
            <a:r>
              <a:rPr sz="2400" b="1" dirty="0">
                <a:latin typeface="Arial"/>
                <a:cs typeface="Arial"/>
              </a:rPr>
              <a:t>Example: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Business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Process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Reengineering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(BPR)</a:t>
            </a:r>
            <a:endParaRPr sz="240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205"/>
              </a:spcBef>
            </a:pP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Transactional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Redesign</a:t>
            </a:r>
            <a:endParaRPr sz="2800" dirty="0">
              <a:latin typeface="Arial"/>
              <a:cs typeface="Arial"/>
            </a:endParaRPr>
          </a:p>
          <a:p>
            <a:pPr marL="363220" indent="-229235">
              <a:lnSpc>
                <a:spcPct val="100000"/>
              </a:lnSpc>
              <a:spcBef>
                <a:spcPts val="1170"/>
              </a:spcBef>
              <a:buChar char="•"/>
              <a:tabLst>
                <a:tab pos="363855" algn="l"/>
              </a:tabLst>
            </a:pPr>
            <a:r>
              <a:rPr sz="2400" spc="-5" dirty="0">
                <a:latin typeface="Arial MT"/>
                <a:cs typeface="Arial MT"/>
              </a:rPr>
              <a:t>Doesn’t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current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endParaRPr sz="2400" dirty="0">
              <a:latin typeface="Arial MT"/>
              <a:cs typeface="Arial MT"/>
            </a:endParaRPr>
          </a:p>
          <a:p>
            <a:pPr marL="363220" marR="1326515" indent="-228600">
              <a:lnSpc>
                <a:spcPts val="2500"/>
              </a:lnSpc>
              <a:spcBef>
                <a:spcPts val="520"/>
              </a:spcBef>
              <a:buChar char="•"/>
              <a:tabLst>
                <a:tab pos="363855" algn="l"/>
              </a:tabLst>
            </a:pPr>
            <a:r>
              <a:rPr sz="2400" dirty="0">
                <a:latin typeface="Arial MT"/>
                <a:cs typeface="Arial MT"/>
              </a:rPr>
              <a:t>Seeks to </a:t>
            </a:r>
            <a:r>
              <a:rPr sz="2400" spc="-5" dirty="0">
                <a:latin typeface="Arial MT"/>
                <a:cs typeface="Arial MT"/>
              </a:rPr>
              <a:t>identify problems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resolve </a:t>
            </a:r>
            <a:r>
              <a:rPr sz="2400" dirty="0">
                <a:latin typeface="Arial MT"/>
                <a:cs typeface="Arial MT"/>
              </a:rPr>
              <a:t>them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incrementally</a:t>
            </a:r>
            <a:r>
              <a:rPr sz="2400" spc="-15" dirty="0">
                <a:latin typeface="Arial MT"/>
                <a:cs typeface="Arial MT"/>
              </a:rPr>
              <a:t>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" dirty="0">
                <a:latin typeface="Arial MT"/>
                <a:cs typeface="Arial MT"/>
              </a:rPr>
              <a:t> step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time</a:t>
            </a:r>
            <a:endParaRPr sz="2400" dirty="0">
              <a:latin typeface="Arial MT"/>
              <a:cs typeface="Arial MT"/>
            </a:endParaRPr>
          </a:p>
          <a:p>
            <a:pPr marL="36322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363855" algn="l"/>
              </a:tabLst>
            </a:pPr>
            <a:r>
              <a:rPr sz="2400" spc="-5" dirty="0">
                <a:latin typeface="Arial MT"/>
                <a:cs typeface="Arial MT"/>
              </a:rPr>
              <a:t>Example: Heuristic redesign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6076" y="300227"/>
            <a:ext cx="4785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approaches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309" y="2874631"/>
            <a:ext cx="3355491" cy="10150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297" y="1151635"/>
            <a:ext cx="788479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composing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eliminate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transportation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“context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switches”,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194945" marR="744220" indent="-182880">
              <a:lnSpc>
                <a:spcPct val="1008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splitting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assign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separate,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4308" y="361188"/>
            <a:ext cx="614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H2.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65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composition/decomposition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684776" y="4230623"/>
            <a:ext cx="668020" cy="868680"/>
            <a:chOff x="4684776" y="4230623"/>
            <a:chExt cx="668020" cy="8686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4776" y="4233671"/>
              <a:ext cx="667512" cy="865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6743" y="4259877"/>
              <a:ext cx="562707" cy="771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36743" y="4259877"/>
              <a:ext cx="563245" cy="772160"/>
            </a:xfrm>
            <a:custGeom>
              <a:avLst/>
              <a:gdLst/>
              <a:ahLst/>
              <a:cxnLst/>
              <a:rect l="l" t="t" r="r" b="b"/>
              <a:pathLst>
                <a:path w="563245" h="772160">
                  <a:moveTo>
                    <a:pt x="0" y="490246"/>
                  </a:moveTo>
                  <a:lnTo>
                    <a:pt x="140677" y="490246"/>
                  </a:lnTo>
                  <a:lnTo>
                    <a:pt x="140677" y="0"/>
                  </a:lnTo>
                  <a:lnTo>
                    <a:pt x="422031" y="0"/>
                  </a:lnTo>
                  <a:lnTo>
                    <a:pt x="422031" y="490246"/>
                  </a:lnTo>
                  <a:lnTo>
                    <a:pt x="562708" y="490246"/>
                  </a:lnTo>
                  <a:lnTo>
                    <a:pt x="281354" y="771600"/>
                  </a:lnTo>
                  <a:lnTo>
                    <a:pt x="0" y="490246"/>
                  </a:lnTo>
                  <a:close/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4776" y="4230623"/>
              <a:ext cx="652272" cy="850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6743" y="4259878"/>
              <a:ext cx="546629" cy="7555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36743" y="4259878"/>
              <a:ext cx="546735" cy="755650"/>
            </a:xfrm>
            <a:custGeom>
              <a:avLst/>
              <a:gdLst/>
              <a:ahLst/>
              <a:cxnLst/>
              <a:rect l="l" t="t" r="r" b="b"/>
              <a:pathLst>
                <a:path w="546735" h="755650">
                  <a:moveTo>
                    <a:pt x="0" y="273315"/>
                  </a:moveTo>
                  <a:lnTo>
                    <a:pt x="273315" y="0"/>
                  </a:lnTo>
                  <a:lnTo>
                    <a:pt x="546630" y="273315"/>
                  </a:lnTo>
                  <a:lnTo>
                    <a:pt x="409972" y="273315"/>
                  </a:lnTo>
                  <a:lnTo>
                    <a:pt x="409972" y="755525"/>
                  </a:lnTo>
                  <a:lnTo>
                    <a:pt x="136657" y="755525"/>
                  </a:lnTo>
                  <a:lnTo>
                    <a:pt x="136657" y="273315"/>
                  </a:lnTo>
                  <a:lnTo>
                    <a:pt x="0" y="273315"/>
                  </a:lnTo>
                  <a:close/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4607" y="5332292"/>
            <a:ext cx="1236062" cy="9990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75436"/>
            <a:ext cx="7919084" cy="2999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Composition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24180" marR="785495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Procure-to-pay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 Merging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checks: “Check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necessity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purchase”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“Check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budget”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F7F7F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Decomposition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24180" marR="50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Make-to-order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single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thick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“prepare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quote”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task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“prepare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materials”,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“prepare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production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plan”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“estimate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costs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and delivery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time”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8117" y="6585148"/>
            <a:ext cx="2508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41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795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H2.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65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composition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4354" y="4841935"/>
            <a:ext cx="3435350" cy="770255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93040" marR="161925" indent="-24130">
              <a:lnSpc>
                <a:spcPts val="2590"/>
              </a:lnSpc>
              <a:spcBef>
                <a:spcPts val="385"/>
              </a:spcBef>
            </a:pPr>
            <a:r>
              <a:rPr sz="2200" b="1" spc="-5" dirty="0">
                <a:latin typeface="Calibri"/>
                <a:cs typeface="Calibri"/>
              </a:rPr>
              <a:t>Composition: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(T+,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C+/-,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F+)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Decomposition: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(T-,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C+,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F-)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648" y="1203452"/>
            <a:ext cx="771842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677545" indent="-182880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task: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divide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general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into two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alternative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194945" marR="5080" indent="-182880">
              <a:lnSpc>
                <a:spcPct val="1008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Generalize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tasks: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integrate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alternative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 task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675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H3.</a:t>
            </a:r>
            <a:r>
              <a:rPr i="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40" dirty="0">
                <a:solidFill>
                  <a:srgbClr val="C00000"/>
                </a:solidFill>
                <a:latin typeface="Calibri"/>
                <a:cs typeface="Calibri"/>
              </a:rPr>
              <a:t>Triage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15" y="4272621"/>
            <a:ext cx="3360614" cy="10161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27447" y="4465320"/>
            <a:ext cx="1042669" cy="692150"/>
            <a:chOff x="4727447" y="4465320"/>
            <a:chExt cx="1042669" cy="692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3167" y="4465320"/>
              <a:ext cx="996696" cy="691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9920" y="4497857"/>
              <a:ext cx="902285" cy="5849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19920" y="4497857"/>
              <a:ext cx="902335" cy="585470"/>
            </a:xfrm>
            <a:custGeom>
              <a:avLst/>
              <a:gdLst/>
              <a:ahLst/>
              <a:cxnLst/>
              <a:rect l="l" t="t" r="r" b="b"/>
              <a:pathLst>
                <a:path w="902335" h="585470">
                  <a:moveTo>
                    <a:pt x="0" y="146226"/>
                  </a:moveTo>
                  <a:lnTo>
                    <a:pt x="609834" y="146226"/>
                  </a:lnTo>
                  <a:lnTo>
                    <a:pt x="609834" y="0"/>
                  </a:lnTo>
                  <a:lnTo>
                    <a:pt x="902286" y="292452"/>
                  </a:lnTo>
                  <a:lnTo>
                    <a:pt x="609834" y="584904"/>
                  </a:lnTo>
                  <a:lnTo>
                    <a:pt x="609834" y="438678"/>
                  </a:lnTo>
                  <a:lnTo>
                    <a:pt x="0" y="438678"/>
                  </a:lnTo>
                  <a:lnTo>
                    <a:pt x="0" y="146226"/>
                  </a:lnTo>
                  <a:close/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7447" y="4471416"/>
              <a:ext cx="911351" cy="6614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4573" y="4497858"/>
              <a:ext cx="818741" cy="5681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74573" y="4497858"/>
              <a:ext cx="819150" cy="568325"/>
            </a:xfrm>
            <a:custGeom>
              <a:avLst/>
              <a:gdLst/>
              <a:ahLst/>
              <a:cxnLst/>
              <a:rect l="l" t="t" r="r" b="b"/>
              <a:pathLst>
                <a:path w="819150" h="568325">
                  <a:moveTo>
                    <a:pt x="0" y="284096"/>
                  </a:moveTo>
                  <a:lnTo>
                    <a:pt x="284096" y="0"/>
                  </a:lnTo>
                  <a:lnTo>
                    <a:pt x="284096" y="142048"/>
                  </a:lnTo>
                  <a:lnTo>
                    <a:pt x="818741" y="142048"/>
                  </a:lnTo>
                  <a:lnTo>
                    <a:pt x="818741" y="426145"/>
                  </a:lnTo>
                  <a:lnTo>
                    <a:pt x="284096" y="426145"/>
                  </a:lnTo>
                  <a:lnTo>
                    <a:pt x="284096" y="568193"/>
                  </a:lnTo>
                  <a:lnTo>
                    <a:pt x="0" y="284096"/>
                  </a:lnTo>
                  <a:close/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28760" y="3524524"/>
            <a:ext cx="3539402" cy="24947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44372"/>
            <a:ext cx="7851140" cy="26949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example:</a:t>
            </a:r>
            <a:endParaRPr sz="24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Procure-to-pay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approvals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sz="20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purchases,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medium</a:t>
            </a:r>
            <a:endParaRPr sz="20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purchases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purchases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24180" marR="382905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Make-to-order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Integrate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quote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preparation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two product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lines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675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H3.</a:t>
            </a:r>
            <a:r>
              <a:rPr i="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40" dirty="0">
                <a:solidFill>
                  <a:srgbClr val="C00000"/>
                </a:solidFill>
                <a:latin typeface="Calibri"/>
                <a:cs typeface="Calibri"/>
              </a:rPr>
              <a:t>Triage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8922" y="4519551"/>
            <a:ext cx="3576320" cy="770255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8275" marR="160655" indent="38100">
              <a:lnSpc>
                <a:spcPts val="2620"/>
              </a:lnSpc>
              <a:spcBef>
                <a:spcPts val="355"/>
              </a:spcBef>
            </a:pPr>
            <a:r>
              <a:rPr sz="2200" b="1" spc="-10" dirty="0">
                <a:latin typeface="Calibri"/>
                <a:cs typeface="Calibri"/>
              </a:rPr>
              <a:t>Specialization: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(T+,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C+/-,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F-)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Generalization: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(T-,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C+/-,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F+)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93723"/>
            <a:ext cx="360426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Clr>
                <a:srgbClr val="7F7F7F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Re-sequencing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Parallelism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enhancement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869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Flow-level</a:t>
            </a:r>
            <a:r>
              <a:rPr i="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heuristics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8057" y="3199485"/>
            <a:ext cx="1638857" cy="25263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29132"/>
            <a:ext cx="7602855" cy="14306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Re-order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according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cost/effect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minimize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over-processing</a:t>
            </a:r>
            <a:endParaRPr sz="24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Postpone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expensive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end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until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4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404040"/>
                </a:solidFill>
                <a:latin typeface="Calibri"/>
                <a:cs typeface="Calibri"/>
              </a:rPr>
              <a:t>knock-out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problems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early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652" y="199644"/>
            <a:ext cx="309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H4.</a:t>
            </a:r>
            <a:r>
              <a:rPr i="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Re-sequencing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663" y="2909189"/>
            <a:ext cx="5636148" cy="15613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412480" y="3742944"/>
            <a:ext cx="1015365" cy="1713230"/>
            <a:chOff x="8412480" y="3742944"/>
            <a:chExt cx="1015365" cy="17132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480" y="3742944"/>
              <a:ext cx="1014983" cy="1712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556" y="3769329"/>
              <a:ext cx="923757" cy="161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57556" y="3769329"/>
              <a:ext cx="923925" cy="1619250"/>
            </a:xfrm>
            <a:custGeom>
              <a:avLst/>
              <a:gdLst/>
              <a:ahLst/>
              <a:cxnLst/>
              <a:rect l="l" t="t" r="r" b="b"/>
              <a:pathLst>
                <a:path w="923925" h="1619250">
                  <a:moveTo>
                    <a:pt x="923646" y="881118"/>
                  </a:moveTo>
                  <a:lnTo>
                    <a:pt x="921960" y="841509"/>
                  </a:lnTo>
                  <a:lnTo>
                    <a:pt x="916967" y="802528"/>
                  </a:lnTo>
                  <a:lnTo>
                    <a:pt x="908764" y="764242"/>
                  </a:lnTo>
                  <a:lnTo>
                    <a:pt x="897448" y="726720"/>
                  </a:lnTo>
                  <a:lnTo>
                    <a:pt x="883114" y="690030"/>
                  </a:lnTo>
                  <a:lnTo>
                    <a:pt x="865860" y="654240"/>
                  </a:lnTo>
                  <a:lnTo>
                    <a:pt x="845782" y="619417"/>
                  </a:lnTo>
                  <a:lnTo>
                    <a:pt x="822977" y="585630"/>
                  </a:lnTo>
                  <a:lnTo>
                    <a:pt x="797541" y="552946"/>
                  </a:lnTo>
                  <a:lnTo>
                    <a:pt x="769571" y="521434"/>
                  </a:lnTo>
                  <a:lnTo>
                    <a:pt x="739164" y="491162"/>
                  </a:lnTo>
                  <a:lnTo>
                    <a:pt x="706416" y="462198"/>
                  </a:lnTo>
                  <a:lnTo>
                    <a:pt x="671423" y="434610"/>
                  </a:lnTo>
                  <a:lnTo>
                    <a:pt x="634284" y="408465"/>
                  </a:lnTo>
                  <a:lnTo>
                    <a:pt x="595093" y="383832"/>
                  </a:lnTo>
                  <a:lnTo>
                    <a:pt x="553948" y="360779"/>
                  </a:lnTo>
                  <a:lnTo>
                    <a:pt x="510945" y="339373"/>
                  </a:lnTo>
                  <a:lnTo>
                    <a:pt x="466181" y="319684"/>
                  </a:lnTo>
                  <a:lnTo>
                    <a:pt x="419753" y="301778"/>
                  </a:lnTo>
                  <a:lnTo>
                    <a:pt x="371757" y="285724"/>
                  </a:lnTo>
                  <a:lnTo>
                    <a:pt x="322290" y="271590"/>
                  </a:lnTo>
                  <a:lnTo>
                    <a:pt x="271448" y="259444"/>
                  </a:lnTo>
                  <a:lnTo>
                    <a:pt x="219327" y="249354"/>
                  </a:lnTo>
                  <a:lnTo>
                    <a:pt x="166026" y="241387"/>
                  </a:lnTo>
                  <a:lnTo>
                    <a:pt x="111640" y="235613"/>
                  </a:lnTo>
                  <a:lnTo>
                    <a:pt x="56265" y="232098"/>
                  </a:lnTo>
                  <a:lnTo>
                    <a:pt x="0" y="230912"/>
                  </a:lnTo>
                  <a:lnTo>
                    <a:pt x="0" y="0"/>
                  </a:lnTo>
                  <a:lnTo>
                    <a:pt x="56265" y="1186"/>
                  </a:lnTo>
                  <a:lnTo>
                    <a:pt x="111640" y="4701"/>
                  </a:lnTo>
                  <a:lnTo>
                    <a:pt x="166026" y="10475"/>
                  </a:lnTo>
                  <a:lnTo>
                    <a:pt x="219327" y="18442"/>
                  </a:lnTo>
                  <a:lnTo>
                    <a:pt x="271448" y="28532"/>
                  </a:lnTo>
                  <a:lnTo>
                    <a:pt x="322290" y="40678"/>
                  </a:lnTo>
                  <a:lnTo>
                    <a:pt x="371757" y="54812"/>
                  </a:lnTo>
                  <a:lnTo>
                    <a:pt x="419753" y="70866"/>
                  </a:lnTo>
                  <a:lnTo>
                    <a:pt x="466181" y="88772"/>
                  </a:lnTo>
                  <a:lnTo>
                    <a:pt x="510945" y="108461"/>
                  </a:lnTo>
                  <a:lnTo>
                    <a:pt x="553948" y="129867"/>
                  </a:lnTo>
                  <a:lnTo>
                    <a:pt x="595093" y="152920"/>
                  </a:lnTo>
                  <a:lnTo>
                    <a:pt x="634284" y="177553"/>
                  </a:lnTo>
                  <a:lnTo>
                    <a:pt x="671423" y="203698"/>
                  </a:lnTo>
                  <a:lnTo>
                    <a:pt x="706416" y="231286"/>
                  </a:lnTo>
                  <a:lnTo>
                    <a:pt x="739164" y="260250"/>
                  </a:lnTo>
                  <a:lnTo>
                    <a:pt x="769571" y="290522"/>
                  </a:lnTo>
                  <a:lnTo>
                    <a:pt x="797541" y="322034"/>
                  </a:lnTo>
                  <a:lnTo>
                    <a:pt x="822977" y="354718"/>
                  </a:lnTo>
                  <a:lnTo>
                    <a:pt x="845782" y="388505"/>
                  </a:lnTo>
                  <a:lnTo>
                    <a:pt x="865860" y="423328"/>
                  </a:lnTo>
                  <a:lnTo>
                    <a:pt x="883114" y="459118"/>
                  </a:lnTo>
                  <a:lnTo>
                    <a:pt x="897448" y="495808"/>
                  </a:lnTo>
                  <a:lnTo>
                    <a:pt x="908764" y="533330"/>
                  </a:lnTo>
                  <a:lnTo>
                    <a:pt x="916967" y="571616"/>
                  </a:lnTo>
                  <a:lnTo>
                    <a:pt x="921960" y="610597"/>
                  </a:lnTo>
                  <a:lnTo>
                    <a:pt x="923646" y="650206"/>
                  </a:lnTo>
                  <a:lnTo>
                    <a:pt x="923646" y="881118"/>
                  </a:lnTo>
                  <a:lnTo>
                    <a:pt x="921895" y="921302"/>
                  </a:lnTo>
                  <a:lnTo>
                    <a:pt x="916703" y="960938"/>
                  </a:lnTo>
                  <a:lnTo>
                    <a:pt x="908162" y="999942"/>
                  </a:lnTo>
                  <a:lnTo>
                    <a:pt x="896362" y="1038232"/>
                  </a:lnTo>
                  <a:lnTo>
                    <a:pt x="881396" y="1075724"/>
                  </a:lnTo>
                  <a:lnTo>
                    <a:pt x="863354" y="1112336"/>
                  </a:lnTo>
                  <a:lnTo>
                    <a:pt x="842328" y="1147985"/>
                  </a:lnTo>
                  <a:lnTo>
                    <a:pt x="818408" y="1182587"/>
                  </a:lnTo>
                  <a:lnTo>
                    <a:pt x="791687" y="1216060"/>
                  </a:lnTo>
                  <a:lnTo>
                    <a:pt x="762256" y="1248321"/>
                  </a:lnTo>
                  <a:lnTo>
                    <a:pt x="730206" y="1279286"/>
                  </a:lnTo>
                  <a:lnTo>
                    <a:pt x="695628" y="1308873"/>
                  </a:lnTo>
                  <a:lnTo>
                    <a:pt x="658613" y="1336998"/>
                  </a:lnTo>
                  <a:lnTo>
                    <a:pt x="619254" y="1363580"/>
                  </a:lnTo>
                  <a:lnTo>
                    <a:pt x="577640" y="1388534"/>
                  </a:lnTo>
                  <a:lnTo>
                    <a:pt x="533864" y="1411777"/>
                  </a:lnTo>
                  <a:lnTo>
                    <a:pt x="488017" y="1433228"/>
                  </a:lnTo>
                  <a:lnTo>
                    <a:pt x="440191" y="1452802"/>
                  </a:lnTo>
                  <a:lnTo>
                    <a:pt x="390475" y="1470417"/>
                  </a:lnTo>
                  <a:lnTo>
                    <a:pt x="338963" y="1485990"/>
                  </a:lnTo>
                  <a:lnTo>
                    <a:pt x="285744" y="1499438"/>
                  </a:lnTo>
                  <a:lnTo>
                    <a:pt x="230911" y="1510678"/>
                  </a:lnTo>
                  <a:lnTo>
                    <a:pt x="230912" y="1619004"/>
                  </a:lnTo>
                  <a:lnTo>
                    <a:pt x="0" y="1415869"/>
                  </a:lnTo>
                  <a:lnTo>
                    <a:pt x="230912" y="1171442"/>
                  </a:lnTo>
                  <a:lnTo>
                    <a:pt x="230912" y="1279768"/>
                  </a:lnTo>
                  <a:lnTo>
                    <a:pt x="285334" y="1268617"/>
                  </a:lnTo>
                  <a:lnTo>
                    <a:pt x="338250" y="1255262"/>
                  </a:lnTo>
                  <a:lnTo>
                    <a:pt x="389560" y="1239779"/>
                  </a:lnTo>
                  <a:lnTo>
                    <a:pt x="439161" y="1222246"/>
                  </a:lnTo>
                  <a:lnTo>
                    <a:pt x="486952" y="1202740"/>
                  </a:lnTo>
                  <a:lnTo>
                    <a:pt x="532832" y="1181338"/>
                  </a:lnTo>
                  <a:lnTo>
                    <a:pt x="576697" y="1158116"/>
                  </a:lnTo>
                  <a:lnTo>
                    <a:pt x="618446" y="1133153"/>
                  </a:lnTo>
                  <a:lnTo>
                    <a:pt x="657979" y="1106525"/>
                  </a:lnTo>
                  <a:lnTo>
                    <a:pt x="695192" y="1078310"/>
                  </a:lnTo>
                  <a:lnTo>
                    <a:pt x="729985" y="1048584"/>
                  </a:lnTo>
                  <a:lnTo>
                    <a:pt x="762255" y="1017426"/>
                  </a:lnTo>
                  <a:lnTo>
                    <a:pt x="791901" y="984911"/>
                  </a:lnTo>
                  <a:lnTo>
                    <a:pt x="818821" y="951117"/>
                  </a:lnTo>
                  <a:lnTo>
                    <a:pt x="842913" y="916121"/>
                  </a:lnTo>
                  <a:lnTo>
                    <a:pt x="864075" y="880001"/>
                  </a:lnTo>
                  <a:lnTo>
                    <a:pt x="882207" y="842833"/>
                  </a:lnTo>
                  <a:lnTo>
                    <a:pt x="897205" y="804695"/>
                  </a:lnTo>
                  <a:lnTo>
                    <a:pt x="908969" y="765663"/>
                  </a:lnTo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1454" y="4857093"/>
            <a:ext cx="5671926" cy="16073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06406" y="6585148"/>
            <a:ext cx="2508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80948"/>
            <a:ext cx="7960995" cy="3404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424180" marR="110489" indent="-182880" algn="just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Make-to-order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 If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“Prepare production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plan”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time-consuming,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postpone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until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quote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price has been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tentatively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accepted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  <a:p>
            <a:pPr marL="424180" marR="5080" indent="-182880" algn="just">
              <a:lnSpc>
                <a:spcPct val="100000"/>
              </a:lnSpc>
              <a:spcBef>
                <a:spcPts val="47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Procure-to-pay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 If “Check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necessity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purchase” leads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20%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knock-outs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“Check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budget”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2%,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perform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“Check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necessity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purchase”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endParaRPr sz="2000">
              <a:latin typeface="Calibri"/>
              <a:cs typeface="Calibri"/>
            </a:endParaRPr>
          </a:p>
          <a:p>
            <a:pPr marL="424180" marR="104775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University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admission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authenticity check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(very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slow)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1%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rejected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while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committee’s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80%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rejected.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committee’s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8117" y="6585148"/>
            <a:ext cx="2508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46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09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H4.</a:t>
            </a:r>
            <a:r>
              <a:rPr i="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Re-sequencing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0465" y="445047"/>
            <a:ext cx="1005205" cy="431800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0"/>
              </a:spcBef>
            </a:pPr>
            <a:r>
              <a:rPr sz="2200" b="1" spc="-5" dirty="0">
                <a:latin typeface="Calibri"/>
                <a:cs typeface="Calibri"/>
              </a:rPr>
              <a:t>(T+,C+)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160779"/>
            <a:ext cx="750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Parallelize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cycle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199" y="373380"/>
            <a:ext cx="4844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H5.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Parallelism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enhancement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470" y="2199645"/>
            <a:ext cx="5078198" cy="11262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61472" y="3617976"/>
            <a:ext cx="4290060" cy="2894965"/>
            <a:chOff x="2961472" y="3617976"/>
            <a:chExt cx="4290060" cy="28949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1472" y="4304806"/>
              <a:ext cx="4289710" cy="22079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0872" y="3617976"/>
              <a:ext cx="658368" cy="9113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5724" y="3645753"/>
              <a:ext cx="568192" cy="8187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35724" y="3645753"/>
              <a:ext cx="568325" cy="819150"/>
            </a:xfrm>
            <a:custGeom>
              <a:avLst/>
              <a:gdLst/>
              <a:ahLst/>
              <a:cxnLst/>
              <a:rect l="l" t="t" r="r" b="b"/>
              <a:pathLst>
                <a:path w="568325" h="819150">
                  <a:moveTo>
                    <a:pt x="284096" y="818741"/>
                  </a:moveTo>
                  <a:lnTo>
                    <a:pt x="0" y="534644"/>
                  </a:lnTo>
                  <a:lnTo>
                    <a:pt x="142048" y="534644"/>
                  </a:lnTo>
                  <a:lnTo>
                    <a:pt x="142048" y="0"/>
                  </a:lnTo>
                  <a:lnTo>
                    <a:pt x="426145" y="0"/>
                  </a:lnTo>
                  <a:lnTo>
                    <a:pt x="426145" y="534644"/>
                  </a:lnTo>
                  <a:lnTo>
                    <a:pt x="568193" y="534644"/>
                  </a:lnTo>
                  <a:lnTo>
                    <a:pt x="284096" y="818741"/>
                  </a:lnTo>
                  <a:close/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06406" y="6585148"/>
            <a:ext cx="2508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47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83996"/>
            <a:ext cx="7355205" cy="18199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424180" marR="50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Procure-to-pay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Parallelize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“Approve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budget”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“Approve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necessity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purchase”</a:t>
            </a:r>
            <a:endParaRPr sz="2000">
              <a:latin typeface="Calibri"/>
              <a:cs typeface="Calibri"/>
            </a:endParaRPr>
          </a:p>
          <a:p>
            <a:pPr marL="424180" marR="236220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Make-to-order</a:t>
            </a:r>
            <a:r>
              <a:rPr sz="20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“Prepare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materials”,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perform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“Prepare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production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plan”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“Estimate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costs”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parallel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843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H5.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Parallelism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enhancement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4246" y="529844"/>
            <a:ext cx="984885" cy="431800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250"/>
              </a:spcBef>
            </a:pPr>
            <a:r>
              <a:rPr sz="2200" b="1" spc="-5" dirty="0">
                <a:latin typeface="Calibri"/>
                <a:cs typeface="Calibri"/>
              </a:rPr>
              <a:t>(T+)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7601" y="3087216"/>
            <a:ext cx="4212750" cy="88718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227652" y="4200144"/>
            <a:ext cx="3629025" cy="2317750"/>
            <a:chOff x="3227652" y="4200144"/>
            <a:chExt cx="3629025" cy="23177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652" y="4693297"/>
              <a:ext cx="3628459" cy="1824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0872" y="4200144"/>
              <a:ext cx="600455" cy="743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5727" y="4226168"/>
              <a:ext cx="508461" cy="6506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35727" y="4226169"/>
              <a:ext cx="508634" cy="650875"/>
            </a:xfrm>
            <a:custGeom>
              <a:avLst/>
              <a:gdLst/>
              <a:ahLst/>
              <a:cxnLst/>
              <a:rect l="l" t="t" r="r" b="b"/>
              <a:pathLst>
                <a:path w="508635" h="650875">
                  <a:moveTo>
                    <a:pt x="254230" y="650631"/>
                  </a:moveTo>
                  <a:lnTo>
                    <a:pt x="0" y="396400"/>
                  </a:lnTo>
                  <a:lnTo>
                    <a:pt x="127115" y="396400"/>
                  </a:lnTo>
                  <a:lnTo>
                    <a:pt x="127115" y="0"/>
                  </a:lnTo>
                  <a:lnTo>
                    <a:pt x="381345" y="0"/>
                  </a:lnTo>
                  <a:lnTo>
                    <a:pt x="381345" y="396400"/>
                  </a:lnTo>
                  <a:lnTo>
                    <a:pt x="508461" y="396400"/>
                  </a:lnTo>
                  <a:lnTo>
                    <a:pt x="254230" y="650631"/>
                  </a:lnTo>
                  <a:close/>
                </a:path>
              </a:pathLst>
            </a:custGeom>
            <a:ln w="9525">
              <a:solidFill>
                <a:srgbClr val="54AE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44956"/>
            <a:ext cx="5409565" cy="17875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7F7F7F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specialization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standardization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Automation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342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Process-level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redesign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heuristics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869" y="3236057"/>
            <a:ext cx="2905125" cy="3152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0209" marR="5080" indent="-182880">
              <a:lnSpc>
                <a:spcPct val="100800"/>
              </a:lnSpc>
              <a:spcBef>
                <a:spcPts val="75"/>
              </a:spcBef>
              <a:buClr>
                <a:srgbClr val="7F7F7F"/>
              </a:buClr>
              <a:buFont typeface="Arial MT"/>
              <a:buChar char="•"/>
              <a:tabLst>
                <a:tab pos="410209" algn="l"/>
              </a:tabLst>
            </a:pPr>
            <a:r>
              <a:rPr b="1" spc="-20" dirty="0">
                <a:latin typeface="Calibri"/>
                <a:cs typeface="Calibri"/>
              </a:rPr>
              <a:t>Transformative: </a:t>
            </a:r>
            <a:r>
              <a:rPr spc="-5" dirty="0"/>
              <a:t>Puts </a:t>
            </a:r>
            <a:r>
              <a:rPr spc="-15" dirty="0"/>
              <a:t>into </a:t>
            </a:r>
            <a:r>
              <a:rPr spc="-5" dirty="0"/>
              <a:t>question the </a:t>
            </a:r>
            <a:r>
              <a:rPr spc="-10" dirty="0"/>
              <a:t>fundamental </a:t>
            </a:r>
            <a:r>
              <a:rPr spc="-5" dirty="0"/>
              <a:t>assumptions of the </a:t>
            </a:r>
            <a:r>
              <a:rPr spc="-530" dirty="0"/>
              <a:t> </a:t>
            </a:r>
            <a:r>
              <a:rPr spc="-25" dirty="0"/>
              <a:t>“as</a:t>
            </a:r>
            <a:r>
              <a:rPr spc="-15" dirty="0"/>
              <a:t> </a:t>
            </a:r>
            <a:r>
              <a:rPr spc="-5" dirty="0"/>
              <a:t>is”</a:t>
            </a:r>
            <a:r>
              <a:rPr spc="-10" dirty="0"/>
              <a:t> process</a:t>
            </a:r>
          </a:p>
          <a:p>
            <a:pPr marL="410209" indent="-18288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410209" algn="l"/>
              </a:tabLst>
            </a:pPr>
            <a:r>
              <a:rPr b="1" spc="-5" dirty="0">
                <a:latin typeface="Calibri"/>
                <a:cs typeface="Calibri"/>
              </a:rPr>
              <a:t>Analytical: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spc="-5" dirty="0"/>
              <a:t>Based</a:t>
            </a:r>
            <a:r>
              <a:rPr dirty="0"/>
              <a:t> </a:t>
            </a:r>
            <a:r>
              <a:rPr spc="-5" dirty="0"/>
              <a:t>on </a:t>
            </a:r>
            <a:r>
              <a:rPr dirty="0"/>
              <a:t>a </a:t>
            </a:r>
            <a:r>
              <a:rPr spc="-5" dirty="0"/>
              <a:t>set of</a:t>
            </a:r>
            <a:r>
              <a:rPr dirty="0"/>
              <a:t> </a:t>
            </a:r>
            <a:r>
              <a:rPr spc="-5" dirty="0"/>
              <a:t>principles </a:t>
            </a:r>
            <a:r>
              <a:rPr spc="-10" dirty="0"/>
              <a:t>that</a:t>
            </a:r>
            <a:r>
              <a:rPr spc="-5" dirty="0"/>
              <a:t> </a:t>
            </a:r>
            <a:r>
              <a:rPr spc="-20" dirty="0"/>
              <a:t>foster:</a:t>
            </a:r>
          </a:p>
          <a:p>
            <a:pPr marL="810260" lvl="1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81026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Outcome-driven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marL="810260" lvl="1" indent="-18288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Font typeface="Arial MT"/>
              <a:buChar char="•"/>
              <a:tabLst>
                <a:tab pos="81026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Integration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gathering,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491235"/>
            <a:ext cx="77920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0" dirty="0">
                <a:solidFill>
                  <a:srgbClr val="C00000"/>
                </a:solidFill>
                <a:latin typeface="Calibri"/>
                <a:cs typeface="Calibri"/>
              </a:rPr>
              <a:t>Business</a:t>
            </a:r>
            <a:r>
              <a:rPr sz="4000"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4000"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i="0" spc="-10" dirty="0">
                <a:solidFill>
                  <a:srgbClr val="C00000"/>
                </a:solidFill>
                <a:latin typeface="Calibri"/>
                <a:cs typeface="Calibri"/>
              </a:rPr>
              <a:t>Reengineering </a:t>
            </a:r>
            <a:r>
              <a:rPr sz="4000" i="0" spc="-5" dirty="0">
                <a:solidFill>
                  <a:srgbClr val="C00000"/>
                </a:solidFill>
                <a:latin typeface="Calibri"/>
                <a:cs typeface="Calibri"/>
              </a:rPr>
              <a:t>(BPR)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425" y="626516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648" y="980948"/>
            <a:ext cx="7857490" cy="3127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endParaRPr sz="2400">
              <a:latin typeface="Calibri"/>
              <a:cs typeface="Calibri"/>
            </a:endParaRPr>
          </a:p>
          <a:p>
            <a:pPr marL="423545" marR="50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ones: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class,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geographic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location,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by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period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(winter,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summer),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424180" indent="-183515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Resources are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accordingly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standardization</a:t>
            </a:r>
            <a:endParaRPr sz="2400">
              <a:latin typeface="Calibri"/>
              <a:cs typeface="Calibri"/>
            </a:endParaRPr>
          </a:p>
          <a:p>
            <a:pPr marL="424180" indent="-183515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integrated</a:t>
            </a:r>
            <a:endParaRPr sz="2000">
              <a:latin typeface="Calibri"/>
              <a:cs typeface="Calibri"/>
            </a:endParaRPr>
          </a:p>
          <a:p>
            <a:pPr marL="424180" indent="-183515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Resources are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pooled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together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9475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H6.</a:t>
            </a:r>
            <a:r>
              <a:rPr i="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specialization/standardization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53083"/>
            <a:ext cx="7878445" cy="31845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example:</a:t>
            </a:r>
            <a:endParaRPr sz="2400">
              <a:latin typeface="Calibri"/>
              <a:cs typeface="Calibri"/>
            </a:endParaRPr>
          </a:p>
          <a:p>
            <a:pPr marL="424180" marR="5080" indent="-182880">
              <a:lnSpc>
                <a:spcPct val="102200"/>
              </a:lnSpc>
              <a:spcBef>
                <a:spcPts val="48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Procure-to-pay</a:t>
            </a:r>
            <a:r>
              <a:rPr sz="18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(e.g.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raw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materials)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Indirect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(MRO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Maintenance,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Repair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Operations)</a:t>
            </a:r>
            <a:endParaRPr sz="1800">
              <a:latin typeface="Calibri"/>
              <a:cs typeface="Calibri"/>
            </a:endParaRPr>
          </a:p>
          <a:p>
            <a:pPr marL="424180" marR="278130" indent="-182880">
              <a:lnSpc>
                <a:spcPct val="101099"/>
              </a:lnSpc>
              <a:spcBef>
                <a:spcPts val="31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Claims</a:t>
            </a:r>
            <a:r>
              <a:rPr sz="18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handling</a:t>
            </a:r>
            <a:r>
              <a:rPr sz="1800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claims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summer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season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(stormy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season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peak)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winter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season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(off-peak)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Standardization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24180" marR="244475" indent="-182880">
              <a:lnSpc>
                <a:spcPct val="102200"/>
              </a:lnSpc>
              <a:spcBef>
                <a:spcPts val="36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Claims</a:t>
            </a:r>
            <a:r>
              <a:rPr sz="18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handling</a:t>
            </a:r>
            <a:r>
              <a:rPr sz="1800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Integrate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claims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motor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across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brands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7260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H6.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specialization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 &amp;</a:t>
            </a:r>
            <a:r>
              <a:rPr i="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standardization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1574" y="5003609"/>
            <a:ext cx="3710304" cy="770255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03505" marR="95885" indent="39370">
              <a:lnSpc>
                <a:spcPts val="2620"/>
              </a:lnSpc>
              <a:spcBef>
                <a:spcPts val="360"/>
              </a:spcBef>
            </a:pPr>
            <a:r>
              <a:rPr sz="2200" b="1" spc="-10" dirty="0">
                <a:latin typeface="Calibri"/>
                <a:cs typeface="Calibri"/>
              </a:rPr>
              <a:t>Specialization: </a:t>
            </a:r>
            <a:r>
              <a:rPr sz="2200" b="1" spc="-5" dirty="0">
                <a:latin typeface="Calibri"/>
                <a:cs typeface="Calibri"/>
              </a:rPr>
              <a:t>(C+/-, </a:t>
            </a:r>
            <a:r>
              <a:rPr sz="2200" b="1" dirty="0">
                <a:latin typeface="Calibri"/>
                <a:cs typeface="Calibri"/>
              </a:rPr>
              <a:t>Q+/-, F-)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Standardization: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(C+,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Q+/-,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F+)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200" y="1026668"/>
            <a:ext cx="9576950" cy="50020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resources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endParaRPr sz="24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21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Avoid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overloaded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(similar)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idle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F7F7F"/>
              </a:buClr>
              <a:buFont typeface="Arial MT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Let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people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work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good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endParaRPr sz="2400" b="1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avoid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inflexibility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Font typeface="Arial MT"/>
              <a:buChar char="•"/>
            </a:pPr>
            <a:endParaRPr sz="3050" dirty="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allocating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resources,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consider 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flexibility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in the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near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future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5"/>
              </a:spcBef>
            </a:pP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If a task can be performed by both junior staff and senior staff, give that to senior so that junior is available for other work</a:t>
            </a:r>
            <a:endParaRPr sz="24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18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Allocate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specialized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endParaRPr sz="1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Font typeface="Arial MT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Avoid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setups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 (avoid context switching)</a:t>
            </a:r>
            <a:endParaRPr sz="24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21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i="1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[sequential]</a:t>
            </a:r>
            <a:endParaRPr sz="1800" dirty="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i="1" spc="-10" dirty="0">
                <a:solidFill>
                  <a:srgbClr val="404040"/>
                </a:solidFill>
                <a:latin typeface="Calibri"/>
                <a:cs typeface="Calibri"/>
              </a:rPr>
              <a:t>Batch</a:t>
            </a:r>
            <a:r>
              <a:rPr sz="18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[parallel]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36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H7.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Resource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80948"/>
            <a:ext cx="7926070" cy="33680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integration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24180" marR="50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Claims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handling</a:t>
            </a: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claims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motor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personal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insurance)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F7F7F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Batching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24180" marR="19685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Claims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handling</a:t>
            </a: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Batch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all claims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geographic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assign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same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424180" marR="116205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University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admission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process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Batch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handle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assessment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committee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36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H7.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Resource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425" y="4994111"/>
            <a:ext cx="1818005" cy="431800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260"/>
              </a:spcBef>
            </a:pPr>
            <a:r>
              <a:rPr sz="2200" b="1" dirty="0">
                <a:latin typeface="Calibri"/>
                <a:cs typeface="Calibri"/>
              </a:rPr>
              <a:t>(T+,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C+,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F+/-)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57147"/>
            <a:ext cx="7432675" cy="5530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Minimize communication as much as possible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When information is being passed from one resource to another, provide as much detail as possible so that it is needed to have further communication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Automate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handling,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recording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organization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messages</a:t>
            </a:r>
            <a:endParaRPr sz="2400" dirty="0">
              <a:latin typeface="Calibri"/>
              <a:cs typeface="Calibri"/>
            </a:endParaRPr>
          </a:p>
          <a:p>
            <a:pPr marL="12700" marR="1289685">
              <a:lnSpc>
                <a:spcPct val="239200"/>
              </a:lnSpc>
              <a:spcBef>
                <a:spcPts val="12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Monitor customer interactions,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exceptions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Optimize</a:t>
            </a:r>
            <a:endParaRPr sz="24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interactions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business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partners</a:t>
            </a:r>
            <a:endParaRPr sz="20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405"/>
              </a:spcBef>
              <a:buClr>
                <a:srgbClr val="7F7F7F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interaction (synchronous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vs.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asynchronous)</a:t>
            </a:r>
            <a:endParaRPr sz="20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AutoNum type="arabicPeriod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Timing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interactions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47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H8.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Communication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6350" y="4876800"/>
            <a:ext cx="1909445" cy="431800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50"/>
              </a:spcBef>
            </a:pPr>
            <a:r>
              <a:rPr sz="2200" b="1" spc="-5" dirty="0">
                <a:latin typeface="Calibri"/>
                <a:cs typeface="Calibri"/>
              </a:rPr>
              <a:t>(T+,Q+,C+/-,F-)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02284"/>
            <a:ext cx="7935595" cy="30632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1178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Optimize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interactions</a:t>
            </a:r>
            <a:endParaRPr sz="2400" dirty="0">
              <a:latin typeface="Calibri"/>
              <a:cs typeface="Calibri"/>
            </a:endParaRPr>
          </a:p>
          <a:p>
            <a:pPr marL="424180" marR="72644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Gather sufficient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milestone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(reduce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interactions)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 MT"/>
              <a:buChar char="•"/>
            </a:pPr>
            <a:endParaRPr sz="325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buAutoNum type="arabicPeriod"/>
              <a:tabLst>
                <a:tab pos="31178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Optimize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interaction</a:t>
            </a:r>
            <a:endParaRPr sz="2400" dirty="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Synchronous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interactions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effective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resolve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minor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defects</a:t>
            </a:r>
            <a:endParaRPr sz="2000" dirty="0">
              <a:latin typeface="Calibri"/>
              <a:cs typeface="Calibri"/>
            </a:endParaRPr>
          </a:p>
          <a:p>
            <a:pPr marL="424180" marR="5080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Asynchronous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notify,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resolve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defects,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additional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 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reach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milestone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47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H8.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Communication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5684" y="980948"/>
            <a:ext cx="7080250" cy="28225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Optimize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interactions:</a:t>
            </a:r>
            <a:endParaRPr sz="2400">
              <a:latin typeface="Calibri"/>
              <a:cs typeface="Calibri"/>
            </a:endParaRPr>
          </a:p>
          <a:p>
            <a:pPr marL="194945" marR="5080" indent="-182880">
              <a:lnSpc>
                <a:spcPct val="100800"/>
              </a:lnSpc>
              <a:spcBef>
                <a:spcPts val="60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Front-loaded</a:t>
            </a:r>
            <a:r>
              <a:rPr sz="24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bulk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exchange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happens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upfront</a:t>
            </a:r>
            <a:endParaRPr sz="2400">
              <a:latin typeface="Calibri"/>
              <a:cs typeface="Calibri"/>
            </a:endParaRPr>
          </a:p>
          <a:p>
            <a:pPr marL="424180" lvl="1" indent="-183515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Complete-kit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endParaRPr sz="2000">
              <a:latin typeface="Calibri"/>
              <a:cs typeface="Calibri"/>
            </a:endParaRPr>
          </a:p>
          <a:p>
            <a:pPr marL="194945" marR="73025" indent="-182880">
              <a:lnSpc>
                <a:spcPct val="100800"/>
              </a:lnSpc>
              <a:spcBef>
                <a:spcPts val="464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Back-loaded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: bulk 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exchange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happens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downstream</a:t>
            </a:r>
            <a:endParaRPr sz="2400">
              <a:latin typeface="Calibri"/>
              <a:cs typeface="Calibri"/>
            </a:endParaRPr>
          </a:p>
          <a:p>
            <a:pPr marL="424180" lvl="1" indent="-183515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80s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47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H8.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Communication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60196"/>
            <a:ext cx="7659370" cy="40906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572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Complete-Kit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Concept: </a:t>
            </a:r>
            <a:r>
              <a:rPr sz="2400" b="1" i="1" spc="-20" dirty="0">
                <a:solidFill>
                  <a:srgbClr val="404040"/>
                </a:solidFill>
                <a:latin typeface="Calibri"/>
                <a:cs typeface="Calibri"/>
              </a:rPr>
              <a:t>“Work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should not begin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until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pieces </a:t>
            </a:r>
            <a:r>
              <a:rPr sz="2400" b="1" i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2400" b="1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complete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are available”</a:t>
            </a:r>
            <a:endParaRPr sz="2400" b="1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Boaz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Ronen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Principles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complete-kit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design:</a:t>
            </a:r>
            <a:endParaRPr sz="2400" dirty="0">
              <a:latin typeface="Calibri"/>
              <a:cs typeface="Calibri"/>
            </a:endParaRPr>
          </a:p>
          <a:p>
            <a:pPr marL="424180" marR="273685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complete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easy-to-follow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instructions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those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initiate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000" dirty="0">
              <a:latin typeface="Calibri"/>
              <a:cs typeface="Calibri"/>
            </a:endParaRPr>
          </a:p>
          <a:p>
            <a:pPr marL="424180" marR="361950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start,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notified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defects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could be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reasonably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identified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onset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000" dirty="0">
              <a:latin typeface="Calibri"/>
              <a:cs typeface="Calibri"/>
            </a:endParaRPr>
          </a:p>
          <a:p>
            <a:pPr marL="424180" marR="109855" indent="-182880">
              <a:lnSpc>
                <a:spcPct val="100000"/>
              </a:lnSpc>
              <a:spcBef>
                <a:spcPts val="4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tradeoff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“incomplete-kit”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initiation vs.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roundtrip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revise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resubmit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47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H8.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Communication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80948"/>
            <a:ext cx="7556500" cy="3127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sharing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(Intranets, packaged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enterprise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systems)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424180" marR="41275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availability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visibility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decision-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(subject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security/privacy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requirements)</a:t>
            </a:r>
            <a:endParaRPr sz="20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Avoid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entry 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transportation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technology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Replace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paper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documents)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with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Enable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self-service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651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H9.</a:t>
            </a:r>
            <a:r>
              <a:rPr i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Automation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44955"/>
            <a:ext cx="7701915" cy="3909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432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tracking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technology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identify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locate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materials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Identification: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Bar/QR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code,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RFID</a:t>
            </a:r>
            <a:endParaRPr sz="18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4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Location: GPS, indoor positioning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libri"/>
              <a:cs typeface="Calibri"/>
            </a:endParaRPr>
          </a:p>
          <a:p>
            <a:pPr marL="12700" marR="843280">
              <a:lnSpc>
                <a:spcPct val="10080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technology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automate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information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decisions)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Automate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end-to-end processes with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dedicated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BPM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automation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functionality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651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H9.</a:t>
            </a:r>
            <a:r>
              <a:rPr i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51762" y="5642464"/>
            <a:ext cx="2245995" cy="431800"/>
          </a:xfrm>
          <a:prstGeom prst="rect">
            <a:avLst/>
          </a:prstGeom>
          <a:solidFill>
            <a:srgbClr val="DEEFF1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265"/>
              </a:spcBef>
            </a:pPr>
            <a:r>
              <a:rPr sz="2200" b="1" spc="-5" dirty="0">
                <a:latin typeface="Calibri"/>
                <a:cs typeface="Calibri"/>
              </a:rPr>
              <a:t>(T+,C+/-,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Q+/-,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F-)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273556"/>
            <a:ext cx="7601584" cy="33997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700"/>
              </a:spcBef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review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process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462280" indent="-18288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cheaper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(cut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costs)</a:t>
            </a:r>
            <a:endParaRPr sz="2400">
              <a:latin typeface="Calibri"/>
              <a:cs typeface="Calibri"/>
            </a:endParaRPr>
          </a:p>
          <a:p>
            <a:pPr marL="462280" indent="-182880">
              <a:lnSpc>
                <a:spcPct val="100000"/>
              </a:lnSpc>
              <a:spcBef>
                <a:spcPts val="620"/>
              </a:spcBef>
              <a:buClr>
                <a:srgbClr val="7F7F7F"/>
              </a:buClr>
              <a:buFont typeface="Arial MT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faster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(reduce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turnaround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times)</a:t>
            </a:r>
            <a:endParaRPr sz="2400">
              <a:latin typeface="Calibri"/>
              <a:cs typeface="Calibri"/>
            </a:endParaRPr>
          </a:p>
          <a:p>
            <a:pPr marL="462280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better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(reduce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error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rates)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Accounts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payable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North America alone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500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people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turnaround times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invoices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weeks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337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Ford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Case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9922" y="5721603"/>
            <a:ext cx="8088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https://hbr.org/1990/07/reengineering-work-dont-automate-obliterate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951" y="1413764"/>
            <a:ext cx="8258175" cy="36576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57353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Automation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would bring some improvement (20%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improvement)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Ford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decided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it…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Why?</a:t>
            </a:r>
            <a:endParaRPr sz="2400">
              <a:latin typeface="Arial MT"/>
              <a:cs typeface="Arial MT"/>
            </a:endParaRPr>
          </a:p>
          <a:p>
            <a:pPr marL="927100" marR="542925" indent="-45720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AutoNum type="alphaLcParenR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Because at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 time, the technology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needed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 automate the </a:t>
            </a:r>
            <a:r>
              <a:rPr sz="2000" spc="-5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yet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available.</a:t>
            </a:r>
            <a:endParaRPr sz="2000">
              <a:latin typeface="Arial MT"/>
              <a:cs typeface="Arial MT"/>
            </a:endParaRPr>
          </a:p>
          <a:p>
            <a:pPr marL="927100" marR="394970" indent="-45720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AutoNum type="alphaLcParenR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nobody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Ford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knew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how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technology </a:t>
            </a:r>
            <a:r>
              <a:rPr sz="2000" spc="-5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needed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automate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process.</a:t>
            </a:r>
            <a:endParaRPr sz="2000">
              <a:latin typeface="Arial MT"/>
              <a:cs typeface="Arial MT"/>
            </a:endParaRPr>
          </a:p>
          <a:p>
            <a:pPr marL="927100" marR="5080" indent="-45720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AutoNum type="alphaLcParenR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were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enough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computers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computer-literate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employees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Ford.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776" y="565403"/>
            <a:ext cx="337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Ford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Case</a:t>
            </a:r>
            <a:r>
              <a:rPr i="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Study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76" y="382524"/>
            <a:ext cx="494093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correct</a:t>
            </a:r>
            <a:r>
              <a:rPr i="0" spc="-10" dirty="0">
                <a:solidFill>
                  <a:srgbClr val="C00000"/>
                </a:solidFill>
                <a:latin typeface="Calibri"/>
                <a:cs typeface="Calibri"/>
              </a:rPr>
              <a:t> answer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400" b="1" i="0" spc="-30" dirty="0">
                <a:solidFill>
                  <a:srgbClr val="404040"/>
                </a:solidFill>
                <a:latin typeface="Calibri"/>
                <a:cs typeface="Calibri"/>
              </a:rPr>
              <a:t>Mazda’s</a:t>
            </a:r>
            <a:r>
              <a:rPr sz="2400" b="1" i="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0" spc="-10" dirty="0">
                <a:solidFill>
                  <a:srgbClr val="404040"/>
                </a:solidFill>
                <a:latin typeface="Calibri"/>
                <a:cs typeface="Calibri"/>
              </a:rPr>
              <a:t>Accounts</a:t>
            </a:r>
            <a:r>
              <a:rPr sz="2400" b="1" i="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0" spc="-20" dirty="0">
                <a:solidFill>
                  <a:srgbClr val="404040"/>
                </a:solidFill>
                <a:latin typeface="Calibri"/>
                <a:cs typeface="Calibri"/>
              </a:rPr>
              <a:t>Payable </a:t>
            </a:r>
            <a:r>
              <a:rPr sz="2400" b="1" i="0" spc="-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5867" y="1959355"/>
            <a:ext cx="7193280" cy="1866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Arial MT"/>
                <a:cs typeface="Arial MT"/>
              </a:rPr>
              <a:t>Mazda’s </a:t>
            </a:r>
            <a:r>
              <a:rPr sz="2400" spc="-5" dirty="0">
                <a:latin typeface="Arial MT"/>
                <a:cs typeface="Arial MT"/>
              </a:rPr>
              <a:t>accounts </a:t>
            </a:r>
            <a:r>
              <a:rPr sz="2400" dirty="0">
                <a:latin typeface="Arial MT"/>
                <a:cs typeface="Arial MT"/>
              </a:rPr>
              <a:t>payable </a:t>
            </a:r>
            <a:r>
              <a:rPr sz="2400" spc="-5" dirty="0">
                <a:latin typeface="Arial MT"/>
                <a:cs typeface="Arial MT"/>
              </a:rPr>
              <a:t>team </a:t>
            </a:r>
            <a:r>
              <a:rPr sz="2400" dirty="0">
                <a:latin typeface="Arial MT"/>
                <a:cs typeface="Arial MT"/>
              </a:rPr>
              <a:t>was about 5 people,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versus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department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500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Ford.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12700" marR="77470">
              <a:lnSpc>
                <a:spcPct val="100800"/>
              </a:lnSpc>
            </a:pPr>
            <a:r>
              <a:rPr sz="2400" spc="-5" dirty="0">
                <a:latin typeface="Arial MT"/>
                <a:cs typeface="Arial MT"/>
              </a:rPr>
              <a:t>Even after </a:t>
            </a:r>
            <a:r>
              <a:rPr sz="2400" dirty="0">
                <a:latin typeface="Arial MT"/>
                <a:cs typeface="Arial MT"/>
              </a:rPr>
              <a:t>considering </a:t>
            </a:r>
            <a:r>
              <a:rPr sz="2400" spc="-5" dirty="0">
                <a:latin typeface="Arial MT"/>
                <a:cs typeface="Arial MT"/>
              </a:rPr>
              <a:t>differences </a:t>
            </a:r>
            <a:r>
              <a:rPr sz="2400" dirty="0">
                <a:latin typeface="Arial MT"/>
                <a:cs typeface="Arial MT"/>
              </a:rPr>
              <a:t>of size,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was </a:t>
            </a:r>
            <a:r>
              <a:rPr sz="2400" b="1" dirty="0">
                <a:latin typeface="Arial"/>
                <a:cs typeface="Arial"/>
              </a:rPr>
              <a:t>5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times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smaller </a:t>
            </a:r>
            <a:r>
              <a:rPr sz="2400" spc="-5" dirty="0">
                <a:latin typeface="Arial MT"/>
                <a:cs typeface="Arial MT"/>
              </a:rPr>
              <a:t>than Ford.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1320" y="1404937"/>
            <a:ext cx="5438775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308" y="196595"/>
            <a:ext cx="4283710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i="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i="0" spc="-15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i="0" spc="-25" dirty="0">
                <a:solidFill>
                  <a:srgbClr val="C00000"/>
                </a:solidFill>
                <a:latin typeface="Calibri"/>
                <a:cs typeface="Calibri"/>
              </a:rPr>
              <a:t>worked? </a:t>
            </a:r>
            <a:r>
              <a:rPr i="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0" spc="-20" dirty="0">
                <a:solidFill>
                  <a:srgbClr val="C00000"/>
                </a:solidFill>
                <a:latin typeface="Calibri"/>
                <a:cs typeface="Calibri"/>
              </a:rPr>
              <a:t>(“as</a:t>
            </a:r>
            <a:r>
              <a:rPr i="0" spc="-5" dirty="0">
                <a:solidFill>
                  <a:srgbClr val="C00000"/>
                </a:solidFill>
                <a:latin typeface="Calibri"/>
                <a:cs typeface="Calibri"/>
              </a:rPr>
              <a:t> is”)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2500</Words>
  <Application>Microsoft Office PowerPoint</Application>
  <PresentationFormat>Custom</PresentationFormat>
  <Paragraphs>403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MT</vt:lpstr>
      <vt:lpstr>BfkvlvTimes-Italic</vt:lpstr>
      <vt:lpstr>Calibri</vt:lpstr>
      <vt:lpstr>Lucida Sans Unicode</vt:lpstr>
      <vt:lpstr>QxpmdkTimes-Roman</vt:lpstr>
      <vt:lpstr>Times New Roman</vt:lpstr>
      <vt:lpstr>Wingdings</vt:lpstr>
      <vt:lpstr>Office Theme</vt:lpstr>
      <vt:lpstr>Part I</vt:lpstr>
      <vt:lpstr>Process Redesign</vt:lpstr>
      <vt:lpstr>Process Redesign</vt:lpstr>
      <vt:lpstr>Process redesign approaches</vt:lpstr>
      <vt:lpstr>Business Process Reengineering (BPR)</vt:lpstr>
      <vt:lpstr>The Ford Case Study</vt:lpstr>
      <vt:lpstr>The Ford Case Study</vt:lpstr>
      <vt:lpstr>The correct answer is … Mazda’s Accounts Payable Department</vt:lpstr>
      <vt:lpstr>How the process worked?  (“as is”)</vt:lpstr>
      <vt:lpstr>How the process worked?  (“as is”)</vt:lpstr>
      <vt:lpstr>How the process worked?  (“as is”)</vt:lpstr>
      <vt:lpstr>How the process worked?  (“as is”)</vt:lpstr>
      <vt:lpstr>How the process worked?  (“as is”)</vt:lpstr>
      <vt:lpstr>How the process worked?  (“as is”)</vt:lpstr>
      <vt:lpstr>Reengineered Process (“to be”)</vt:lpstr>
      <vt:lpstr>Reengineered Process (“to be”)</vt:lpstr>
      <vt:lpstr>Reengineered Process (“to be”)</vt:lpstr>
      <vt:lpstr>Reengineered Process (“to be”)</vt:lpstr>
      <vt:lpstr>Reengineered Process (“to be”)</vt:lpstr>
      <vt:lpstr>Reengineered Process (“to be”)</vt:lpstr>
      <vt:lpstr>Outcome…</vt:lpstr>
      <vt:lpstr>Some principles of BPR</vt:lpstr>
      <vt:lpstr>Principle 1</vt:lpstr>
      <vt:lpstr>Principle 2</vt:lpstr>
      <vt:lpstr>Principle 3</vt:lpstr>
      <vt:lpstr>Example: problematic claims process</vt:lpstr>
      <vt:lpstr>Redesigned claims process</vt:lpstr>
      <vt:lpstr>Principle 4</vt:lpstr>
      <vt:lpstr>Principle 5</vt:lpstr>
      <vt:lpstr>Example: Equipment rental process</vt:lpstr>
      <vt:lpstr>Example: Self-service-based redesign</vt:lpstr>
      <vt:lpstr>Process redesign approaches</vt:lpstr>
      <vt:lpstr>Heuristic process redesign</vt:lpstr>
      <vt:lpstr>Performance measures: the Devil’s Quadrangle</vt:lpstr>
      <vt:lpstr>Flexibility</vt:lpstr>
      <vt:lpstr>Redesign heuristics</vt:lpstr>
      <vt:lpstr>Task-level redesign heuristics</vt:lpstr>
      <vt:lpstr>H1. Task elimination</vt:lpstr>
      <vt:lpstr>H1. Task elimination</vt:lpstr>
      <vt:lpstr>H2. Task composition/decomposition</vt:lpstr>
      <vt:lpstr>H2. Task composition and decomposition</vt:lpstr>
      <vt:lpstr>H3. Triage</vt:lpstr>
      <vt:lpstr>H3. Triage</vt:lpstr>
      <vt:lpstr>Flow-level redesign heuristics</vt:lpstr>
      <vt:lpstr>H4. Re-sequencing</vt:lpstr>
      <vt:lpstr>H4. Re-sequencing</vt:lpstr>
      <vt:lpstr>PowerPoint Presentation</vt:lpstr>
      <vt:lpstr>H5. Parallelism enhancement</vt:lpstr>
      <vt:lpstr>Process-level redesign heuristics</vt:lpstr>
      <vt:lpstr>H6. Process specialization/standardization</vt:lpstr>
      <vt:lpstr>H6. Process specialization &amp; standardization</vt:lpstr>
      <vt:lpstr>H7. Resource optimization</vt:lpstr>
      <vt:lpstr>H7. Resource optimization</vt:lpstr>
      <vt:lpstr>H8. Communication optimization</vt:lpstr>
      <vt:lpstr>H8. Communication optimization</vt:lpstr>
      <vt:lpstr>H8. Communication optimization</vt:lpstr>
      <vt:lpstr>H8. Communication optimization</vt:lpstr>
      <vt:lpstr>H9. Automation</vt:lpstr>
      <vt:lpstr>H9.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</dc:title>
  <cp:lastModifiedBy>LENOVO</cp:lastModifiedBy>
  <cp:revision>6</cp:revision>
  <dcterms:created xsi:type="dcterms:W3CDTF">2023-10-21T05:19:38Z</dcterms:created>
  <dcterms:modified xsi:type="dcterms:W3CDTF">2023-10-21T06:31:12Z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LastSaved">
    <vt:filetime>2023-10-21T00:00:00Z</vt:filetime>
  </property>
</Properties>
</file>