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65" r:id="rId4"/>
    <p:sldId id="256" r:id="rId5"/>
    <p:sldId id="257" r:id="rId6"/>
    <p:sldId id="258" r:id="rId7"/>
    <p:sldId id="266" r:id="rId8"/>
    <p:sldId id="269" r:id="rId9"/>
    <p:sldId id="270" r:id="rId10"/>
    <p:sldId id="271" r:id="rId11"/>
    <p:sldId id="268" r:id="rId12"/>
    <p:sldId id="267" r:id="rId13"/>
    <p:sldId id="263" r:id="rId14"/>
    <p:sldId id="272" r:id="rId15"/>
    <p:sldId id="273" r:id="rId16"/>
    <p:sldId id="259" r:id="rId17"/>
    <p:sldId id="260" r:id="rId18"/>
    <p:sldId id="26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A456-50F9-4652-BE85-0A0C08278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CA3597-0E32-410D-9DB8-7D5F8099D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3F2289-AA42-4278-AE0F-1D5CC5D65464}"/>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5" name="Footer Placeholder 4">
            <a:extLst>
              <a:ext uri="{FF2B5EF4-FFF2-40B4-BE49-F238E27FC236}">
                <a16:creationId xmlns:a16="http://schemas.microsoft.com/office/drawing/2014/main" id="{53161512-567B-43A7-8019-8E9B9B779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C7A26-7642-4B05-A9EC-4E22BA53C46F}"/>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107096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1E2F-613A-43B5-BDD4-F85FD0E0C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CA8FE0-04FD-428E-8F23-5979BE3D1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74C86-3FA0-4B74-AA50-BCCC67C16763}"/>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5" name="Footer Placeholder 4">
            <a:extLst>
              <a:ext uri="{FF2B5EF4-FFF2-40B4-BE49-F238E27FC236}">
                <a16:creationId xmlns:a16="http://schemas.microsoft.com/office/drawing/2014/main" id="{A1887F0C-88F9-4D7B-AE3A-938E7E821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8EB8-6703-450C-9C44-819DB5B64D2D}"/>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203157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EADFD-84F3-4F21-918E-FB34DFBDA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1F467C-2678-4BBB-9974-BC72434395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8BF3B-BBBA-4C28-A214-15A96E87EA55}"/>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5" name="Footer Placeholder 4">
            <a:extLst>
              <a:ext uri="{FF2B5EF4-FFF2-40B4-BE49-F238E27FC236}">
                <a16:creationId xmlns:a16="http://schemas.microsoft.com/office/drawing/2014/main" id="{468207AD-11B0-4C37-A5DA-034D74996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91879-DFA1-4549-8FA4-2E0BE29E60F3}"/>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213388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A755-77F6-408B-A023-3BA52E459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9F6F6-62EB-47FC-9CC0-8844052A62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919DD-2F8B-4865-87A4-246129D9B649}"/>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5" name="Footer Placeholder 4">
            <a:extLst>
              <a:ext uri="{FF2B5EF4-FFF2-40B4-BE49-F238E27FC236}">
                <a16:creationId xmlns:a16="http://schemas.microsoft.com/office/drawing/2014/main" id="{07DC63E9-B9F1-411B-BF77-510BEA95B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6AB27-DEF5-46F0-9557-01C7D582A01D}"/>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190199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82BB-ACFC-4F87-9341-A2753AEC11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87CF66-5477-4915-A4AC-050A3AE57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0C321-2C21-4C1C-913D-86506E685F62}"/>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5" name="Footer Placeholder 4">
            <a:extLst>
              <a:ext uri="{FF2B5EF4-FFF2-40B4-BE49-F238E27FC236}">
                <a16:creationId xmlns:a16="http://schemas.microsoft.com/office/drawing/2014/main" id="{2D61C9E2-E957-42D3-B12C-99FFF54E2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93F66-74DC-44DA-94A5-E6289D802293}"/>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144686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C5E6-C213-4308-A107-623634D96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7D534B-3827-448D-81E4-43E1F71D9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D73D9-9699-461B-956B-FDD4650F0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10EE5-0FA1-4D55-9671-E161A516F512}"/>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6" name="Footer Placeholder 5">
            <a:extLst>
              <a:ext uri="{FF2B5EF4-FFF2-40B4-BE49-F238E27FC236}">
                <a16:creationId xmlns:a16="http://schemas.microsoft.com/office/drawing/2014/main" id="{45835CBC-51EA-45D2-B7DA-412B37584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B1BDC-C669-4E15-B03F-3C20A5E7FEA3}"/>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228694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0E93-A42A-483C-9EEE-2857F3D6A1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A85B35-D0AC-436B-997F-35143AAA2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9214B8-0418-4997-9CC1-EB31D37F0B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B12092-C1A4-491A-8EB0-ED797C7D2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10837-446D-4B8B-AE6C-FA85C9856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56D44-C640-4104-AE46-6B259ED9BEA9}"/>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8" name="Footer Placeholder 7">
            <a:extLst>
              <a:ext uri="{FF2B5EF4-FFF2-40B4-BE49-F238E27FC236}">
                <a16:creationId xmlns:a16="http://schemas.microsoft.com/office/drawing/2014/main" id="{12510130-E729-4FFF-9571-6A7C925895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5E194-A3B3-429C-86ED-89F2F3704DB5}"/>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22219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B16-B86B-406B-9586-8612CFB714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12EAE1-7B0D-406F-B782-1ADD7EE6AC8D}"/>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4" name="Footer Placeholder 3">
            <a:extLst>
              <a:ext uri="{FF2B5EF4-FFF2-40B4-BE49-F238E27FC236}">
                <a16:creationId xmlns:a16="http://schemas.microsoft.com/office/drawing/2014/main" id="{14E98B40-7603-4DAA-A6AD-81BA8ADC14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FB1505-D537-4D9F-8678-35A7F3A5F8B7}"/>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146007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C3EF1-DFE7-4E94-BEA1-72B68C7396F3}"/>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3" name="Footer Placeholder 2">
            <a:extLst>
              <a:ext uri="{FF2B5EF4-FFF2-40B4-BE49-F238E27FC236}">
                <a16:creationId xmlns:a16="http://schemas.microsoft.com/office/drawing/2014/main" id="{BF72A624-95A3-4DA6-B65F-B5C4EF01D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4B73BF-5204-4D11-8A4D-41E7BB65B8AB}"/>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203059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C22-8A4E-4296-A78D-759469769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D02AB1-6286-4477-BC2E-FFFAB13221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A01B60-57CE-4C6C-9E27-AB248F437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EC5D2-D631-4769-A4F5-7379549FE6AB}"/>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6" name="Footer Placeholder 5">
            <a:extLst>
              <a:ext uri="{FF2B5EF4-FFF2-40B4-BE49-F238E27FC236}">
                <a16:creationId xmlns:a16="http://schemas.microsoft.com/office/drawing/2014/main" id="{6E0E94E2-0D88-4C47-8273-C1A5F66AD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1AB49-463D-4030-ADB3-617F2440076F}"/>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168161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FB5D-3E98-4300-89D3-FDB16D202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E70215-5E82-4357-9573-AE7CD14997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DB1B9E-332A-436A-B138-552157FB0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D08F3-BAE5-4DF5-8DEE-F93A1A89CF2E}"/>
              </a:ext>
            </a:extLst>
          </p:cNvPr>
          <p:cNvSpPr>
            <a:spLocks noGrp="1"/>
          </p:cNvSpPr>
          <p:nvPr>
            <p:ph type="dt" sz="half" idx="10"/>
          </p:nvPr>
        </p:nvSpPr>
        <p:spPr/>
        <p:txBody>
          <a:bodyPr/>
          <a:lstStyle/>
          <a:p>
            <a:fld id="{D1FF6190-78B6-4D38-9B55-4B7163ADF188}" type="datetimeFigureOut">
              <a:rPr lang="en-US" smtClean="0"/>
              <a:t>1/16/2024</a:t>
            </a:fld>
            <a:endParaRPr lang="en-US"/>
          </a:p>
        </p:txBody>
      </p:sp>
      <p:sp>
        <p:nvSpPr>
          <p:cNvPr id="6" name="Footer Placeholder 5">
            <a:extLst>
              <a:ext uri="{FF2B5EF4-FFF2-40B4-BE49-F238E27FC236}">
                <a16:creationId xmlns:a16="http://schemas.microsoft.com/office/drawing/2014/main" id="{40F5E1E3-DBDA-4042-AA90-E29A66101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4F6CD-17D5-427F-BF28-BCF17BDD9D1E}"/>
              </a:ext>
            </a:extLst>
          </p:cNvPr>
          <p:cNvSpPr>
            <a:spLocks noGrp="1"/>
          </p:cNvSpPr>
          <p:nvPr>
            <p:ph type="sldNum" sz="quarter" idx="12"/>
          </p:nvPr>
        </p:nvSpPr>
        <p:spPr/>
        <p:txBody>
          <a:bodyPr/>
          <a:lstStyle/>
          <a:p>
            <a:fld id="{923BF48B-2822-44D4-A3AD-FD7F8B130CFB}" type="slidenum">
              <a:rPr lang="en-US" smtClean="0"/>
              <a:t>‹#›</a:t>
            </a:fld>
            <a:endParaRPr lang="en-US"/>
          </a:p>
        </p:txBody>
      </p:sp>
    </p:spTree>
    <p:extLst>
      <p:ext uri="{BB962C8B-B14F-4D97-AF65-F5344CB8AC3E}">
        <p14:creationId xmlns:p14="http://schemas.microsoft.com/office/powerpoint/2010/main" val="63151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5A653-0186-4531-9B48-5D61D1356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9F946D-A0B5-4573-A662-AF2976D1B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38E00-BFDD-44DE-8BB2-73FAF7E80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F6190-78B6-4D38-9B55-4B7163ADF188}" type="datetimeFigureOut">
              <a:rPr lang="en-US" smtClean="0"/>
              <a:t>1/16/2024</a:t>
            </a:fld>
            <a:endParaRPr lang="en-US"/>
          </a:p>
        </p:txBody>
      </p:sp>
      <p:sp>
        <p:nvSpPr>
          <p:cNvPr id="5" name="Footer Placeholder 4">
            <a:extLst>
              <a:ext uri="{FF2B5EF4-FFF2-40B4-BE49-F238E27FC236}">
                <a16:creationId xmlns:a16="http://schemas.microsoft.com/office/drawing/2014/main" id="{DEF03ED7-00B6-4109-8FA5-8FA2674B3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6D1D5E-3634-4D48-A567-A2B82DDBB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BF48B-2822-44D4-A3AD-FD7F8B130CFB}" type="slidenum">
              <a:rPr lang="en-US" smtClean="0"/>
              <a:t>‹#›</a:t>
            </a:fld>
            <a:endParaRPr lang="en-US"/>
          </a:p>
        </p:txBody>
      </p:sp>
    </p:spTree>
    <p:extLst>
      <p:ext uri="{BB962C8B-B14F-4D97-AF65-F5344CB8AC3E}">
        <p14:creationId xmlns:p14="http://schemas.microsoft.com/office/powerpoint/2010/main" val="2905805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AAAC-C0FB-4BA5-B375-37E9D06E426E}"/>
              </a:ext>
            </a:extLst>
          </p:cNvPr>
          <p:cNvSpPr>
            <a:spLocks noGrp="1"/>
          </p:cNvSpPr>
          <p:nvPr>
            <p:ph type="title"/>
          </p:nvPr>
        </p:nvSpPr>
        <p:spPr/>
        <p:txBody>
          <a:bodyPr/>
          <a:lstStyle/>
          <a:p>
            <a:r>
              <a:rPr lang="en-US" dirty="0"/>
              <a:t>ID3 Complexity</a:t>
            </a:r>
          </a:p>
        </p:txBody>
      </p:sp>
      <p:pic>
        <p:nvPicPr>
          <p:cNvPr id="7" name="Picture 6">
            <a:extLst>
              <a:ext uri="{FF2B5EF4-FFF2-40B4-BE49-F238E27FC236}">
                <a16:creationId xmlns:a16="http://schemas.microsoft.com/office/drawing/2014/main" id="{3B36DEF0-6963-44E7-9946-AD66A4B841BA}"/>
              </a:ext>
            </a:extLst>
          </p:cNvPr>
          <p:cNvPicPr>
            <a:picLocks noChangeAspect="1"/>
          </p:cNvPicPr>
          <p:nvPr/>
        </p:nvPicPr>
        <p:blipFill>
          <a:blip r:embed="rId2"/>
          <a:stretch>
            <a:fillRect/>
          </a:stretch>
        </p:blipFill>
        <p:spPr>
          <a:xfrm>
            <a:off x="4374759" y="365125"/>
            <a:ext cx="6714581" cy="5929520"/>
          </a:xfrm>
          <a:prstGeom prst="rect">
            <a:avLst/>
          </a:prstGeom>
        </p:spPr>
      </p:pic>
    </p:spTree>
    <p:extLst>
      <p:ext uri="{BB962C8B-B14F-4D97-AF65-F5344CB8AC3E}">
        <p14:creationId xmlns:p14="http://schemas.microsoft.com/office/powerpoint/2010/main" val="3851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816812-6328-4BE0-9DE5-E807EA8F0040}"/>
              </a:ext>
            </a:extLst>
          </p:cNvPr>
          <p:cNvPicPr>
            <a:picLocks noChangeAspect="1"/>
          </p:cNvPicPr>
          <p:nvPr/>
        </p:nvPicPr>
        <p:blipFill>
          <a:blip r:embed="rId2"/>
          <a:stretch>
            <a:fillRect/>
          </a:stretch>
        </p:blipFill>
        <p:spPr>
          <a:xfrm>
            <a:off x="724083" y="713831"/>
            <a:ext cx="10529388" cy="5251043"/>
          </a:xfrm>
          <a:prstGeom prst="rect">
            <a:avLst/>
          </a:prstGeom>
        </p:spPr>
      </p:pic>
    </p:spTree>
    <p:extLst>
      <p:ext uri="{BB962C8B-B14F-4D97-AF65-F5344CB8AC3E}">
        <p14:creationId xmlns:p14="http://schemas.microsoft.com/office/powerpoint/2010/main" val="246618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E2696CC-4262-4CF2-B2C4-5FD524010FAB}"/>
              </a:ext>
            </a:extLst>
          </p:cNvPr>
          <p:cNvSpPr>
            <a:spLocks noGrp="1" noChangeArrowheads="1"/>
          </p:cNvSpPr>
          <p:nvPr>
            <p:ph idx="1"/>
          </p:nvPr>
        </p:nvSpPr>
        <p:spPr bwMode="auto">
          <a:xfrm>
            <a:off x="667870" y="710301"/>
            <a:ext cx="11156577" cy="563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K-Means can get stuck with a singleton cluster if an outlier is used in initialization. What to 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Söhne"/>
              </a:rPr>
              <a:t>ChatGPT</a:t>
            </a:r>
            <a:endParaRPr kumimoji="0" lang="en-US" altLang="en-US"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Söhne"/>
              </a:rPr>
              <a:t>ChatGPT</a:t>
            </a:r>
            <a:endParaRPr kumimoji="0" lang="en-US" altLang="en-US"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The issue of K-Means getting stuck with a singleton cluster due to the influence of outliers in the initialization is a well-known problem.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This happens because the mean (average), which is used to compute cluster centers in K-Means, is sensitive to outliers, and outliers can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disproportionately affect the initial centroids. Here are several strategies to address this issue: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Söhne"/>
              </a:rPr>
              <a:t>Choose a Robust Initialization Method:</a:t>
            </a:r>
            <a:endParaRPr kumimoji="0" lang="en-US" altLang="en-US" sz="16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Instead of using a simple random initialization, consider using a more robust initialization method. One such method is K-Means++,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which selects initial centroids in a way that reduces the likelihood of getting stuck with a bad initialization.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Söhne"/>
              </a:rPr>
              <a:t>Remove Outliers Before Clustering:</a:t>
            </a:r>
            <a:endParaRPr kumimoji="0" lang="en-US" altLang="en-US" sz="16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Consider pre-processing your data by identifying and removing outliers before applying K-Means. There are various statistical methods to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detect outliers, and once they are removed, the algorithm may perform better.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Söhne"/>
              </a:rPr>
              <a:t>Use a Different Clustering Algorithm:</a:t>
            </a:r>
            <a:endParaRPr kumimoji="0" lang="en-US" altLang="en-US" sz="16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If outliers are a significant concern, you might consider using a clustering algorithm that is less sensitive to outliers. For example,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öhne"/>
              </a:rPr>
              <a:t>DBSCAN (Density-Based Spatial Clustering of Applications with Noise) is less influenced by outliers because it identifies dense regions in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55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04082D-C2E2-4C1B-85D3-55422C98134B}"/>
              </a:ext>
            </a:extLst>
          </p:cNvPr>
          <p:cNvPicPr>
            <a:picLocks noChangeAspect="1"/>
          </p:cNvPicPr>
          <p:nvPr/>
        </p:nvPicPr>
        <p:blipFill>
          <a:blip r:embed="rId2"/>
          <a:stretch>
            <a:fillRect/>
          </a:stretch>
        </p:blipFill>
        <p:spPr>
          <a:xfrm>
            <a:off x="0" y="123078"/>
            <a:ext cx="12192000" cy="5605154"/>
          </a:xfrm>
          <a:prstGeom prst="rect">
            <a:avLst/>
          </a:prstGeom>
        </p:spPr>
      </p:pic>
    </p:spTree>
    <p:extLst>
      <p:ext uri="{BB962C8B-B14F-4D97-AF65-F5344CB8AC3E}">
        <p14:creationId xmlns:p14="http://schemas.microsoft.com/office/powerpoint/2010/main" val="62399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D0DF-5ED2-483B-82B2-7182E638F214}"/>
              </a:ext>
            </a:extLst>
          </p:cNvPr>
          <p:cNvSpPr>
            <a:spLocks noGrp="1"/>
          </p:cNvSpPr>
          <p:nvPr>
            <p:ph type="title"/>
          </p:nvPr>
        </p:nvSpPr>
        <p:spPr/>
        <p:txBody>
          <a:bodyPr/>
          <a:lstStyle/>
          <a:p>
            <a:r>
              <a:rPr lang="en-US" dirty="0"/>
              <a:t>Complexity of grid based algorithm</a:t>
            </a:r>
          </a:p>
        </p:txBody>
      </p:sp>
      <p:sp>
        <p:nvSpPr>
          <p:cNvPr id="3" name="Content Placeholder 2">
            <a:extLst>
              <a:ext uri="{FF2B5EF4-FFF2-40B4-BE49-F238E27FC236}">
                <a16:creationId xmlns:a16="http://schemas.microsoft.com/office/drawing/2014/main" id="{2627D258-FE7B-4E0D-A20A-B758150B1A40}"/>
              </a:ext>
            </a:extLst>
          </p:cNvPr>
          <p:cNvSpPr>
            <a:spLocks noGrp="1"/>
          </p:cNvSpPr>
          <p:nvPr>
            <p:ph idx="1"/>
          </p:nvPr>
        </p:nvSpPr>
        <p:spPr>
          <a:xfrm>
            <a:off x="838200" y="1825625"/>
            <a:ext cx="11147612" cy="4539316"/>
          </a:xfrm>
        </p:spPr>
        <p:txBody>
          <a:bodyPr>
            <a:normAutofit/>
          </a:bodyPr>
          <a:lstStyle/>
          <a:p>
            <a:pPr algn="l">
              <a:buFont typeface="+mj-lt"/>
              <a:buAutoNum type="arabicPeriod"/>
            </a:pPr>
            <a:r>
              <a:rPr lang="en-US" b="1" i="0" dirty="0">
                <a:solidFill>
                  <a:srgbClr val="374151"/>
                </a:solidFill>
                <a:effectLst/>
                <a:latin typeface="Söhne"/>
              </a:rPr>
              <a:t>Basic Grid-Based Clustering:</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Time Complexity:</a:t>
            </a:r>
            <a:r>
              <a:rPr lang="en-US" b="0" i="0" dirty="0">
                <a:solidFill>
                  <a:srgbClr val="374151"/>
                </a:solidFill>
                <a:effectLst/>
                <a:latin typeface="Söhne"/>
              </a:rPr>
              <a:t> O(N), where N is the number of data points. This is because each data point needs to be assigned to a grid cell.</a:t>
            </a:r>
          </a:p>
          <a:p>
            <a:pPr marL="742950" lvl="1" indent="-285750" algn="l">
              <a:buFont typeface="+mj-lt"/>
              <a:buAutoNum type="arabicPeriod"/>
            </a:pPr>
            <a:r>
              <a:rPr lang="en-US" b="1" i="0" dirty="0">
                <a:solidFill>
                  <a:srgbClr val="374151"/>
                </a:solidFill>
                <a:effectLst/>
                <a:latin typeface="Söhne"/>
              </a:rPr>
              <a:t>Space Complexity:</a:t>
            </a:r>
            <a:r>
              <a:rPr lang="en-US" b="0" i="0" dirty="0">
                <a:solidFill>
                  <a:srgbClr val="374151"/>
                </a:solidFill>
                <a:effectLst/>
                <a:latin typeface="Söhne"/>
              </a:rPr>
              <a:t> O(N), as it requires storing information about each data point and its associated grid cell.</a:t>
            </a:r>
          </a:p>
          <a:p>
            <a:pPr algn="l">
              <a:buFont typeface="+mj-lt"/>
              <a:buAutoNum type="arabicPeriod"/>
            </a:pPr>
            <a:r>
              <a:rPr lang="en-US" b="1" i="0" dirty="0">
                <a:solidFill>
                  <a:srgbClr val="374151"/>
                </a:solidFill>
                <a:effectLst/>
                <a:latin typeface="Söhne"/>
              </a:rPr>
              <a:t>Density-Based Spatial Clustering of Applications with Noise (DBSCAN):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While not strictly a grid-based algorithm, DBSCAN can be applied in a grid-based fashion by dividing the space into cells.</a:t>
            </a:r>
          </a:p>
          <a:p>
            <a:pPr marL="742950" lvl="1" indent="-285750" algn="l">
              <a:buFont typeface="+mj-lt"/>
              <a:buAutoNum type="arabicPeriod"/>
            </a:pPr>
            <a:r>
              <a:rPr lang="en-US" b="1" i="0" dirty="0">
                <a:solidFill>
                  <a:srgbClr val="374151"/>
                </a:solidFill>
                <a:effectLst/>
                <a:latin typeface="Söhne"/>
              </a:rPr>
              <a:t>Time Complexity:</a:t>
            </a:r>
            <a:r>
              <a:rPr lang="en-US" b="0" i="0" dirty="0">
                <a:solidFill>
                  <a:srgbClr val="374151"/>
                </a:solidFill>
                <a:effectLst/>
                <a:latin typeface="Söhne"/>
              </a:rPr>
              <a:t> O(N log N) in the worst case for a balanced </a:t>
            </a:r>
            <a:r>
              <a:rPr lang="en-US" b="0" i="0" dirty="0" err="1">
                <a:solidFill>
                  <a:srgbClr val="374151"/>
                </a:solidFill>
                <a:effectLst/>
                <a:latin typeface="Söhne"/>
              </a:rPr>
              <a:t>kd</a:t>
            </a:r>
            <a:r>
              <a:rPr lang="en-US" b="0" i="0" dirty="0">
                <a:solidFill>
                  <a:srgbClr val="374151"/>
                </a:solidFill>
                <a:effectLst/>
                <a:latin typeface="Söhne"/>
              </a:rPr>
              <a:t>-tree used for neighbor searches.</a:t>
            </a:r>
          </a:p>
          <a:p>
            <a:pPr marL="742950" lvl="1" indent="-285750" algn="l">
              <a:buFont typeface="+mj-lt"/>
              <a:buAutoNum type="arabicPeriod"/>
            </a:pPr>
            <a:r>
              <a:rPr lang="en-US" b="1" i="0" dirty="0">
                <a:solidFill>
                  <a:srgbClr val="374151"/>
                </a:solidFill>
                <a:effectLst/>
                <a:latin typeface="Söhne"/>
              </a:rPr>
              <a:t>Space Complexity:</a:t>
            </a:r>
            <a:r>
              <a:rPr lang="en-US" b="0" i="0" dirty="0">
                <a:solidFill>
                  <a:srgbClr val="374151"/>
                </a:solidFill>
                <a:effectLst/>
                <a:latin typeface="Söhne"/>
              </a:rPr>
              <a:t> O(N) for storing data points and their associated structures.</a:t>
            </a:r>
          </a:p>
          <a:p>
            <a:endParaRPr lang="en-US" dirty="0"/>
          </a:p>
        </p:txBody>
      </p:sp>
    </p:spTree>
    <p:extLst>
      <p:ext uri="{BB962C8B-B14F-4D97-AF65-F5344CB8AC3E}">
        <p14:creationId xmlns:p14="http://schemas.microsoft.com/office/powerpoint/2010/main" val="309604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9083-CE78-4A27-B624-CDD68FA1E5A2}"/>
              </a:ext>
            </a:extLst>
          </p:cNvPr>
          <p:cNvSpPr>
            <a:spLocks noGrp="1"/>
          </p:cNvSpPr>
          <p:nvPr>
            <p:ph type="title"/>
          </p:nvPr>
        </p:nvSpPr>
        <p:spPr/>
        <p:txBody>
          <a:bodyPr/>
          <a:lstStyle/>
          <a:p>
            <a:r>
              <a:rPr lang="en-US" dirty="0"/>
              <a:t>DENCLUE</a:t>
            </a:r>
          </a:p>
        </p:txBody>
      </p:sp>
      <p:sp>
        <p:nvSpPr>
          <p:cNvPr id="3" name="Content Placeholder 2">
            <a:extLst>
              <a:ext uri="{FF2B5EF4-FFF2-40B4-BE49-F238E27FC236}">
                <a16:creationId xmlns:a16="http://schemas.microsoft.com/office/drawing/2014/main" id="{1CB69325-5763-4170-A6F2-5A7019852229}"/>
              </a:ext>
            </a:extLst>
          </p:cNvPr>
          <p:cNvSpPr>
            <a:spLocks noGrp="1"/>
          </p:cNvSpPr>
          <p:nvPr>
            <p:ph idx="1"/>
          </p:nvPr>
        </p:nvSpPr>
        <p:spPr>
          <a:xfrm>
            <a:off x="233082" y="1873624"/>
            <a:ext cx="11878236" cy="4796117"/>
          </a:xfrm>
        </p:spPr>
        <p:txBody>
          <a:bodyPr>
            <a:normAutofit/>
          </a:bodyPr>
          <a:lstStyle/>
          <a:p>
            <a:pPr algn="l">
              <a:buFont typeface="+mj-lt"/>
              <a:buAutoNum type="arabicPeriod"/>
            </a:pPr>
            <a:r>
              <a:rPr lang="en-US" b="1" i="0" dirty="0">
                <a:solidFill>
                  <a:srgbClr val="374151"/>
                </a:solidFill>
                <a:effectLst/>
                <a:latin typeface="Söhne"/>
              </a:rPr>
              <a:t>Time Complexity: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time complexity of DENCLUE is influenced by the density estimation step and the hill climbing process. </a:t>
            </a:r>
            <a:r>
              <a:rPr lang="en-US" b="1" i="0" dirty="0">
                <a:solidFill>
                  <a:srgbClr val="374151"/>
                </a:solidFill>
                <a:effectLst/>
                <a:latin typeface="Söhne"/>
              </a:rPr>
              <a:t>The density estimation involves evaluating the kernel density function for each data point, which can result in a time complexity of O(N^2) in the worst case</a:t>
            </a:r>
            <a:r>
              <a:rPr lang="en-US" b="0" i="0" dirty="0">
                <a:solidFill>
                  <a:srgbClr val="374151"/>
                </a:solidFill>
                <a:effectLst/>
                <a:latin typeface="Söhne"/>
              </a:rPr>
              <a:t>, where N is the number of data points. The hill climbing process for each point may involve multiple iterations, and the number of iterations can also impact the overall time complexity. </a:t>
            </a:r>
            <a:r>
              <a:rPr lang="en-US" b="1" i="0" dirty="0">
                <a:solidFill>
                  <a:srgbClr val="374151"/>
                </a:solidFill>
                <a:effectLst/>
                <a:latin typeface="Söhne"/>
              </a:rPr>
              <a:t>Space Complexity: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space complexity of DENCLUE is influenced by the data structures used to store information during the clustering process. </a:t>
            </a:r>
            <a:r>
              <a:rPr lang="en-US" b="1" i="0" dirty="0">
                <a:solidFill>
                  <a:srgbClr val="374151"/>
                </a:solidFill>
                <a:effectLst/>
                <a:latin typeface="Söhne"/>
              </a:rPr>
              <a:t>In particular, the density estimation step requires storing density values for each data point, leading </a:t>
            </a:r>
            <a:r>
              <a:rPr lang="en-US" b="0" i="0" dirty="0">
                <a:solidFill>
                  <a:srgbClr val="374151"/>
                </a:solidFill>
                <a:effectLst/>
                <a:latin typeface="Söhne"/>
              </a:rPr>
              <a:t>to a space complexity of O(N).</a:t>
            </a:r>
          </a:p>
          <a:p>
            <a:endParaRPr lang="en-US" dirty="0"/>
          </a:p>
        </p:txBody>
      </p:sp>
    </p:spTree>
    <p:extLst>
      <p:ext uri="{BB962C8B-B14F-4D97-AF65-F5344CB8AC3E}">
        <p14:creationId xmlns:p14="http://schemas.microsoft.com/office/powerpoint/2010/main" val="346640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CF37-D0FD-4359-A124-01DCAA5951F1}"/>
              </a:ext>
            </a:extLst>
          </p:cNvPr>
          <p:cNvSpPr>
            <a:spLocks noGrp="1"/>
          </p:cNvSpPr>
          <p:nvPr>
            <p:ph type="title"/>
          </p:nvPr>
        </p:nvSpPr>
        <p:spPr/>
        <p:txBody>
          <a:bodyPr>
            <a:noAutofit/>
          </a:bodyPr>
          <a:lstStyle/>
          <a:p>
            <a:r>
              <a:rPr lang="en-US" sz="2400" b="0" i="0" dirty="0">
                <a:solidFill>
                  <a:srgbClr val="0F0F0F"/>
                </a:solidFill>
                <a:effectLst/>
                <a:latin typeface="Söhne"/>
              </a:rPr>
              <a:t>The choice depends on the seasonality of data, e.g., </a:t>
            </a:r>
            <a:br>
              <a:rPr lang="en-US" sz="2400" b="0" i="0" dirty="0">
                <a:solidFill>
                  <a:srgbClr val="0F0F0F"/>
                </a:solidFill>
                <a:effectLst/>
                <a:latin typeface="Söhne"/>
              </a:rPr>
            </a:br>
            <a:r>
              <a:rPr lang="en-US" sz="2400" b="0" i="0" dirty="0">
                <a:solidFill>
                  <a:srgbClr val="0F0F0F"/>
                </a:solidFill>
                <a:effectLst/>
                <a:latin typeface="Söhne"/>
              </a:rPr>
              <a:t>○ Quarterly data with annual seasonality =&gt; 2 x 4-MA </a:t>
            </a:r>
            <a:br>
              <a:rPr lang="en-US" sz="2400" b="0" i="0" dirty="0">
                <a:solidFill>
                  <a:srgbClr val="0F0F0F"/>
                </a:solidFill>
                <a:effectLst/>
                <a:latin typeface="Söhne"/>
              </a:rPr>
            </a:br>
            <a:r>
              <a:rPr lang="en-US" sz="2400" b="0" i="0" dirty="0">
                <a:solidFill>
                  <a:srgbClr val="0F0F0F"/>
                </a:solidFill>
                <a:effectLst/>
                <a:latin typeface="Söhne"/>
              </a:rPr>
              <a:t>○ Monthly data with annual seasonality ? </a:t>
            </a:r>
            <a:br>
              <a:rPr lang="en-US" sz="2400" b="0" i="0" dirty="0">
                <a:solidFill>
                  <a:srgbClr val="0F0F0F"/>
                </a:solidFill>
                <a:effectLst/>
                <a:latin typeface="Söhne"/>
              </a:rPr>
            </a:br>
            <a:r>
              <a:rPr lang="en-US" sz="2400" b="0" i="0" dirty="0">
                <a:solidFill>
                  <a:srgbClr val="0F0F0F"/>
                </a:solidFill>
                <a:effectLst/>
                <a:latin typeface="Söhne"/>
              </a:rPr>
              <a:t>○ Daily data with weekly seasonality ?</a:t>
            </a:r>
            <a:endParaRPr lang="en-US" sz="2400" dirty="0"/>
          </a:p>
        </p:txBody>
      </p:sp>
      <p:sp>
        <p:nvSpPr>
          <p:cNvPr id="3" name="Content Placeholder 2">
            <a:extLst>
              <a:ext uri="{FF2B5EF4-FFF2-40B4-BE49-F238E27FC236}">
                <a16:creationId xmlns:a16="http://schemas.microsoft.com/office/drawing/2014/main" id="{333446FA-F028-48EC-93AF-845D049FCE96}"/>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Quarterly Data with Annual Seasonality: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As mentioned before, a 2 x 4-MA (two times four-quarter moving average) could be suitable for quarterly data with annual seasonality. This involves taking the average of adjacent quarters over two years, helping to smooth out seasonal variations.</a:t>
            </a:r>
          </a:p>
          <a:p>
            <a:pPr algn="l">
              <a:buFont typeface="+mj-lt"/>
              <a:buAutoNum type="arabicPeriod"/>
            </a:pPr>
            <a:r>
              <a:rPr lang="en-US" b="1" i="0" dirty="0">
                <a:solidFill>
                  <a:srgbClr val="374151"/>
                </a:solidFill>
                <a:effectLst/>
                <a:latin typeface="Söhne"/>
              </a:rPr>
              <a:t>Monthly Data with Annual Seasonality: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For monthly data with annual seasonality, a common approach is to use a 12-MA. This means taking the average of the corresponding month over the past 12 months, effectively smoothing out short-term fluctuations and capturing the annual seasonality.</a:t>
            </a:r>
          </a:p>
          <a:p>
            <a:pPr algn="l">
              <a:buFont typeface="+mj-lt"/>
              <a:buAutoNum type="arabicPeriod"/>
            </a:pPr>
            <a:r>
              <a:rPr lang="en-US" b="1" i="0" dirty="0">
                <a:solidFill>
                  <a:srgbClr val="374151"/>
                </a:solidFill>
                <a:effectLst/>
                <a:latin typeface="Söhne"/>
              </a:rPr>
              <a:t>Daily Data with Weekly Seasonality: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the case of daily data with weekly seasonality, a 7-MA might be appropriate. This involves taking the average of the corresponding day over the past week. It helps in smoothing out daily fluctuations, especially if there is a consistent pattern repeating every week.</a:t>
            </a:r>
          </a:p>
          <a:p>
            <a:endParaRPr lang="en-US" dirty="0"/>
          </a:p>
        </p:txBody>
      </p:sp>
    </p:spTree>
    <p:extLst>
      <p:ext uri="{BB962C8B-B14F-4D97-AF65-F5344CB8AC3E}">
        <p14:creationId xmlns:p14="http://schemas.microsoft.com/office/powerpoint/2010/main" val="2021946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4A9F17-1E44-4A8E-A08A-97C784CF9FD6}"/>
              </a:ext>
            </a:extLst>
          </p:cNvPr>
          <p:cNvPicPr>
            <a:picLocks noGrp="1" noChangeAspect="1"/>
          </p:cNvPicPr>
          <p:nvPr>
            <p:ph idx="1"/>
          </p:nvPr>
        </p:nvPicPr>
        <p:blipFill rotWithShape="1">
          <a:blip r:embed="rId2"/>
          <a:srcRect l="6425" r="9665"/>
          <a:stretch/>
        </p:blipFill>
        <p:spPr>
          <a:xfrm>
            <a:off x="125505" y="561602"/>
            <a:ext cx="6849036" cy="5987720"/>
          </a:xfrm>
        </p:spPr>
      </p:pic>
      <p:sp>
        <p:nvSpPr>
          <p:cNvPr id="7" name="TextBox 6">
            <a:extLst>
              <a:ext uri="{FF2B5EF4-FFF2-40B4-BE49-F238E27FC236}">
                <a16:creationId xmlns:a16="http://schemas.microsoft.com/office/drawing/2014/main" id="{86E051FA-1F02-47CE-B2D2-2824E1A5E357}"/>
              </a:ext>
            </a:extLst>
          </p:cNvPr>
          <p:cNvSpPr txBox="1"/>
          <p:nvPr/>
        </p:nvSpPr>
        <p:spPr>
          <a:xfrm>
            <a:off x="7467600" y="1515052"/>
            <a:ext cx="4536141" cy="1200329"/>
          </a:xfrm>
          <a:prstGeom prst="rect">
            <a:avLst/>
          </a:prstGeom>
          <a:noFill/>
        </p:spPr>
        <p:txBody>
          <a:bodyPr wrap="square">
            <a:spAutoFit/>
          </a:bodyPr>
          <a:lstStyle/>
          <a:p>
            <a:r>
              <a:rPr lang="en-US" dirty="0"/>
              <a:t>In the autoregressive model, </a:t>
            </a:r>
          </a:p>
          <a:p>
            <a:r>
              <a:rPr lang="en-US" dirty="0"/>
              <a:t>the value of y t at time t is defined as a </a:t>
            </a:r>
          </a:p>
          <a:p>
            <a:r>
              <a:rPr lang="en-US" dirty="0"/>
              <a:t>linear combination of the values in the </a:t>
            </a:r>
          </a:p>
          <a:p>
            <a:r>
              <a:rPr lang="en-US" dirty="0"/>
              <a:t>immediately preceding window of length p.</a:t>
            </a:r>
          </a:p>
        </p:txBody>
      </p:sp>
    </p:spTree>
    <p:extLst>
      <p:ext uri="{BB962C8B-B14F-4D97-AF65-F5344CB8AC3E}">
        <p14:creationId xmlns:p14="http://schemas.microsoft.com/office/powerpoint/2010/main" val="269367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A803F1-357F-4F79-B2EA-6EDED65D079B}"/>
              </a:ext>
            </a:extLst>
          </p:cNvPr>
          <p:cNvPicPr>
            <a:picLocks noChangeAspect="1"/>
          </p:cNvPicPr>
          <p:nvPr/>
        </p:nvPicPr>
        <p:blipFill>
          <a:blip r:embed="rId2"/>
          <a:stretch>
            <a:fillRect/>
          </a:stretch>
        </p:blipFill>
        <p:spPr>
          <a:xfrm>
            <a:off x="1464114" y="117653"/>
            <a:ext cx="7554379" cy="6483099"/>
          </a:xfrm>
          <a:prstGeom prst="rect">
            <a:avLst/>
          </a:prstGeom>
        </p:spPr>
      </p:pic>
    </p:spTree>
    <p:extLst>
      <p:ext uri="{BB962C8B-B14F-4D97-AF65-F5344CB8AC3E}">
        <p14:creationId xmlns:p14="http://schemas.microsoft.com/office/powerpoint/2010/main" val="686439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99AD-273B-495A-888F-CFCC35F8A200}"/>
              </a:ext>
            </a:extLst>
          </p:cNvPr>
          <p:cNvSpPr>
            <a:spLocks noGrp="1"/>
          </p:cNvSpPr>
          <p:nvPr>
            <p:ph type="title"/>
          </p:nvPr>
        </p:nvSpPr>
        <p:spPr>
          <a:xfrm>
            <a:off x="336177" y="48325"/>
            <a:ext cx="10515600" cy="1325563"/>
          </a:xfrm>
        </p:spPr>
        <p:txBody>
          <a:bodyPr/>
          <a:lstStyle/>
          <a:p>
            <a:r>
              <a:rPr lang="en-US" dirty="0"/>
              <a:t>Prophet</a:t>
            </a:r>
          </a:p>
        </p:txBody>
      </p:sp>
      <p:sp>
        <p:nvSpPr>
          <p:cNvPr id="3" name="Content Placeholder 2">
            <a:extLst>
              <a:ext uri="{FF2B5EF4-FFF2-40B4-BE49-F238E27FC236}">
                <a16:creationId xmlns:a16="http://schemas.microsoft.com/office/drawing/2014/main" id="{955F4B3D-8D46-43D7-81F2-6BA31344CB7E}"/>
              </a:ext>
            </a:extLst>
          </p:cNvPr>
          <p:cNvSpPr>
            <a:spLocks noGrp="1"/>
          </p:cNvSpPr>
          <p:nvPr>
            <p:ph idx="1"/>
          </p:nvPr>
        </p:nvSpPr>
        <p:spPr>
          <a:xfrm>
            <a:off x="336177" y="1178324"/>
            <a:ext cx="11701462" cy="2972335"/>
          </a:xfrm>
        </p:spPr>
        <p:txBody>
          <a:bodyPr/>
          <a:lstStyle/>
          <a:p>
            <a:r>
              <a:rPr lang="en-US" dirty="0"/>
              <a:t>Open source software released by Facebook</a:t>
            </a:r>
          </a:p>
          <a:p>
            <a:r>
              <a:rPr lang="en-US" dirty="0"/>
              <a:t>Time series forecasting tool </a:t>
            </a:r>
          </a:p>
          <a:p>
            <a:r>
              <a:rPr lang="en-US" dirty="0"/>
              <a:t>Useful for time series data with strong seasonal pattern and multiple seasonality </a:t>
            </a:r>
          </a:p>
          <a:p>
            <a:r>
              <a:rPr lang="en-US" dirty="0"/>
              <a:t>Implements additive regression model with four elements </a:t>
            </a:r>
          </a:p>
          <a:p>
            <a:pPr lvl="1"/>
            <a:r>
              <a:rPr lang="en-US" dirty="0"/>
              <a:t>Piecewise linear</a:t>
            </a:r>
          </a:p>
        </p:txBody>
      </p:sp>
      <p:pic>
        <p:nvPicPr>
          <p:cNvPr id="5" name="Picture 4">
            <a:extLst>
              <a:ext uri="{FF2B5EF4-FFF2-40B4-BE49-F238E27FC236}">
                <a16:creationId xmlns:a16="http://schemas.microsoft.com/office/drawing/2014/main" id="{0CBAF53B-3687-4529-A792-B55935EC6D30}"/>
              </a:ext>
            </a:extLst>
          </p:cNvPr>
          <p:cNvPicPr>
            <a:picLocks noChangeAspect="1"/>
          </p:cNvPicPr>
          <p:nvPr/>
        </p:nvPicPr>
        <p:blipFill>
          <a:blip r:embed="rId2"/>
          <a:stretch>
            <a:fillRect/>
          </a:stretch>
        </p:blipFill>
        <p:spPr>
          <a:xfrm>
            <a:off x="7378668" y="3721546"/>
            <a:ext cx="4176122" cy="2720576"/>
          </a:xfrm>
          <a:prstGeom prst="rect">
            <a:avLst/>
          </a:prstGeom>
        </p:spPr>
      </p:pic>
    </p:spTree>
    <p:extLst>
      <p:ext uri="{BB962C8B-B14F-4D97-AF65-F5344CB8AC3E}">
        <p14:creationId xmlns:p14="http://schemas.microsoft.com/office/powerpoint/2010/main" val="3345587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2CC4-64B7-453B-AE93-D6368A874873}"/>
              </a:ext>
            </a:extLst>
          </p:cNvPr>
          <p:cNvSpPr>
            <a:spLocks noGrp="1"/>
          </p:cNvSpPr>
          <p:nvPr>
            <p:ph type="title"/>
          </p:nvPr>
        </p:nvSpPr>
        <p:spPr/>
        <p:txBody>
          <a:bodyPr/>
          <a:lstStyle/>
          <a:p>
            <a:r>
              <a:rPr lang="en-US" dirty="0"/>
              <a:t>Complexity of naïve bayes</a:t>
            </a:r>
          </a:p>
        </p:txBody>
      </p:sp>
      <p:sp>
        <p:nvSpPr>
          <p:cNvPr id="3" name="Content Placeholder 2">
            <a:extLst>
              <a:ext uri="{FF2B5EF4-FFF2-40B4-BE49-F238E27FC236}">
                <a16:creationId xmlns:a16="http://schemas.microsoft.com/office/drawing/2014/main" id="{B2A4BC9E-5F38-4AAE-9ED4-9024871C9C3B}"/>
              </a:ext>
            </a:extLst>
          </p:cNvPr>
          <p:cNvSpPr>
            <a:spLocks noGrp="1"/>
          </p:cNvSpPr>
          <p:nvPr>
            <p:ph idx="1"/>
          </p:nvPr>
        </p:nvSpPr>
        <p:spPr/>
        <p:txBody>
          <a:bodyPr>
            <a:normAutofit fontScale="70000" lnSpcReduction="20000"/>
          </a:bodyPr>
          <a:lstStyle/>
          <a:p>
            <a:pPr algn="l"/>
            <a:r>
              <a:rPr lang="en-US" b="1" i="0" dirty="0">
                <a:effectLst/>
                <a:latin typeface="Söhne"/>
              </a:rPr>
              <a:t>Time Complexity:</a:t>
            </a:r>
          </a:p>
          <a:p>
            <a:pPr algn="l">
              <a:buFont typeface="+mj-lt"/>
              <a:buAutoNum type="arabicPeriod"/>
            </a:pPr>
            <a:r>
              <a:rPr lang="en-US" b="1" i="0" dirty="0">
                <a:solidFill>
                  <a:srgbClr val="374151"/>
                </a:solidFill>
                <a:effectLst/>
                <a:latin typeface="Söhne"/>
              </a:rPr>
              <a:t>Training Time: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training time complexity is often linear with respect to the number of features and the size of the training dataset. It is O(N * M), where N is the number of instances in the training set, and M is the number of features.</a:t>
            </a:r>
          </a:p>
          <a:p>
            <a:pPr algn="l">
              <a:buFont typeface="+mj-lt"/>
              <a:buAutoNum type="arabicPeriod"/>
            </a:pPr>
            <a:r>
              <a:rPr lang="en-US" b="1" i="0" dirty="0">
                <a:solidFill>
                  <a:srgbClr val="374151"/>
                </a:solidFill>
                <a:effectLst/>
                <a:latin typeface="Söhne"/>
              </a:rPr>
              <a:t>Prediction Time: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time complexity for making predictions is also linear, O(K * M), where K is the number of classes and M is the number of features.</a:t>
            </a:r>
          </a:p>
          <a:p>
            <a:pPr algn="l"/>
            <a:r>
              <a:rPr lang="en-US" b="1" i="0" dirty="0">
                <a:effectLst/>
                <a:latin typeface="Söhne"/>
              </a:rPr>
              <a:t>Space Complexity:</a:t>
            </a:r>
          </a:p>
          <a:p>
            <a:pPr algn="l">
              <a:buFont typeface="+mj-lt"/>
              <a:buAutoNum type="arabicPeriod"/>
            </a:pPr>
            <a:r>
              <a:rPr lang="en-US" b="1" i="0" dirty="0">
                <a:solidFill>
                  <a:srgbClr val="374151"/>
                </a:solidFill>
                <a:effectLst/>
                <a:latin typeface="Söhne"/>
              </a:rPr>
              <a:t>Model Size: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space complexity of the Naive Bayes model is relatively low. It depends on the number of classes, the number of features, and the data type used to represent probabilities. The space complexity is O(K * M), where K is the number of classes, and M is the number of features.</a:t>
            </a:r>
          </a:p>
          <a:p>
            <a:pPr algn="l">
              <a:buFont typeface="+mj-lt"/>
              <a:buAutoNum type="arabicPeriod"/>
            </a:pPr>
            <a:r>
              <a:rPr lang="en-US" b="1" i="0" dirty="0">
                <a:solidFill>
                  <a:srgbClr val="374151"/>
                </a:solidFill>
                <a:effectLst/>
                <a:latin typeface="Söhne"/>
              </a:rPr>
              <a:t>Data Storage: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algorithm requires storing counts and probabilities for each class-feature pair during training. The space complexity for storing these probabilities is generally O(K * M), where K is the number of classes, and M is the number of features.</a:t>
            </a:r>
          </a:p>
          <a:p>
            <a:endParaRPr lang="en-US" dirty="0"/>
          </a:p>
        </p:txBody>
      </p:sp>
    </p:spTree>
    <p:extLst>
      <p:ext uri="{BB962C8B-B14F-4D97-AF65-F5344CB8AC3E}">
        <p14:creationId xmlns:p14="http://schemas.microsoft.com/office/powerpoint/2010/main" val="241815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EEFF-3F3E-4954-850E-1E5A1F1E89D8}"/>
              </a:ext>
            </a:extLst>
          </p:cNvPr>
          <p:cNvSpPr>
            <a:spLocks noGrp="1"/>
          </p:cNvSpPr>
          <p:nvPr>
            <p:ph type="title"/>
          </p:nvPr>
        </p:nvSpPr>
        <p:spPr/>
        <p:txBody>
          <a:bodyPr/>
          <a:lstStyle/>
          <a:p>
            <a:r>
              <a:rPr lang="en-US" dirty="0"/>
              <a:t>K means, k median , k medoid complexity</a:t>
            </a:r>
          </a:p>
        </p:txBody>
      </p:sp>
      <p:sp>
        <p:nvSpPr>
          <p:cNvPr id="3" name="Content Placeholder 2">
            <a:extLst>
              <a:ext uri="{FF2B5EF4-FFF2-40B4-BE49-F238E27FC236}">
                <a16:creationId xmlns:a16="http://schemas.microsoft.com/office/drawing/2014/main" id="{BD8E0D3A-ED0E-44C7-A6A6-EAF12AC053AB}"/>
              </a:ext>
            </a:extLst>
          </p:cNvPr>
          <p:cNvSpPr>
            <a:spLocks noGrp="1"/>
          </p:cNvSpPr>
          <p:nvPr>
            <p:ph idx="1"/>
          </p:nvPr>
        </p:nvSpPr>
        <p:spPr/>
        <p:txBody>
          <a:bodyPr>
            <a:normAutofit fontScale="92500" lnSpcReduction="10000"/>
          </a:bodyPr>
          <a:lstStyle/>
          <a:p>
            <a:pPr algn="l"/>
            <a:r>
              <a:rPr lang="en-US" b="1" i="0" dirty="0">
                <a:solidFill>
                  <a:srgbClr val="374151"/>
                </a:solidFill>
                <a:effectLst/>
                <a:latin typeface="Söhne"/>
              </a:rPr>
              <a:t>Time Complexity: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time complexity of the k-means algorithm is often expressed as O(t * k * n * d), where:</a:t>
            </a:r>
          </a:p>
          <a:p>
            <a:pPr marL="742950" lvl="1" indent="-285750" algn="l">
              <a:buFont typeface="Arial" panose="020B0604020202020204" pitchFamily="34" charset="0"/>
              <a:buChar char="•"/>
            </a:pPr>
            <a:r>
              <a:rPr lang="en-US" b="0" i="0" dirty="0">
                <a:solidFill>
                  <a:srgbClr val="374151"/>
                </a:solidFill>
                <a:effectLst/>
                <a:latin typeface="Söhne"/>
              </a:rPr>
              <a:t>t is the number of iterations.</a:t>
            </a:r>
          </a:p>
          <a:p>
            <a:pPr marL="742950" lvl="1" indent="-285750" algn="l">
              <a:buFont typeface="Arial" panose="020B0604020202020204" pitchFamily="34" charset="0"/>
              <a:buChar char="•"/>
            </a:pPr>
            <a:r>
              <a:rPr lang="en-US" b="0" i="0" dirty="0">
                <a:solidFill>
                  <a:srgbClr val="374151"/>
                </a:solidFill>
                <a:effectLst/>
                <a:latin typeface="Söhne"/>
              </a:rPr>
              <a:t>k is the number of clusters.</a:t>
            </a:r>
          </a:p>
          <a:p>
            <a:pPr marL="742950" lvl="1" indent="-285750" algn="l">
              <a:buFont typeface="Arial" panose="020B0604020202020204" pitchFamily="34" charset="0"/>
              <a:buChar char="•"/>
            </a:pPr>
            <a:r>
              <a:rPr lang="en-US" b="0" i="0" dirty="0">
                <a:solidFill>
                  <a:srgbClr val="374151"/>
                </a:solidFill>
                <a:effectLst/>
                <a:latin typeface="Söhne"/>
              </a:rPr>
              <a:t>n is the number of data points.</a:t>
            </a:r>
          </a:p>
          <a:p>
            <a:pPr marL="742950" lvl="1" indent="-285750" algn="l">
              <a:buFont typeface="Arial" panose="020B0604020202020204" pitchFamily="34" charset="0"/>
              <a:buChar char="•"/>
            </a:pPr>
            <a:r>
              <a:rPr lang="en-US" b="0" i="0" dirty="0">
                <a:solidFill>
                  <a:srgbClr val="374151"/>
                </a:solidFill>
                <a:effectLst/>
                <a:latin typeface="Söhne"/>
              </a:rPr>
              <a:t>d is the dimensionality of the data.</a:t>
            </a:r>
          </a:p>
          <a:p>
            <a:pPr algn="l"/>
            <a:r>
              <a:rPr lang="en-US" b="1" i="0" dirty="0">
                <a:solidFill>
                  <a:srgbClr val="374151"/>
                </a:solidFill>
                <a:effectLst/>
                <a:latin typeface="Söhne"/>
              </a:rPr>
              <a:t>Space Complexity: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space complexity of the k-means algorithm is typically O(k * d) for storing the centroids and O(n) for storing the cluster assignments. The memory required for the algorithm depends on the number of clusters and the dimensionality of the data.</a:t>
            </a:r>
          </a:p>
          <a:p>
            <a:endParaRPr lang="en-US" dirty="0"/>
          </a:p>
        </p:txBody>
      </p:sp>
    </p:spTree>
    <p:extLst>
      <p:ext uri="{BB962C8B-B14F-4D97-AF65-F5344CB8AC3E}">
        <p14:creationId xmlns:p14="http://schemas.microsoft.com/office/powerpoint/2010/main" val="11705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34E7D-517B-4D20-895F-B97DB0A4891A}"/>
              </a:ext>
            </a:extLst>
          </p:cNvPr>
          <p:cNvSpPr>
            <a:spLocks noGrp="1"/>
          </p:cNvSpPr>
          <p:nvPr>
            <p:ph idx="1"/>
          </p:nvPr>
        </p:nvSpPr>
        <p:spPr>
          <a:xfrm>
            <a:off x="179293" y="304800"/>
            <a:ext cx="11770659" cy="6463553"/>
          </a:xfrm>
        </p:spPr>
        <p:txBody>
          <a:bodyPr>
            <a:normAutofit fontScale="77500" lnSpcReduction="20000"/>
          </a:bodyPr>
          <a:lstStyle/>
          <a:p>
            <a:pPr algn="l"/>
            <a:r>
              <a:rPr lang="en-US" b="0" i="0" dirty="0">
                <a:solidFill>
                  <a:srgbClr val="374151"/>
                </a:solidFill>
                <a:effectLst/>
                <a:latin typeface="Söhne"/>
              </a:rPr>
              <a:t>K-Means and K-Median are both clustering algorithms, but they differ in how they compute the cluster centers and, consequently, in their sensitivity to outliers.</a:t>
            </a:r>
          </a:p>
          <a:p>
            <a:pPr algn="l">
              <a:buFont typeface="+mj-lt"/>
              <a:buAutoNum type="arabicPeriod"/>
            </a:pPr>
            <a:r>
              <a:rPr lang="en-US" b="1" i="0" dirty="0">
                <a:solidFill>
                  <a:srgbClr val="374151"/>
                </a:solidFill>
                <a:effectLst/>
                <a:latin typeface="Söhne"/>
              </a:rPr>
              <a:t>K-Means: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K-Means minimizes the sum of squared distances between data points and their assigned cluster centers.</a:t>
            </a:r>
          </a:p>
          <a:p>
            <a:pPr marL="742950" lvl="1" indent="-285750" algn="l">
              <a:buFont typeface="+mj-lt"/>
              <a:buAutoNum type="arabicPeriod"/>
            </a:pPr>
            <a:r>
              <a:rPr lang="en-US" b="0" i="0" dirty="0">
                <a:solidFill>
                  <a:srgbClr val="374151"/>
                </a:solidFill>
                <a:effectLst/>
                <a:latin typeface="Söhne"/>
              </a:rPr>
              <a:t>The mean (average) is used to calculate the cluster center.</a:t>
            </a:r>
          </a:p>
          <a:p>
            <a:pPr marL="742950" lvl="1" indent="-285750" algn="l">
              <a:buFont typeface="+mj-lt"/>
              <a:buAutoNum type="arabicPeriod"/>
            </a:pPr>
            <a:r>
              <a:rPr lang="en-US" b="0" i="0" dirty="0">
                <a:solidFill>
                  <a:srgbClr val="374151"/>
                </a:solidFill>
                <a:effectLst/>
                <a:latin typeface="Söhne"/>
              </a:rPr>
              <a:t>Because the mean is sensitive to extreme values (outliers), a single outlier can significantly affect the position of the cluster center.</a:t>
            </a:r>
          </a:p>
          <a:p>
            <a:pPr algn="l">
              <a:buFont typeface="+mj-lt"/>
              <a:buAutoNum type="arabicPeriod"/>
            </a:pPr>
            <a:r>
              <a:rPr lang="en-US" b="0" i="0" dirty="0">
                <a:solidFill>
                  <a:srgbClr val="374151"/>
                </a:solidFill>
                <a:effectLst/>
                <a:latin typeface="Söhne"/>
              </a:rPr>
              <a:t>Consider a scenario where there is a data point with an extremely large value. The mean is influenced by this large value, and the resulting cluster center may be shifted towards the outlier. This can distort the cluster assignments and lead to suboptimal results, particularly in the presence of outliers.</a:t>
            </a:r>
          </a:p>
          <a:p>
            <a:pPr algn="l">
              <a:buFont typeface="+mj-lt"/>
              <a:buAutoNum type="arabicPeriod"/>
            </a:pPr>
            <a:r>
              <a:rPr lang="en-US" b="1" i="0" dirty="0">
                <a:solidFill>
                  <a:srgbClr val="374151"/>
                </a:solidFill>
                <a:effectLst/>
                <a:latin typeface="Söhne"/>
              </a:rPr>
              <a:t>K-Median: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K-Median, on the other hand, minimizes the sum of absolute distances between data points and their assigned cluster centers.</a:t>
            </a:r>
          </a:p>
          <a:p>
            <a:pPr marL="742950" lvl="1" indent="-285750" algn="l">
              <a:buFont typeface="+mj-lt"/>
              <a:buAutoNum type="arabicPeriod"/>
            </a:pPr>
            <a:r>
              <a:rPr lang="en-US" b="0" i="0" dirty="0">
                <a:solidFill>
                  <a:srgbClr val="374151"/>
                </a:solidFill>
                <a:effectLst/>
                <a:latin typeface="Söhne"/>
              </a:rPr>
              <a:t>The median is used to calculate the cluster center.</a:t>
            </a:r>
          </a:p>
          <a:p>
            <a:pPr marL="742950" lvl="1" indent="-285750" algn="l">
              <a:buFont typeface="+mj-lt"/>
              <a:buAutoNum type="arabicPeriod"/>
            </a:pPr>
            <a:r>
              <a:rPr lang="en-US" b="0" i="0" dirty="0">
                <a:solidFill>
                  <a:srgbClr val="374151"/>
                </a:solidFill>
                <a:effectLst/>
                <a:latin typeface="Söhne"/>
              </a:rPr>
              <a:t>The median is less sensitive to extreme values compared to the mean. It is not affected by the magnitude of extreme values, only their relative ordering.</a:t>
            </a:r>
          </a:p>
          <a:p>
            <a:pPr algn="l">
              <a:buFont typeface="+mj-lt"/>
              <a:buAutoNum type="arabicPeriod"/>
            </a:pPr>
            <a:r>
              <a:rPr lang="en-US" b="0" i="0" dirty="0">
                <a:solidFill>
                  <a:srgbClr val="374151"/>
                </a:solidFill>
                <a:effectLst/>
                <a:latin typeface="Söhne"/>
              </a:rPr>
              <a:t>As a result, K-Median tends to be more robust in the presence of outliers. A single outlier may not have as much influence on the median as it would on the mean.</a:t>
            </a:r>
          </a:p>
          <a:p>
            <a:pPr algn="l"/>
            <a:r>
              <a:rPr lang="en-US" b="0" i="0" dirty="0">
                <a:solidFill>
                  <a:srgbClr val="374151"/>
                </a:solidFill>
                <a:effectLst/>
                <a:latin typeface="Söhne"/>
              </a:rPr>
              <a:t>In summary, K-Means is more sensitive to outliers because it minimizes the sum of squared distances, which is influenced by extreme values. K-Median, by using the median and minimizing the sum of absolute distances, is less affected by outliers and is considered a more robust option in scenarios where outliers are a concern.</a:t>
            </a:r>
          </a:p>
          <a:p>
            <a:endParaRPr lang="en-US" dirty="0"/>
          </a:p>
        </p:txBody>
      </p:sp>
    </p:spTree>
    <p:extLst>
      <p:ext uri="{BB962C8B-B14F-4D97-AF65-F5344CB8AC3E}">
        <p14:creationId xmlns:p14="http://schemas.microsoft.com/office/powerpoint/2010/main" val="353121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777C-F672-4B53-A98E-9DA236BD16A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4EB1C55-40BD-495B-A415-48166AF270A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7C5AD10-E6E8-489B-9734-1E0C51394722}"/>
              </a:ext>
            </a:extLst>
          </p:cNvPr>
          <p:cNvPicPr>
            <a:picLocks noChangeAspect="1"/>
          </p:cNvPicPr>
          <p:nvPr/>
        </p:nvPicPr>
        <p:blipFill>
          <a:blip r:embed="rId2"/>
          <a:stretch>
            <a:fillRect/>
          </a:stretch>
        </p:blipFill>
        <p:spPr>
          <a:xfrm>
            <a:off x="131028" y="457200"/>
            <a:ext cx="11856592" cy="5737412"/>
          </a:xfrm>
          <a:prstGeom prst="rect">
            <a:avLst/>
          </a:prstGeom>
        </p:spPr>
      </p:pic>
    </p:spTree>
    <p:extLst>
      <p:ext uri="{BB962C8B-B14F-4D97-AF65-F5344CB8AC3E}">
        <p14:creationId xmlns:p14="http://schemas.microsoft.com/office/powerpoint/2010/main" val="289536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2C41A1-6A68-4553-AD21-81ADA383A746}"/>
              </a:ext>
            </a:extLst>
          </p:cNvPr>
          <p:cNvPicPr>
            <a:picLocks noChangeAspect="1"/>
          </p:cNvPicPr>
          <p:nvPr/>
        </p:nvPicPr>
        <p:blipFill>
          <a:blip r:embed="rId2"/>
          <a:stretch>
            <a:fillRect/>
          </a:stretch>
        </p:blipFill>
        <p:spPr>
          <a:xfrm>
            <a:off x="1175455" y="2110221"/>
            <a:ext cx="10228625" cy="2703826"/>
          </a:xfrm>
          <a:prstGeom prst="rect">
            <a:avLst/>
          </a:prstGeom>
        </p:spPr>
      </p:pic>
    </p:spTree>
    <p:extLst>
      <p:ext uri="{BB962C8B-B14F-4D97-AF65-F5344CB8AC3E}">
        <p14:creationId xmlns:p14="http://schemas.microsoft.com/office/powerpoint/2010/main" val="93039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6FF29-D5B6-4CE7-AE90-D2A49CFFDF33}"/>
              </a:ext>
            </a:extLst>
          </p:cNvPr>
          <p:cNvSpPr>
            <a:spLocks noGrp="1"/>
          </p:cNvSpPr>
          <p:nvPr>
            <p:ph idx="1"/>
          </p:nvPr>
        </p:nvSpPr>
        <p:spPr/>
        <p:txBody>
          <a:bodyPr/>
          <a:lstStyle/>
          <a:p>
            <a:r>
              <a:rPr lang="en-US" dirty="0"/>
              <a:t>Median is less sensitive to outlier</a:t>
            </a:r>
          </a:p>
        </p:txBody>
      </p:sp>
    </p:spTree>
    <p:extLst>
      <p:ext uri="{BB962C8B-B14F-4D97-AF65-F5344CB8AC3E}">
        <p14:creationId xmlns:p14="http://schemas.microsoft.com/office/powerpoint/2010/main" val="329569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F4D8-498E-4923-A114-21728A5076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BFE4D5-534F-4C01-A552-07B5EBF4015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F9D4AEE-B9CE-4005-9EAE-F13133B1A623}"/>
              </a:ext>
            </a:extLst>
          </p:cNvPr>
          <p:cNvPicPr>
            <a:picLocks noChangeAspect="1"/>
          </p:cNvPicPr>
          <p:nvPr/>
        </p:nvPicPr>
        <p:blipFill>
          <a:blip r:embed="rId2"/>
          <a:stretch>
            <a:fillRect/>
          </a:stretch>
        </p:blipFill>
        <p:spPr>
          <a:xfrm>
            <a:off x="838200" y="485677"/>
            <a:ext cx="8428450" cy="4846740"/>
          </a:xfrm>
          <a:prstGeom prst="rect">
            <a:avLst/>
          </a:prstGeom>
        </p:spPr>
      </p:pic>
    </p:spTree>
    <p:extLst>
      <p:ext uri="{BB962C8B-B14F-4D97-AF65-F5344CB8AC3E}">
        <p14:creationId xmlns:p14="http://schemas.microsoft.com/office/powerpoint/2010/main" val="54771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56B1-6D04-47EF-B501-E1D8F17798C5}"/>
              </a:ext>
            </a:extLst>
          </p:cNvPr>
          <p:cNvSpPr>
            <a:spLocks noGrp="1"/>
          </p:cNvSpPr>
          <p:nvPr>
            <p:ph type="title"/>
          </p:nvPr>
        </p:nvSpPr>
        <p:spPr/>
        <p:txBody>
          <a:bodyPr>
            <a:noAutofit/>
          </a:bodyPr>
          <a:lstStyle/>
          <a:p>
            <a:r>
              <a:rPr lang="en-US" sz="2000" dirty="0"/>
              <a:t>How to initialize the cluster representatives ? </a:t>
            </a:r>
            <a:br>
              <a:rPr lang="en-US" sz="2000" dirty="0"/>
            </a:br>
            <a:r>
              <a:rPr lang="en-US" sz="2000" dirty="0"/>
              <a:t>○ Random. </a:t>
            </a:r>
            <a:br>
              <a:rPr lang="en-US" sz="2000" dirty="0"/>
            </a:br>
            <a:r>
              <a:rPr lang="en-US" sz="2000" dirty="0"/>
              <a:t>○ Sample, then use another clustering method. </a:t>
            </a:r>
            <a:br>
              <a:rPr lang="en-US" sz="2000" dirty="0"/>
            </a:br>
            <a:r>
              <a:rPr lang="en-US" sz="2000" dirty="0"/>
              <a:t>○ Sample k times, and use the centroid of each.</a:t>
            </a:r>
          </a:p>
        </p:txBody>
      </p:sp>
      <p:sp>
        <p:nvSpPr>
          <p:cNvPr id="3" name="Content Placeholder 2">
            <a:extLst>
              <a:ext uri="{FF2B5EF4-FFF2-40B4-BE49-F238E27FC236}">
                <a16:creationId xmlns:a16="http://schemas.microsoft.com/office/drawing/2014/main" id="{6927C0A4-2802-46DA-8337-5D33AA987361}"/>
              </a:ext>
            </a:extLst>
          </p:cNvPr>
          <p:cNvSpPr>
            <a:spLocks noGrp="1"/>
          </p:cNvSpPr>
          <p:nvPr>
            <p:ph idx="1"/>
          </p:nvPr>
        </p:nvSpPr>
        <p:spPr>
          <a:xfrm>
            <a:off x="134471" y="1825625"/>
            <a:ext cx="12057529" cy="4915834"/>
          </a:xfrm>
        </p:spPr>
        <p:txBody>
          <a:bodyPr>
            <a:normAutofit fontScale="85000" lnSpcReduction="10000"/>
          </a:bodyPr>
          <a:lstStyle/>
          <a:p>
            <a:pPr algn="l"/>
            <a:r>
              <a:rPr lang="en-US" b="0" i="0" dirty="0">
                <a:solidFill>
                  <a:srgbClr val="374151"/>
                </a:solidFill>
                <a:effectLst/>
                <a:latin typeface="Söhne"/>
              </a:rPr>
              <a:t>The initialization of cluster representatives (centroids) is a crucial step in clustering algorithms like K-Means. The choice of initialization method can impact the convergence and quality of the final clustering result. Here are the three mentioned options:</a:t>
            </a:r>
          </a:p>
          <a:p>
            <a:pPr algn="l">
              <a:buFont typeface="+mj-lt"/>
              <a:buAutoNum type="arabicPeriod"/>
            </a:pPr>
            <a:r>
              <a:rPr lang="en-US" b="1" i="0" dirty="0">
                <a:solidFill>
                  <a:srgbClr val="374151"/>
                </a:solidFill>
                <a:effectLst/>
                <a:latin typeface="Söhne"/>
              </a:rPr>
              <a:t>Random Initialization: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this approach, you randomly select k data points from the dataset to serve as the initial cluster centroids. While this method is simple, it can be sensitive to outliers and may result in suboptimal clustering, especially if the initial centroids are not representative of the underlying clusters.</a:t>
            </a:r>
          </a:p>
          <a:p>
            <a:pPr algn="l">
              <a:buFont typeface="+mj-lt"/>
              <a:buAutoNum type="arabicPeriod"/>
            </a:pPr>
            <a:r>
              <a:rPr lang="en-US" b="1" i="0" dirty="0">
                <a:solidFill>
                  <a:srgbClr val="374151"/>
                </a:solidFill>
                <a:effectLst/>
                <a:latin typeface="Söhne"/>
              </a:rPr>
              <a:t>Sample, Then Use Another Clustering Method:</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this approach, you first sample a subset of points from the dataset, and then you apply another clustering method to this subset to obtain initial centroids. These centroids are then used as the starting points for the main clustering algorithm. This method is a bit more sophisticated than random initialization and can be useful when the dataset is large, as it reduces the computational cost of the initial clustering.</a:t>
            </a:r>
          </a:p>
          <a:p>
            <a:pPr algn="l">
              <a:buFont typeface="+mj-lt"/>
              <a:buAutoNum type="arabicPeriod"/>
            </a:pPr>
            <a:r>
              <a:rPr lang="en-US" b="1" i="0" dirty="0">
                <a:solidFill>
                  <a:srgbClr val="374151"/>
                </a:solidFill>
                <a:effectLst/>
                <a:latin typeface="Söhne"/>
              </a:rPr>
              <a:t>Sample k Times, and Use the Centroid of Each:</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Here, you randomly sample k subsets from the dataset, and for each subset, you calculate the centroid. The resulting centroids are then used as the initial cluster representatives for the main clustering algorithm. This method aims to capture different aspects of the data by initializing centroids from multiple subsets.</a:t>
            </a:r>
          </a:p>
          <a:p>
            <a:endParaRPr lang="en-US" dirty="0"/>
          </a:p>
        </p:txBody>
      </p:sp>
    </p:spTree>
    <p:extLst>
      <p:ext uri="{BB962C8B-B14F-4D97-AF65-F5344CB8AC3E}">
        <p14:creationId xmlns:p14="http://schemas.microsoft.com/office/powerpoint/2010/main" val="362797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D59E-97B6-4CD0-A31F-89F50179AB79}"/>
              </a:ext>
            </a:extLst>
          </p:cNvPr>
          <p:cNvSpPr>
            <a:spLocks noGrp="1"/>
          </p:cNvSpPr>
          <p:nvPr>
            <p:ph type="title"/>
          </p:nvPr>
        </p:nvSpPr>
        <p:spPr/>
        <p:txBody>
          <a:bodyPr/>
          <a:lstStyle/>
          <a:p>
            <a:r>
              <a:rPr lang="en-US" dirty="0"/>
              <a:t>How to find optimal value of k?</a:t>
            </a:r>
          </a:p>
        </p:txBody>
      </p:sp>
      <p:pic>
        <p:nvPicPr>
          <p:cNvPr id="5" name="Picture 4">
            <a:extLst>
              <a:ext uri="{FF2B5EF4-FFF2-40B4-BE49-F238E27FC236}">
                <a16:creationId xmlns:a16="http://schemas.microsoft.com/office/drawing/2014/main" id="{D2331FF7-DDCB-438D-A132-B5F9DCBA5952}"/>
              </a:ext>
            </a:extLst>
          </p:cNvPr>
          <p:cNvPicPr>
            <a:picLocks noChangeAspect="1"/>
          </p:cNvPicPr>
          <p:nvPr/>
        </p:nvPicPr>
        <p:blipFill>
          <a:blip r:embed="rId2"/>
          <a:stretch>
            <a:fillRect/>
          </a:stretch>
        </p:blipFill>
        <p:spPr>
          <a:xfrm>
            <a:off x="240851" y="1375923"/>
            <a:ext cx="2855258" cy="1310568"/>
          </a:xfrm>
          <a:prstGeom prst="rect">
            <a:avLst/>
          </a:prstGeom>
        </p:spPr>
      </p:pic>
      <p:pic>
        <p:nvPicPr>
          <p:cNvPr id="7" name="Picture 6">
            <a:extLst>
              <a:ext uri="{FF2B5EF4-FFF2-40B4-BE49-F238E27FC236}">
                <a16:creationId xmlns:a16="http://schemas.microsoft.com/office/drawing/2014/main" id="{9B9ECABB-9BE9-4A75-9CD6-8FED89A88BBA}"/>
              </a:ext>
            </a:extLst>
          </p:cNvPr>
          <p:cNvPicPr>
            <a:picLocks noChangeAspect="1"/>
          </p:cNvPicPr>
          <p:nvPr/>
        </p:nvPicPr>
        <p:blipFill>
          <a:blip r:embed="rId3"/>
          <a:stretch>
            <a:fillRect/>
          </a:stretch>
        </p:blipFill>
        <p:spPr>
          <a:xfrm>
            <a:off x="3096109" y="1475866"/>
            <a:ext cx="8664691" cy="4442845"/>
          </a:xfrm>
          <a:prstGeom prst="rect">
            <a:avLst/>
          </a:prstGeom>
        </p:spPr>
      </p:pic>
    </p:spTree>
    <p:extLst>
      <p:ext uri="{BB962C8B-B14F-4D97-AF65-F5344CB8AC3E}">
        <p14:creationId xmlns:p14="http://schemas.microsoft.com/office/powerpoint/2010/main" val="3370010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TotalTime>
  <Words>1671</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Söhne</vt:lpstr>
      <vt:lpstr>Office Theme</vt:lpstr>
      <vt:lpstr>ID3 Complexity</vt:lpstr>
      <vt:lpstr>K means, k median , k medoid complexity</vt:lpstr>
      <vt:lpstr>PowerPoint Presentation</vt:lpstr>
      <vt:lpstr>PowerPoint Presentation</vt:lpstr>
      <vt:lpstr>PowerPoint Presentation</vt:lpstr>
      <vt:lpstr>PowerPoint Presentation</vt:lpstr>
      <vt:lpstr>PowerPoint Presentation</vt:lpstr>
      <vt:lpstr>How to initialize the cluster representatives ?  ○ Random.  ○ Sample, then use another clustering method.  ○ Sample k times, and use the centroid of each.</vt:lpstr>
      <vt:lpstr>How to find optimal value of k?</vt:lpstr>
      <vt:lpstr>PowerPoint Presentation</vt:lpstr>
      <vt:lpstr>PowerPoint Presentation</vt:lpstr>
      <vt:lpstr>PowerPoint Presentation</vt:lpstr>
      <vt:lpstr>Complexity of grid based algorithm</vt:lpstr>
      <vt:lpstr>DENCLUE</vt:lpstr>
      <vt:lpstr>The choice depends on the seasonality of data, e.g.,  ○ Quarterly data with annual seasonality =&gt; 2 x 4-MA  ○ Monthly data with annual seasonality ?  ○ Daily data with weekly seasonality ?</vt:lpstr>
      <vt:lpstr>PowerPoint Presentation</vt:lpstr>
      <vt:lpstr>PowerPoint Presentation</vt:lpstr>
      <vt:lpstr>Prophet</vt:lpstr>
      <vt:lpstr>Complexity of naïve bayes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Shrestha Sony</cp:lastModifiedBy>
  <cp:revision>21</cp:revision>
  <dcterms:created xsi:type="dcterms:W3CDTF">2023-12-03T04:54:48Z</dcterms:created>
  <dcterms:modified xsi:type="dcterms:W3CDTF">2024-01-16T17:05:22Z</dcterms:modified>
</cp:coreProperties>
</file>