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58"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0994-D655-6BA7-B02E-AD82445F6F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BC5077-F4ED-BC83-E72E-51FE78E4FE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DEF1EE-630C-48D1-BDC0-72CE69185FF4}"/>
              </a:ext>
            </a:extLst>
          </p:cNvPr>
          <p:cNvSpPr>
            <a:spLocks noGrp="1"/>
          </p:cNvSpPr>
          <p:nvPr>
            <p:ph type="dt" sz="half" idx="10"/>
          </p:nvPr>
        </p:nvSpPr>
        <p:spPr/>
        <p:txBody>
          <a:bodyPr/>
          <a:lstStyle/>
          <a:p>
            <a:fld id="{6FD889B0-64DE-4525-B0CC-95A023F7FAE7}" type="datetimeFigureOut">
              <a:rPr lang="en-IN" smtClean="0"/>
              <a:t>25-07-2023</a:t>
            </a:fld>
            <a:endParaRPr lang="en-IN"/>
          </a:p>
        </p:txBody>
      </p:sp>
      <p:sp>
        <p:nvSpPr>
          <p:cNvPr id="5" name="Footer Placeholder 4">
            <a:extLst>
              <a:ext uri="{FF2B5EF4-FFF2-40B4-BE49-F238E27FC236}">
                <a16:creationId xmlns:a16="http://schemas.microsoft.com/office/drawing/2014/main" id="{1C304395-2179-EC58-9B21-A0C84EBFA4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1346B6-5009-F200-0F50-35E23EFC1CE9}"/>
              </a:ext>
            </a:extLst>
          </p:cNvPr>
          <p:cNvSpPr>
            <a:spLocks noGrp="1"/>
          </p:cNvSpPr>
          <p:nvPr>
            <p:ph type="sldNum" sz="quarter" idx="12"/>
          </p:nvPr>
        </p:nvSpPr>
        <p:spPr/>
        <p:txBody>
          <a:bodyPr/>
          <a:lstStyle/>
          <a:p>
            <a:fld id="{06C082F5-2DBE-4016-9A6B-866B7F385F9B}" type="slidenum">
              <a:rPr lang="en-IN" smtClean="0"/>
              <a:t>‹#›</a:t>
            </a:fld>
            <a:endParaRPr lang="en-IN"/>
          </a:p>
        </p:txBody>
      </p:sp>
    </p:spTree>
    <p:extLst>
      <p:ext uri="{BB962C8B-B14F-4D97-AF65-F5344CB8AC3E}">
        <p14:creationId xmlns:p14="http://schemas.microsoft.com/office/powerpoint/2010/main" val="2722483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8EFD-02A2-7A31-35D9-4FC61B37D1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5AFD0D-86AE-4B1C-98BC-03E3DA8FA7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8D7AC6-A5FF-4BAE-5E1D-563F36B5F659}"/>
              </a:ext>
            </a:extLst>
          </p:cNvPr>
          <p:cNvSpPr>
            <a:spLocks noGrp="1"/>
          </p:cNvSpPr>
          <p:nvPr>
            <p:ph type="dt" sz="half" idx="10"/>
          </p:nvPr>
        </p:nvSpPr>
        <p:spPr/>
        <p:txBody>
          <a:bodyPr/>
          <a:lstStyle/>
          <a:p>
            <a:fld id="{6FD889B0-64DE-4525-B0CC-95A023F7FAE7}" type="datetimeFigureOut">
              <a:rPr lang="en-IN" smtClean="0"/>
              <a:t>25-07-2023</a:t>
            </a:fld>
            <a:endParaRPr lang="en-IN"/>
          </a:p>
        </p:txBody>
      </p:sp>
      <p:sp>
        <p:nvSpPr>
          <p:cNvPr id="5" name="Footer Placeholder 4">
            <a:extLst>
              <a:ext uri="{FF2B5EF4-FFF2-40B4-BE49-F238E27FC236}">
                <a16:creationId xmlns:a16="http://schemas.microsoft.com/office/drawing/2014/main" id="{E40BCC7C-B9BB-8A36-3C1F-54AF0A10D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FFA154-CAE9-C187-DB0D-36734EC6C239}"/>
              </a:ext>
            </a:extLst>
          </p:cNvPr>
          <p:cNvSpPr>
            <a:spLocks noGrp="1"/>
          </p:cNvSpPr>
          <p:nvPr>
            <p:ph type="sldNum" sz="quarter" idx="12"/>
          </p:nvPr>
        </p:nvSpPr>
        <p:spPr/>
        <p:txBody>
          <a:bodyPr/>
          <a:lstStyle/>
          <a:p>
            <a:fld id="{06C082F5-2DBE-4016-9A6B-866B7F385F9B}" type="slidenum">
              <a:rPr lang="en-IN" smtClean="0"/>
              <a:t>‹#›</a:t>
            </a:fld>
            <a:endParaRPr lang="en-IN"/>
          </a:p>
        </p:txBody>
      </p:sp>
    </p:spTree>
    <p:extLst>
      <p:ext uri="{BB962C8B-B14F-4D97-AF65-F5344CB8AC3E}">
        <p14:creationId xmlns:p14="http://schemas.microsoft.com/office/powerpoint/2010/main" val="1981374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5294D1-6D6F-7AC7-6A1F-3E6A32923F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ED9CCE-90C5-4ED9-EC39-68DFCE14E2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23E0E-0F8A-B76A-6264-A1BD99B7FAFF}"/>
              </a:ext>
            </a:extLst>
          </p:cNvPr>
          <p:cNvSpPr>
            <a:spLocks noGrp="1"/>
          </p:cNvSpPr>
          <p:nvPr>
            <p:ph type="dt" sz="half" idx="10"/>
          </p:nvPr>
        </p:nvSpPr>
        <p:spPr/>
        <p:txBody>
          <a:bodyPr/>
          <a:lstStyle/>
          <a:p>
            <a:fld id="{6FD889B0-64DE-4525-B0CC-95A023F7FAE7}" type="datetimeFigureOut">
              <a:rPr lang="en-IN" smtClean="0"/>
              <a:t>25-07-2023</a:t>
            </a:fld>
            <a:endParaRPr lang="en-IN"/>
          </a:p>
        </p:txBody>
      </p:sp>
      <p:sp>
        <p:nvSpPr>
          <p:cNvPr id="5" name="Footer Placeholder 4">
            <a:extLst>
              <a:ext uri="{FF2B5EF4-FFF2-40B4-BE49-F238E27FC236}">
                <a16:creationId xmlns:a16="http://schemas.microsoft.com/office/drawing/2014/main" id="{F88520D3-9C83-4288-CEE7-67B41A13CD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8AFD83-252A-479A-BADF-5C816EA22F97}"/>
              </a:ext>
            </a:extLst>
          </p:cNvPr>
          <p:cNvSpPr>
            <a:spLocks noGrp="1"/>
          </p:cNvSpPr>
          <p:nvPr>
            <p:ph type="sldNum" sz="quarter" idx="12"/>
          </p:nvPr>
        </p:nvSpPr>
        <p:spPr/>
        <p:txBody>
          <a:bodyPr/>
          <a:lstStyle/>
          <a:p>
            <a:fld id="{06C082F5-2DBE-4016-9A6B-866B7F385F9B}" type="slidenum">
              <a:rPr lang="en-IN" smtClean="0"/>
              <a:t>‹#›</a:t>
            </a:fld>
            <a:endParaRPr lang="en-IN"/>
          </a:p>
        </p:txBody>
      </p:sp>
    </p:spTree>
    <p:extLst>
      <p:ext uri="{BB962C8B-B14F-4D97-AF65-F5344CB8AC3E}">
        <p14:creationId xmlns:p14="http://schemas.microsoft.com/office/powerpoint/2010/main" val="70868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89A3-92A9-9E9B-5E5D-C36CB3ED6B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947C28-AC6F-1900-90E9-8D8B6E4BC1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B4ED75-F644-D657-6B40-51C4A45B7345}"/>
              </a:ext>
            </a:extLst>
          </p:cNvPr>
          <p:cNvSpPr>
            <a:spLocks noGrp="1"/>
          </p:cNvSpPr>
          <p:nvPr>
            <p:ph type="dt" sz="half" idx="10"/>
          </p:nvPr>
        </p:nvSpPr>
        <p:spPr/>
        <p:txBody>
          <a:bodyPr/>
          <a:lstStyle/>
          <a:p>
            <a:fld id="{6FD889B0-64DE-4525-B0CC-95A023F7FAE7}" type="datetimeFigureOut">
              <a:rPr lang="en-IN" smtClean="0"/>
              <a:t>25-07-2023</a:t>
            </a:fld>
            <a:endParaRPr lang="en-IN"/>
          </a:p>
        </p:txBody>
      </p:sp>
      <p:sp>
        <p:nvSpPr>
          <p:cNvPr id="5" name="Footer Placeholder 4">
            <a:extLst>
              <a:ext uri="{FF2B5EF4-FFF2-40B4-BE49-F238E27FC236}">
                <a16:creationId xmlns:a16="http://schemas.microsoft.com/office/drawing/2014/main" id="{326104B4-9C4C-603A-0DE7-EED5132849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75F281-4F7E-3B99-2E63-07E0D8F4D326}"/>
              </a:ext>
            </a:extLst>
          </p:cNvPr>
          <p:cNvSpPr>
            <a:spLocks noGrp="1"/>
          </p:cNvSpPr>
          <p:nvPr>
            <p:ph type="sldNum" sz="quarter" idx="12"/>
          </p:nvPr>
        </p:nvSpPr>
        <p:spPr/>
        <p:txBody>
          <a:bodyPr/>
          <a:lstStyle/>
          <a:p>
            <a:fld id="{06C082F5-2DBE-4016-9A6B-866B7F385F9B}" type="slidenum">
              <a:rPr lang="en-IN" smtClean="0"/>
              <a:t>‹#›</a:t>
            </a:fld>
            <a:endParaRPr lang="en-IN"/>
          </a:p>
        </p:txBody>
      </p:sp>
    </p:spTree>
    <p:extLst>
      <p:ext uri="{BB962C8B-B14F-4D97-AF65-F5344CB8AC3E}">
        <p14:creationId xmlns:p14="http://schemas.microsoft.com/office/powerpoint/2010/main" val="417276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D686-7696-C029-4F93-91C87EC8E0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220439-B80A-2724-DA92-11EA5A7ED9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9891D3-3172-C9F4-BA0F-9D6BAD9C0B8C}"/>
              </a:ext>
            </a:extLst>
          </p:cNvPr>
          <p:cNvSpPr>
            <a:spLocks noGrp="1"/>
          </p:cNvSpPr>
          <p:nvPr>
            <p:ph type="dt" sz="half" idx="10"/>
          </p:nvPr>
        </p:nvSpPr>
        <p:spPr/>
        <p:txBody>
          <a:bodyPr/>
          <a:lstStyle/>
          <a:p>
            <a:fld id="{6FD889B0-64DE-4525-B0CC-95A023F7FAE7}" type="datetimeFigureOut">
              <a:rPr lang="en-IN" smtClean="0"/>
              <a:t>25-07-2023</a:t>
            </a:fld>
            <a:endParaRPr lang="en-IN"/>
          </a:p>
        </p:txBody>
      </p:sp>
      <p:sp>
        <p:nvSpPr>
          <p:cNvPr id="5" name="Footer Placeholder 4">
            <a:extLst>
              <a:ext uri="{FF2B5EF4-FFF2-40B4-BE49-F238E27FC236}">
                <a16:creationId xmlns:a16="http://schemas.microsoft.com/office/drawing/2014/main" id="{99A8C0BB-CFCE-9990-48FF-0A48B40695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23AE69-901D-9F23-B273-FDFBC91FC125}"/>
              </a:ext>
            </a:extLst>
          </p:cNvPr>
          <p:cNvSpPr>
            <a:spLocks noGrp="1"/>
          </p:cNvSpPr>
          <p:nvPr>
            <p:ph type="sldNum" sz="quarter" idx="12"/>
          </p:nvPr>
        </p:nvSpPr>
        <p:spPr/>
        <p:txBody>
          <a:bodyPr/>
          <a:lstStyle/>
          <a:p>
            <a:fld id="{06C082F5-2DBE-4016-9A6B-866B7F385F9B}" type="slidenum">
              <a:rPr lang="en-IN" smtClean="0"/>
              <a:t>‹#›</a:t>
            </a:fld>
            <a:endParaRPr lang="en-IN"/>
          </a:p>
        </p:txBody>
      </p:sp>
    </p:spTree>
    <p:extLst>
      <p:ext uri="{BB962C8B-B14F-4D97-AF65-F5344CB8AC3E}">
        <p14:creationId xmlns:p14="http://schemas.microsoft.com/office/powerpoint/2010/main" val="2135442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F3F7-5BF9-99C1-9FBB-DF202DF3C3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B2CB57-1C9B-07C1-AB00-99DBD580BE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7D77E6-8A35-D853-68AF-9633259410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353192-28AB-A55E-77C6-1D2815F86FDD}"/>
              </a:ext>
            </a:extLst>
          </p:cNvPr>
          <p:cNvSpPr>
            <a:spLocks noGrp="1"/>
          </p:cNvSpPr>
          <p:nvPr>
            <p:ph type="dt" sz="half" idx="10"/>
          </p:nvPr>
        </p:nvSpPr>
        <p:spPr/>
        <p:txBody>
          <a:bodyPr/>
          <a:lstStyle/>
          <a:p>
            <a:fld id="{6FD889B0-64DE-4525-B0CC-95A023F7FAE7}" type="datetimeFigureOut">
              <a:rPr lang="en-IN" smtClean="0"/>
              <a:t>25-07-2023</a:t>
            </a:fld>
            <a:endParaRPr lang="en-IN"/>
          </a:p>
        </p:txBody>
      </p:sp>
      <p:sp>
        <p:nvSpPr>
          <p:cNvPr id="6" name="Footer Placeholder 5">
            <a:extLst>
              <a:ext uri="{FF2B5EF4-FFF2-40B4-BE49-F238E27FC236}">
                <a16:creationId xmlns:a16="http://schemas.microsoft.com/office/drawing/2014/main" id="{87F51577-2B05-1C5F-1152-744FF3DDEA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06BD63-4DE0-F29C-7730-10A4093445C0}"/>
              </a:ext>
            </a:extLst>
          </p:cNvPr>
          <p:cNvSpPr>
            <a:spLocks noGrp="1"/>
          </p:cNvSpPr>
          <p:nvPr>
            <p:ph type="sldNum" sz="quarter" idx="12"/>
          </p:nvPr>
        </p:nvSpPr>
        <p:spPr/>
        <p:txBody>
          <a:bodyPr/>
          <a:lstStyle/>
          <a:p>
            <a:fld id="{06C082F5-2DBE-4016-9A6B-866B7F385F9B}" type="slidenum">
              <a:rPr lang="en-IN" smtClean="0"/>
              <a:t>‹#›</a:t>
            </a:fld>
            <a:endParaRPr lang="en-IN"/>
          </a:p>
        </p:txBody>
      </p:sp>
    </p:spTree>
    <p:extLst>
      <p:ext uri="{BB962C8B-B14F-4D97-AF65-F5344CB8AC3E}">
        <p14:creationId xmlns:p14="http://schemas.microsoft.com/office/powerpoint/2010/main" val="362153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C2F1-76C9-F56B-95D2-7ED799AB34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34D84C-BBE0-F230-E01C-2DF4E24FFF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7FEE59-83DD-5397-DFC8-FAAE2D3E2F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3B2EB8-FE74-1081-685D-8C13A6FA62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C92915-60B8-067F-3903-13628012ED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770E9C-FEA7-0D78-CA70-50B0605D18B1}"/>
              </a:ext>
            </a:extLst>
          </p:cNvPr>
          <p:cNvSpPr>
            <a:spLocks noGrp="1"/>
          </p:cNvSpPr>
          <p:nvPr>
            <p:ph type="dt" sz="half" idx="10"/>
          </p:nvPr>
        </p:nvSpPr>
        <p:spPr/>
        <p:txBody>
          <a:bodyPr/>
          <a:lstStyle/>
          <a:p>
            <a:fld id="{6FD889B0-64DE-4525-B0CC-95A023F7FAE7}" type="datetimeFigureOut">
              <a:rPr lang="en-IN" smtClean="0"/>
              <a:t>25-07-2023</a:t>
            </a:fld>
            <a:endParaRPr lang="en-IN"/>
          </a:p>
        </p:txBody>
      </p:sp>
      <p:sp>
        <p:nvSpPr>
          <p:cNvPr id="8" name="Footer Placeholder 7">
            <a:extLst>
              <a:ext uri="{FF2B5EF4-FFF2-40B4-BE49-F238E27FC236}">
                <a16:creationId xmlns:a16="http://schemas.microsoft.com/office/drawing/2014/main" id="{8844773A-71FB-13BB-033D-620E36C744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1E39C3-09B4-5F88-C107-3672094AE286}"/>
              </a:ext>
            </a:extLst>
          </p:cNvPr>
          <p:cNvSpPr>
            <a:spLocks noGrp="1"/>
          </p:cNvSpPr>
          <p:nvPr>
            <p:ph type="sldNum" sz="quarter" idx="12"/>
          </p:nvPr>
        </p:nvSpPr>
        <p:spPr/>
        <p:txBody>
          <a:bodyPr/>
          <a:lstStyle/>
          <a:p>
            <a:fld id="{06C082F5-2DBE-4016-9A6B-866B7F385F9B}" type="slidenum">
              <a:rPr lang="en-IN" smtClean="0"/>
              <a:t>‹#›</a:t>
            </a:fld>
            <a:endParaRPr lang="en-IN"/>
          </a:p>
        </p:txBody>
      </p:sp>
    </p:spTree>
    <p:extLst>
      <p:ext uri="{BB962C8B-B14F-4D97-AF65-F5344CB8AC3E}">
        <p14:creationId xmlns:p14="http://schemas.microsoft.com/office/powerpoint/2010/main" val="247458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284E9-86BD-2A3D-4C39-54E08FF460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B190FE-AB5F-D1B6-A99C-4706B02AD7EF}"/>
              </a:ext>
            </a:extLst>
          </p:cNvPr>
          <p:cNvSpPr>
            <a:spLocks noGrp="1"/>
          </p:cNvSpPr>
          <p:nvPr>
            <p:ph type="dt" sz="half" idx="10"/>
          </p:nvPr>
        </p:nvSpPr>
        <p:spPr/>
        <p:txBody>
          <a:bodyPr/>
          <a:lstStyle/>
          <a:p>
            <a:fld id="{6FD889B0-64DE-4525-B0CC-95A023F7FAE7}" type="datetimeFigureOut">
              <a:rPr lang="en-IN" smtClean="0"/>
              <a:t>25-07-2023</a:t>
            </a:fld>
            <a:endParaRPr lang="en-IN"/>
          </a:p>
        </p:txBody>
      </p:sp>
      <p:sp>
        <p:nvSpPr>
          <p:cNvPr id="4" name="Footer Placeholder 3">
            <a:extLst>
              <a:ext uri="{FF2B5EF4-FFF2-40B4-BE49-F238E27FC236}">
                <a16:creationId xmlns:a16="http://schemas.microsoft.com/office/drawing/2014/main" id="{DFF34056-D54C-2B3E-41A4-54E185DA28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C3FB1F-0F8C-30C6-4F7A-9D70CD0C1739}"/>
              </a:ext>
            </a:extLst>
          </p:cNvPr>
          <p:cNvSpPr>
            <a:spLocks noGrp="1"/>
          </p:cNvSpPr>
          <p:nvPr>
            <p:ph type="sldNum" sz="quarter" idx="12"/>
          </p:nvPr>
        </p:nvSpPr>
        <p:spPr/>
        <p:txBody>
          <a:bodyPr/>
          <a:lstStyle/>
          <a:p>
            <a:fld id="{06C082F5-2DBE-4016-9A6B-866B7F385F9B}" type="slidenum">
              <a:rPr lang="en-IN" smtClean="0"/>
              <a:t>‹#›</a:t>
            </a:fld>
            <a:endParaRPr lang="en-IN"/>
          </a:p>
        </p:txBody>
      </p:sp>
    </p:spTree>
    <p:extLst>
      <p:ext uri="{BB962C8B-B14F-4D97-AF65-F5344CB8AC3E}">
        <p14:creationId xmlns:p14="http://schemas.microsoft.com/office/powerpoint/2010/main" val="155526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5D3D82-B20C-77B5-CEBD-7EFC22E68B06}"/>
              </a:ext>
            </a:extLst>
          </p:cNvPr>
          <p:cNvSpPr>
            <a:spLocks noGrp="1"/>
          </p:cNvSpPr>
          <p:nvPr>
            <p:ph type="dt" sz="half" idx="10"/>
          </p:nvPr>
        </p:nvSpPr>
        <p:spPr/>
        <p:txBody>
          <a:bodyPr/>
          <a:lstStyle/>
          <a:p>
            <a:fld id="{6FD889B0-64DE-4525-B0CC-95A023F7FAE7}" type="datetimeFigureOut">
              <a:rPr lang="en-IN" smtClean="0"/>
              <a:t>25-07-2023</a:t>
            </a:fld>
            <a:endParaRPr lang="en-IN"/>
          </a:p>
        </p:txBody>
      </p:sp>
      <p:sp>
        <p:nvSpPr>
          <p:cNvPr id="3" name="Footer Placeholder 2">
            <a:extLst>
              <a:ext uri="{FF2B5EF4-FFF2-40B4-BE49-F238E27FC236}">
                <a16:creationId xmlns:a16="http://schemas.microsoft.com/office/drawing/2014/main" id="{88254AA6-C27C-C379-FE2C-A5BC172932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FE9F63-D87B-5366-756D-C58E21C966D0}"/>
              </a:ext>
            </a:extLst>
          </p:cNvPr>
          <p:cNvSpPr>
            <a:spLocks noGrp="1"/>
          </p:cNvSpPr>
          <p:nvPr>
            <p:ph type="sldNum" sz="quarter" idx="12"/>
          </p:nvPr>
        </p:nvSpPr>
        <p:spPr/>
        <p:txBody>
          <a:bodyPr/>
          <a:lstStyle/>
          <a:p>
            <a:fld id="{06C082F5-2DBE-4016-9A6B-866B7F385F9B}" type="slidenum">
              <a:rPr lang="en-IN" smtClean="0"/>
              <a:t>‹#›</a:t>
            </a:fld>
            <a:endParaRPr lang="en-IN"/>
          </a:p>
        </p:txBody>
      </p:sp>
    </p:spTree>
    <p:extLst>
      <p:ext uri="{BB962C8B-B14F-4D97-AF65-F5344CB8AC3E}">
        <p14:creationId xmlns:p14="http://schemas.microsoft.com/office/powerpoint/2010/main" val="99996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18B79-F442-AF82-2237-5B6F64C1F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0660DE-4726-0F0A-3556-EE36A9A618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014CBA-01E8-8CE8-DE47-C41944C0A0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D760AE-156A-E36E-9F00-78FB673406FF}"/>
              </a:ext>
            </a:extLst>
          </p:cNvPr>
          <p:cNvSpPr>
            <a:spLocks noGrp="1"/>
          </p:cNvSpPr>
          <p:nvPr>
            <p:ph type="dt" sz="half" idx="10"/>
          </p:nvPr>
        </p:nvSpPr>
        <p:spPr/>
        <p:txBody>
          <a:bodyPr/>
          <a:lstStyle/>
          <a:p>
            <a:fld id="{6FD889B0-64DE-4525-B0CC-95A023F7FAE7}" type="datetimeFigureOut">
              <a:rPr lang="en-IN" smtClean="0"/>
              <a:t>25-07-2023</a:t>
            </a:fld>
            <a:endParaRPr lang="en-IN"/>
          </a:p>
        </p:txBody>
      </p:sp>
      <p:sp>
        <p:nvSpPr>
          <p:cNvPr id="6" name="Footer Placeholder 5">
            <a:extLst>
              <a:ext uri="{FF2B5EF4-FFF2-40B4-BE49-F238E27FC236}">
                <a16:creationId xmlns:a16="http://schemas.microsoft.com/office/drawing/2014/main" id="{A4C474B1-D17F-8AB6-DF7E-7FF7FD0E5B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41AEC6-E7D4-6420-1301-E0D2E314A022}"/>
              </a:ext>
            </a:extLst>
          </p:cNvPr>
          <p:cNvSpPr>
            <a:spLocks noGrp="1"/>
          </p:cNvSpPr>
          <p:nvPr>
            <p:ph type="sldNum" sz="quarter" idx="12"/>
          </p:nvPr>
        </p:nvSpPr>
        <p:spPr/>
        <p:txBody>
          <a:bodyPr/>
          <a:lstStyle/>
          <a:p>
            <a:fld id="{06C082F5-2DBE-4016-9A6B-866B7F385F9B}" type="slidenum">
              <a:rPr lang="en-IN" smtClean="0"/>
              <a:t>‹#›</a:t>
            </a:fld>
            <a:endParaRPr lang="en-IN"/>
          </a:p>
        </p:txBody>
      </p:sp>
    </p:spTree>
    <p:extLst>
      <p:ext uri="{BB962C8B-B14F-4D97-AF65-F5344CB8AC3E}">
        <p14:creationId xmlns:p14="http://schemas.microsoft.com/office/powerpoint/2010/main" val="88351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36D7-4DBD-90F6-5858-D8C012FA1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E868C7-A37A-E6BE-2EAA-2A3DA498B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D92138-E759-3DC4-69A5-29D64E1F9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DB7E5-DD43-F70B-6D62-8A30545C5FD6}"/>
              </a:ext>
            </a:extLst>
          </p:cNvPr>
          <p:cNvSpPr>
            <a:spLocks noGrp="1"/>
          </p:cNvSpPr>
          <p:nvPr>
            <p:ph type="dt" sz="half" idx="10"/>
          </p:nvPr>
        </p:nvSpPr>
        <p:spPr/>
        <p:txBody>
          <a:bodyPr/>
          <a:lstStyle/>
          <a:p>
            <a:fld id="{6FD889B0-64DE-4525-B0CC-95A023F7FAE7}" type="datetimeFigureOut">
              <a:rPr lang="en-IN" smtClean="0"/>
              <a:t>25-07-2023</a:t>
            </a:fld>
            <a:endParaRPr lang="en-IN"/>
          </a:p>
        </p:txBody>
      </p:sp>
      <p:sp>
        <p:nvSpPr>
          <p:cNvPr id="6" name="Footer Placeholder 5">
            <a:extLst>
              <a:ext uri="{FF2B5EF4-FFF2-40B4-BE49-F238E27FC236}">
                <a16:creationId xmlns:a16="http://schemas.microsoft.com/office/drawing/2014/main" id="{9FE1708D-2611-4BF6-DAAE-F51A8F42B6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00A23B-3428-950B-7571-7C965F89FE6A}"/>
              </a:ext>
            </a:extLst>
          </p:cNvPr>
          <p:cNvSpPr>
            <a:spLocks noGrp="1"/>
          </p:cNvSpPr>
          <p:nvPr>
            <p:ph type="sldNum" sz="quarter" idx="12"/>
          </p:nvPr>
        </p:nvSpPr>
        <p:spPr/>
        <p:txBody>
          <a:bodyPr/>
          <a:lstStyle/>
          <a:p>
            <a:fld id="{06C082F5-2DBE-4016-9A6B-866B7F385F9B}" type="slidenum">
              <a:rPr lang="en-IN" smtClean="0"/>
              <a:t>‹#›</a:t>
            </a:fld>
            <a:endParaRPr lang="en-IN"/>
          </a:p>
        </p:txBody>
      </p:sp>
    </p:spTree>
    <p:extLst>
      <p:ext uri="{BB962C8B-B14F-4D97-AF65-F5344CB8AC3E}">
        <p14:creationId xmlns:p14="http://schemas.microsoft.com/office/powerpoint/2010/main" val="138472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AD6D26-D3A3-965D-BA5B-9785A70B9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0DE507-ED50-8773-3443-73880CDDC1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CB81CB-2E07-F737-238F-7DAD989ADE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889B0-64DE-4525-B0CC-95A023F7FAE7}" type="datetimeFigureOut">
              <a:rPr lang="en-IN" smtClean="0"/>
              <a:t>25-07-2023</a:t>
            </a:fld>
            <a:endParaRPr lang="en-IN"/>
          </a:p>
        </p:txBody>
      </p:sp>
      <p:sp>
        <p:nvSpPr>
          <p:cNvPr id="5" name="Footer Placeholder 4">
            <a:extLst>
              <a:ext uri="{FF2B5EF4-FFF2-40B4-BE49-F238E27FC236}">
                <a16:creationId xmlns:a16="http://schemas.microsoft.com/office/drawing/2014/main" id="{38EA3F27-164C-18C6-D982-05DE5ADE8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E7890C-221E-346B-CE1B-B91A5CC817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082F5-2DBE-4016-9A6B-866B7F385F9B}" type="slidenum">
              <a:rPr lang="en-IN" smtClean="0"/>
              <a:t>‹#›</a:t>
            </a:fld>
            <a:endParaRPr lang="en-IN"/>
          </a:p>
        </p:txBody>
      </p:sp>
    </p:spTree>
    <p:extLst>
      <p:ext uri="{BB962C8B-B14F-4D97-AF65-F5344CB8AC3E}">
        <p14:creationId xmlns:p14="http://schemas.microsoft.com/office/powerpoint/2010/main" val="1058506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kaggle.com/nikhilmittal/flight-fare-prediction-mh"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chine Learning Project: Airline Tickets Price Prediction | Ai Online  Course">
            <a:extLst>
              <a:ext uri="{FF2B5EF4-FFF2-40B4-BE49-F238E27FC236}">
                <a16:creationId xmlns:a16="http://schemas.microsoft.com/office/drawing/2014/main" id="{FE02AA35-E51F-C831-8148-5BF4E56D992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9749" y="1058778"/>
            <a:ext cx="4223252" cy="2533951"/>
          </a:xfrm>
          <a:prstGeom prst="rect">
            <a:avLst/>
          </a:prstGeom>
          <a:noFill/>
          <a:ln>
            <a:noFill/>
          </a:ln>
        </p:spPr>
      </p:pic>
      <p:sp>
        <p:nvSpPr>
          <p:cNvPr id="3" name="TextBox 2">
            <a:extLst>
              <a:ext uri="{FF2B5EF4-FFF2-40B4-BE49-F238E27FC236}">
                <a16:creationId xmlns:a16="http://schemas.microsoft.com/office/drawing/2014/main" id="{5A72684B-CA93-F56A-C8B2-7C92BCDF6C6A}"/>
              </a:ext>
            </a:extLst>
          </p:cNvPr>
          <p:cNvSpPr txBox="1"/>
          <p:nvPr/>
        </p:nvSpPr>
        <p:spPr>
          <a:xfrm>
            <a:off x="1530417" y="4042611"/>
            <a:ext cx="8296977" cy="2616101"/>
          </a:xfrm>
          <a:prstGeom prst="rect">
            <a:avLst/>
          </a:prstGeom>
          <a:noFill/>
        </p:spPr>
        <p:txBody>
          <a:bodyPr wrap="square" rtlCol="0">
            <a:spAutoFit/>
          </a:bodyPr>
          <a:lstStyle/>
          <a:p>
            <a:pPr algn="ctr"/>
            <a:r>
              <a:rPr lang="en-IN" sz="3200" dirty="0">
                <a:solidFill>
                  <a:srgbClr val="0070C0"/>
                </a:solidFill>
              </a:rPr>
              <a:t>Project Title:</a:t>
            </a:r>
          </a:p>
          <a:p>
            <a:pPr algn="ctr"/>
            <a:endParaRPr lang="en-IN" sz="3200" dirty="0">
              <a:solidFill>
                <a:srgbClr val="0070C0"/>
              </a:solidFill>
            </a:endParaRPr>
          </a:p>
          <a:p>
            <a:pPr algn="ctr"/>
            <a:r>
              <a:rPr lang="en-US" sz="32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FLIGHT</a:t>
            </a:r>
            <a:r>
              <a:rPr lang="en-US" sz="3200" b="1" spc="-50"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32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FARE</a:t>
            </a:r>
            <a:r>
              <a:rPr lang="en-US" sz="3200" b="1" spc="-30"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32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PREDICTION</a:t>
            </a:r>
            <a:r>
              <a:rPr lang="en-US" sz="3200" b="1" spc="-40"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SYSTEM </a:t>
            </a:r>
            <a:r>
              <a:rPr lang="en-US" sz="32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USING</a:t>
            </a:r>
            <a:r>
              <a:rPr lang="en-US" sz="3200" b="1" spc="-55"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32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MACHINE</a:t>
            </a:r>
            <a:r>
              <a:rPr lang="en-US" sz="3200" b="1" spc="-30"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3200" b="1" spc="-10"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LEARNING ALGORITHMS </a:t>
            </a:r>
            <a:endParaRPr lang="en-IN" sz="32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endParaRPr>
          </a:p>
          <a:p>
            <a:endParaRPr lang="en-IN" dirty="0"/>
          </a:p>
          <a:p>
            <a:endParaRPr lang="en-IN" dirty="0"/>
          </a:p>
        </p:txBody>
      </p:sp>
    </p:spTree>
    <p:extLst>
      <p:ext uri="{BB962C8B-B14F-4D97-AF65-F5344CB8AC3E}">
        <p14:creationId xmlns:p14="http://schemas.microsoft.com/office/powerpoint/2010/main" val="256570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E3BFDB-B292-1F1F-FE7E-4AA05C8461C3}"/>
              </a:ext>
            </a:extLst>
          </p:cNvPr>
          <p:cNvSpPr txBox="1"/>
          <p:nvPr/>
        </p:nvSpPr>
        <p:spPr>
          <a:xfrm>
            <a:off x="587141" y="1809550"/>
            <a:ext cx="10741794" cy="4062651"/>
          </a:xfrm>
          <a:prstGeom prst="rect">
            <a:avLst/>
          </a:prstGeom>
          <a:noFill/>
        </p:spPr>
        <p:txBody>
          <a:bodyPr wrap="square" rtlCol="0">
            <a:spAutoFit/>
          </a:bodyPr>
          <a:lstStyle/>
          <a:p>
            <a:r>
              <a:rPr lang="en-US" sz="20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Traveling via flights has become an integral</a:t>
            </a:r>
            <a:r>
              <a:rPr lang="en-US" sz="2000" b="1" spc="-15"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20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part of today's lifestyle,</a:t>
            </a:r>
            <a:r>
              <a:rPr lang="en-US" sz="2000" b="1" spc="-15"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20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as more and more people choose faster travel options. Airfare prices increase or decrease every day here and there depending on various factors such as flight timings, destination, duration of flights, various occasions such as holidays or holiday season. As a result, many people will save time and money by having a basic understanding of flights before making travel arrangements. A predictive model will be created in the proposed system by application of machine learning algorithms</a:t>
            </a:r>
            <a:r>
              <a:rPr lang="en-US" sz="2000" b="1" spc="-10"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20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to</a:t>
            </a:r>
            <a:r>
              <a:rPr lang="en-US" sz="2000" b="1" spc="-10"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20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collected</a:t>
            </a:r>
            <a:r>
              <a:rPr lang="en-US" sz="2000" b="1" spc="-15"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20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historical</a:t>
            </a:r>
            <a:r>
              <a:rPr lang="en-US" sz="2000" b="1" spc="-15"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20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data.</a:t>
            </a:r>
            <a:r>
              <a:rPr lang="en-US" sz="2000" b="1" spc="-35"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20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This</a:t>
            </a:r>
            <a:r>
              <a:rPr lang="en-US" sz="2000" b="1" spc="-25"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20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system</a:t>
            </a:r>
            <a:r>
              <a:rPr lang="en-US" sz="2000" b="1" spc="-20"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20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will</a:t>
            </a:r>
            <a:r>
              <a:rPr lang="en-US" sz="2000" b="1" spc="-15"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20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give</a:t>
            </a:r>
            <a:r>
              <a:rPr lang="en-US" sz="2000" b="1" spc="-10"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20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people</a:t>
            </a:r>
            <a:r>
              <a:rPr lang="en-US" sz="2000" b="1" spc="-10"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20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an</a:t>
            </a:r>
            <a:r>
              <a:rPr lang="en-US" sz="2000" b="1" spc="-20"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20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idea</a:t>
            </a:r>
            <a:r>
              <a:rPr lang="en-US" sz="2000" b="1" spc="-15"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20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of</a:t>
            </a:r>
            <a:r>
              <a:rPr lang="en-US" sz="2000" b="1" spc="-20"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20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the trends the prices follow and provide the predicted value of the price they can check before booking flights to save money. This kind system or service can be provided to customers through</a:t>
            </a:r>
            <a:r>
              <a:rPr lang="en-US" sz="2000" b="1" spc="-5"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20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flight booking companies to</a:t>
            </a:r>
            <a:r>
              <a:rPr lang="en-US" sz="2000" b="1" spc="-20"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20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help customer</a:t>
            </a:r>
            <a:r>
              <a:rPr lang="en-US" sz="2000" b="1" spc="-10"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2000" b="1"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book tickets. Thus, people can buy the ticket many days before the flight takes off to avoid the effects of the most extreme fees.</a:t>
            </a:r>
            <a:endParaRPr lang="en-IN" sz="2000"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endParaRPr>
          </a:p>
          <a:p>
            <a:endParaRPr lang="en-IN" dirty="0"/>
          </a:p>
        </p:txBody>
      </p:sp>
      <p:sp>
        <p:nvSpPr>
          <p:cNvPr id="3" name="TextBox 2">
            <a:extLst>
              <a:ext uri="{FF2B5EF4-FFF2-40B4-BE49-F238E27FC236}">
                <a16:creationId xmlns:a16="http://schemas.microsoft.com/office/drawing/2014/main" id="{9E0A3BB8-BCD2-355A-D58C-BD27302357F7}"/>
              </a:ext>
            </a:extLst>
          </p:cNvPr>
          <p:cNvSpPr txBox="1"/>
          <p:nvPr/>
        </p:nvSpPr>
        <p:spPr>
          <a:xfrm>
            <a:off x="2974206" y="654518"/>
            <a:ext cx="5091765" cy="646331"/>
          </a:xfrm>
          <a:prstGeom prst="rect">
            <a:avLst/>
          </a:prstGeom>
          <a:noFill/>
        </p:spPr>
        <p:txBody>
          <a:bodyPr wrap="square" rtlCol="0">
            <a:spAutoFit/>
          </a:bodyPr>
          <a:lstStyle/>
          <a:p>
            <a:pPr algn="ctr"/>
            <a:r>
              <a:rPr lang="en-IN" sz="3600" dirty="0">
                <a:solidFill>
                  <a:srgbClr val="0070C0"/>
                </a:solidFill>
              </a:rPr>
              <a:t>INTRODUCTION</a:t>
            </a:r>
          </a:p>
        </p:txBody>
      </p:sp>
    </p:spTree>
    <p:extLst>
      <p:ext uri="{BB962C8B-B14F-4D97-AF65-F5344CB8AC3E}">
        <p14:creationId xmlns:p14="http://schemas.microsoft.com/office/powerpoint/2010/main" val="3084658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FE085C-CF18-080E-6C30-90FBC3D81CE6}"/>
              </a:ext>
            </a:extLst>
          </p:cNvPr>
          <p:cNvSpPr txBox="1"/>
          <p:nvPr/>
        </p:nvSpPr>
        <p:spPr>
          <a:xfrm>
            <a:off x="962526" y="1154313"/>
            <a:ext cx="8277726" cy="1015663"/>
          </a:xfrm>
          <a:prstGeom prst="rect">
            <a:avLst/>
          </a:prstGeom>
          <a:noFill/>
        </p:spPr>
        <p:txBody>
          <a:bodyPr wrap="square">
            <a:spAutoFit/>
          </a:bodyPr>
          <a:lstStyle/>
          <a:p>
            <a:r>
              <a:rPr lang="en-US" sz="2000" dirty="0">
                <a:solidFill>
                  <a:srgbClr val="0070C0"/>
                </a:solidFill>
                <a:effectLst/>
                <a:latin typeface="Yu Gothic UI Semibold" panose="020B0700000000000000" pitchFamily="34" charset="-128"/>
                <a:ea typeface="Yu Gothic UI Semibold" panose="020B0700000000000000" pitchFamily="34" charset="-128"/>
                <a:cs typeface="Open Sans" panose="020B0606030504020204" pitchFamily="34" charset="0"/>
              </a:rPr>
              <a:t>DEPLOYMENT LINK:</a:t>
            </a:r>
          </a:p>
          <a:p>
            <a:endParaRPr lang="en-IN" sz="2000"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endParaRPr>
          </a:p>
          <a:p>
            <a:r>
              <a:rPr lang="en-US" sz="2000" dirty="0">
                <a:solidFill>
                  <a:srgbClr val="0070C0"/>
                </a:solidFill>
                <a:effectLst/>
                <a:latin typeface="Yu Gothic UI Semibold" panose="020B0700000000000000" pitchFamily="34" charset="-128"/>
                <a:ea typeface="Yu Gothic UI Semibold" panose="020B0700000000000000" pitchFamily="34" charset="-128"/>
                <a:cs typeface="Open Sans" panose="020B0606030504020204" pitchFamily="34" charset="0"/>
              </a:rPr>
              <a:t>https://flight-fare-pridiction3.onrender.com/predict</a:t>
            </a:r>
            <a:endParaRPr lang="en-IN" sz="2000" dirty="0">
              <a:solidFill>
                <a:srgbClr val="0070C0"/>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endParaRPr>
          </a:p>
        </p:txBody>
      </p:sp>
      <p:pic>
        <p:nvPicPr>
          <p:cNvPr id="4" name="Image 199">
            <a:extLst>
              <a:ext uri="{FF2B5EF4-FFF2-40B4-BE49-F238E27FC236}">
                <a16:creationId xmlns:a16="http://schemas.microsoft.com/office/drawing/2014/main" id="{0B0D3C1D-D510-8914-B568-D757ECF3FE67}"/>
              </a:ext>
            </a:extLst>
          </p:cNvPr>
          <p:cNvPicPr>
            <a:picLocks/>
          </p:cNvPicPr>
          <p:nvPr/>
        </p:nvPicPr>
        <p:blipFill>
          <a:blip r:embed="rId2" cstate="print"/>
          <a:stretch>
            <a:fillRect/>
          </a:stretch>
        </p:blipFill>
        <p:spPr>
          <a:xfrm>
            <a:off x="1405288" y="2457583"/>
            <a:ext cx="8354729" cy="4029845"/>
          </a:xfrm>
          <a:prstGeom prst="rect">
            <a:avLst/>
          </a:prstGeom>
        </p:spPr>
      </p:pic>
    </p:spTree>
    <p:extLst>
      <p:ext uri="{BB962C8B-B14F-4D97-AF65-F5344CB8AC3E}">
        <p14:creationId xmlns:p14="http://schemas.microsoft.com/office/powerpoint/2010/main" val="195559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08">
            <a:extLst>
              <a:ext uri="{FF2B5EF4-FFF2-40B4-BE49-F238E27FC236}">
                <a16:creationId xmlns:a16="http://schemas.microsoft.com/office/drawing/2014/main" id="{074FD834-8AAC-06C0-4BE2-EBE06662A2FC}"/>
              </a:ext>
            </a:extLst>
          </p:cNvPr>
          <p:cNvPicPr>
            <a:picLocks/>
          </p:cNvPicPr>
          <p:nvPr/>
        </p:nvPicPr>
        <p:blipFill>
          <a:blip r:embed="rId2" cstate="print"/>
          <a:stretch>
            <a:fillRect/>
          </a:stretch>
        </p:blipFill>
        <p:spPr>
          <a:xfrm>
            <a:off x="7055319" y="731520"/>
            <a:ext cx="4250616" cy="5628839"/>
          </a:xfrm>
          <a:prstGeom prst="rect">
            <a:avLst/>
          </a:prstGeom>
        </p:spPr>
      </p:pic>
      <p:pic>
        <p:nvPicPr>
          <p:cNvPr id="4" name="Image 95">
            <a:extLst>
              <a:ext uri="{FF2B5EF4-FFF2-40B4-BE49-F238E27FC236}">
                <a16:creationId xmlns:a16="http://schemas.microsoft.com/office/drawing/2014/main" id="{33C3AD61-92D6-7040-3B44-B758D8509C91}"/>
              </a:ext>
            </a:extLst>
          </p:cNvPr>
          <p:cNvPicPr>
            <a:picLocks/>
          </p:cNvPicPr>
          <p:nvPr/>
        </p:nvPicPr>
        <p:blipFill>
          <a:blip r:embed="rId3" cstate="print"/>
          <a:stretch>
            <a:fillRect/>
          </a:stretch>
        </p:blipFill>
        <p:spPr>
          <a:xfrm>
            <a:off x="519764" y="2097336"/>
            <a:ext cx="6535555" cy="3466066"/>
          </a:xfrm>
          <a:prstGeom prst="rect">
            <a:avLst/>
          </a:prstGeom>
        </p:spPr>
      </p:pic>
    </p:spTree>
    <p:extLst>
      <p:ext uri="{BB962C8B-B14F-4D97-AF65-F5344CB8AC3E}">
        <p14:creationId xmlns:p14="http://schemas.microsoft.com/office/powerpoint/2010/main" val="53798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ADD095-A3AF-527C-141C-4F9EB4546C9D}"/>
              </a:ext>
            </a:extLst>
          </p:cNvPr>
          <p:cNvSpPr txBox="1"/>
          <p:nvPr/>
        </p:nvSpPr>
        <p:spPr>
          <a:xfrm>
            <a:off x="635268" y="927239"/>
            <a:ext cx="9817768" cy="397416"/>
          </a:xfrm>
          <a:prstGeom prst="rect">
            <a:avLst/>
          </a:prstGeom>
          <a:noFill/>
        </p:spPr>
        <p:txBody>
          <a:bodyPr wrap="square">
            <a:spAutoFit/>
          </a:bodyPr>
          <a:lstStyle/>
          <a:p>
            <a:pPr marL="356870" marR="612775">
              <a:lnSpc>
                <a:spcPct val="107000"/>
              </a:lnSpc>
              <a:spcBef>
                <a:spcPts val="5"/>
              </a:spcBef>
              <a:spcAft>
                <a:spcPts val="0"/>
              </a:spcAft>
            </a:pPr>
            <a:r>
              <a:rPr lang="en-US" sz="2000" b="1" spc="-10"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Data Source: </a:t>
            </a:r>
            <a:r>
              <a:rPr lang="en-US" sz="1800" b="1" spc="-10" dirty="0">
                <a:solidFill>
                  <a:srgbClr val="0000FF"/>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hlinkClick r:id="rId2"/>
              </a:rPr>
              <a:t>https://www.kaggle.com/nikhilmittal/flight-fare-prediction-</a:t>
            </a:r>
            <a:r>
              <a:rPr lang="en-US" sz="1800" b="1" spc="-10" dirty="0">
                <a:solidFill>
                  <a:srgbClr val="0000FF"/>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1800" b="1" spc="-30" dirty="0" err="1">
                <a:solidFill>
                  <a:srgbClr val="0000FF"/>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hlinkClick r:id="rId2"/>
              </a:rPr>
              <a:t>mh</a:t>
            </a:r>
            <a:endParaRPr lang="en-US" sz="1800" b="1" spc="-30" dirty="0">
              <a:solidFill>
                <a:srgbClr val="0000FF"/>
              </a:solidFill>
              <a:effectLst/>
              <a:latin typeface="Yu Gothic UI Semibold" panose="020B0700000000000000" pitchFamily="34" charset="-128"/>
              <a:ea typeface="Yu Gothic UI Semibold" panose="020B0700000000000000" pitchFamily="34" charset="-128"/>
              <a:cs typeface="Yu Gothic UI Semibold" panose="020B0700000000000000" pitchFamily="34" charset="-128"/>
            </a:endParaRPr>
          </a:p>
        </p:txBody>
      </p:sp>
      <p:pic>
        <p:nvPicPr>
          <p:cNvPr id="4" name="Image 88">
            <a:extLst>
              <a:ext uri="{FF2B5EF4-FFF2-40B4-BE49-F238E27FC236}">
                <a16:creationId xmlns:a16="http://schemas.microsoft.com/office/drawing/2014/main" id="{C27AADB7-3CE2-A693-B158-1B75C9A1170B}"/>
              </a:ext>
            </a:extLst>
          </p:cNvPr>
          <p:cNvPicPr>
            <a:picLocks/>
          </p:cNvPicPr>
          <p:nvPr/>
        </p:nvPicPr>
        <p:blipFill>
          <a:blip r:embed="rId3" cstate="print"/>
          <a:stretch>
            <a:fillRect/>
          </a:stretch>
        </p:blipFill>
        <p:spPr>
          <a:xfrm>
            <a:off x="1607419" y="1636295"/>
            <a:ext cx="8090034" cy="4668252"/>
          </a:xfrm>
          <a:prstGeom prst="rect">
            <a:avLst/>
          </a:prstGeom>
        </p:spPr>
      </p:pic>
    </p:spTree>
    <p:extLst>
      <p:ext uri="{BB962C8B-B14F-4D97-AF65-F5344CB8AC3E}">
        <p14:creationId xmlns:p14="http://schemas.microsoft.com/office/powerpoint/2010/main" val="1462566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E61311-B960-5476-FA16-A8198BBA50F7}"/>
              </a:ext>
            </a:extLst>
          </p:cNvPr>
          <p:cNvSpPr txBox="1"/>
          <p:nvPr/>
        </p:nvSpPr>
        <p:spPr>
          <a:xfrm>
            <a:off x="1724927" y="270399"/>
            <a:ext cx="8742145" cy="1371914"/>
          </a:xfrm>
          <a:prstGeom prst="rect">
            <a:avLst/>
          </a:prstGeom>
          <a:noFill/>
        </p:spPr>
        <p:txBody>
          <a:bodyPr wrap="square">
            <a:spAutoFit/>
          </a:bodyPr>
          <a:lstStyle/>
          <a:p>
            <a:pPr marL="629920" marR="2351405" algn="l">
              <a:lnSpc>
                <a:spcPct val="187000"/>
              </a:lnSpc>
              <a:spcBef>
                <a:spcPts val="50"/>
              </a:spcBef>
              <a:spcAft>
                <a:spcPts val="0"/>
              </a:spcAft>
            </a:pPr>
            <a:r>
              <a:rPr lang="en-US"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SEQUENCE</a:t>
            </a:r>
            <a:r>
              <a:rPr lang="en-US" b="1" spc="-110"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DIAGRAM PROJECT FLOW</a:t>
            </a:r>
          </a:p>
          <a:p>
            <a:pPr marL="629920" marR="2351405" algn="l">
              <a:lnSpc>
                <a:spcPct val="187000"/>
              </a:lnSpc>
              <a:spcBef>
                <a:spcPts val="50"/>
              </a:spcBef>
              <a:spcAft>
                <a:spcPts val="0"/>
              </a:spcAft>
            </a:pPr>
            <a:endParaRPr lang="en-IN"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endParaRPr>
          </a:p>
          <a:p>
            <a:pPr marL="356870">
              <a:lnSpc>
                <a:spcPts val="1845"/>
              </a:lnSpc>
            </a:pPr>
            <a:r>
              <a:rPr lang="en-US"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STAGE</a:t>
            </a:r>
            <a:r>
              <a:rPr lang="en-US" b="1" spc="-35"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1:</a:t>
            </a:r>
            <a:r>
              <a:rPr lang="en-US" b="1" spc="-70"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Building</a:t>
            </a:r>
            <a:r>
              <a:rPr lang="en-US" b="1" spc="-20"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Fare</a:t>
            </a:r>
            <a:r>
              <a:rPr lang="en-US" b="1" spc="-15"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prediction</a:t>
            </a:r>
            <a:r>
              <a:rPr lang="en-US" b="1" spc="-25"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Machine</a:t>
            </a:r>
            <a:r>
              <a:rPr lang="en-US" b="1" spc="-30"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Learning</a:t>
            </a:r>
            <a:r>
              <a:rPr lang="en-US" b="1" spc="-25"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b="1" spc="-10"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Model</a:t>
            </a:r>
            <a:endParaRPr lang="en-IN"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endParaRPr>
          </a:p>
        </p:txBody>
      </p:sp>
      <p:pic>
        <p:nvPicPr>
          <p:cNvPr id="4" name="Image 167">
            <a:extLst>
              <a:ext uri="{FF2B5EF4-FFF2-40B4-BE49-F238E27FC236}">
                <a16:creationId xmlns:a16="http://schemas.microsoft.com/office/drawing/2014/main" id="{E0666D3B-9A04-0E0B-1913-7D4E7E00B97E}"/>
              </a:ext>
            </a:extLst>
          </p:cNvPr>
          <p:cNvPicPr>
            <a:picLocks/>
          </p:cNvPicPr>
          <p:nvPr/>
        </p:nvPicPr>
        <p:blipFill>
          <a:blip r:embed="rId2" cstate="print"/>
          <a:stretch>
            <a:fillRect/>
          </a:stretch>
        </p:blipFill>
        <p:spPr>
          <a:xfrm>
            <a:off x="1724927" y="2087304"/>
            <a:ext cx="7226602" cy="1797868"/>
          </a:xfrm>
          <a:prstGeom prst="rect">
            <a:avLst/>
          </a:prstGeom>
        </p:spPr>
      </p:pic>
      <p:sp>
        <p:nvSpPr>
          <p:cNvPr id="5" name="TextBox 4">
            <a:extLst>
              <a:ext uri="{FF2B5EF4-FFF2-40B4-BE49-F238E27FC236}">
                <a16:creationId xmlns:a16="http://schemas.microsoft.com/office/drawing/2014/main" id="{E34F0CD5-88F0-4FC1-CDED-2B522BD4FDC9}"/>
              </a:ext>
            </a:extLst>
          </p:cNvPr>
          <p:cNvSpPr txBox="1"/>
          <p:nvPr/>
        </p:nvSpPr>
        <p:spPr>
          <a:xfrm>
            <a:off x="1374807" y="4077677"/>
            <a:ext cx="9442383" cy="646331"/>
          </a:xfrm>
          <a:prstGeom prst="rect">
            <a:avLst/>
          </a:prstGeom>
          <a:noFill/>
        </p:spPr>
        <p:txBody>
          <a:bodyPr wrap="square" rtlCol="0">
            <a:spAutoFit/>
          </a:bodyPr>
          <a:lstStyle/>
          <a:p>
            <a:r>
              <a:rPr lang="en-US" sz="1800"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STAGE</a:t>
            </a:r>
            <a:r>
              <a:rPr lang="en-US" sz="1800" b="1" spc="-20"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2:</a:t>
            </a:r>
            <a:r>
              <a:rPr lang="en-US" sz="1800" b="1" spc="-60"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Building</a:t>
            </a:r>
            <a:r>
              <a:rPr lang="en-US" sz="1800" b="1" spc="-10"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a</a:t>
            </a:r>
            <a:r>
              <a:rPr lang="en-US" sz="1800" b="1" spc="-10"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Web</a:t>
            </a:r>
            <a:r>
              <a:rPr lang="en-US" sz="1800" b="1" spc="-15"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App</a:t>
            </a:r>
            <a:r>
              <a:rPr lang="en-US" sz="1800" b="1" spc="-15"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and</a:t>
            </a:r>
            <a:r>
              <a:rPr lang="en-US" sz="1800" b="1" spc="-15"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deploy</a:t>
            </a:r>
            <a:r>
              <a:rPr lang="en-US" sz="1800" b="1" spc="-15"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it</a:t>
            </a:r>
            <a:r>
              <a:rPr lang="en-US" sz="1800" b="1" spc="-10"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in</a:t>
            </a:r>
            <a:r>
              <a:rPr lang="en-US" sz="1800" b="1" spc="-20"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live </a:t>
            </a:r>
            <a:r>
              <a:rPr lang="en-US" sz="1800" b="1" spc="-10"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environment</a:t>
            </a:r>
            <a:endParaRPr lang="en-IN" sz="1800"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endParaRPr>
          </a:p>
          <a:p>
            <a:endParaRPr lang="en-IN" dirty="0"/>
          </a:p>
        </p:txBody>
      </p:sp>
      <p:pic>
        <p:nvPicPr>
          <p:cNvPr id="6" name="Image 168" descr="Flight Fare Prediction — Time Series ML Project | by Skillcate AI | Medium">
            <a:extLst>
              <a:ext uri="{FF2B5EF4-FFF2-40B4-BE49-F238E27FC236}">
                <a16:creationId xmlns:a16="http://schemas.microsoft.com/office/drawing/2014/main" id="{33B39532-3035-494D-A436-211474CA8D3E}"/>
              </a:ext>
            </a:extLst>
          </p:cNvPr>
          <p:cNvPicPr>
            <a:picLocks/>
          </p:cNvPicPr>
          <p:nvPr/>
        </p:nvPicPr>
        <p:blipFill>
          <a:blip r:embed="rId3" cstate="print"/>
          <a:stretch>
            <a:fillRect/>
          </a:stretch>
        </p:blipFill>
        <p:spPr>
          <a:xfrm>
            <a:off x="2293486" y="4724008"/>
            <a:ext cx="5506720" cy="1731010"/>
          </a:xfrm>
          <a:prstGeom prst="rect">
            <a:avLst/>
          </a:prstGeom>
        </p:spPr>
      </p:pic>
    </p:spTree>
    <p:extLst>
      <p:ext uri="{BB962C8B-B14F-4D97-AF65-F5344CB8AC3E}">
        <p14:creationId xmlns:p14="http://schemas.microsoft.com/office/powerpoint/2010/main" val="793892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318">
            <a:extLst>
              <a:ext uri="{FF2B5EF4-FFF2-40B4-BE49-F238E27FC236}">
                <a16:creationId xmlns:a16="http://schemas.microsoft.com/office/drawing/2014/main" id="{6584A9BD-DBDE-EBC0-1F87-99D1F4065913}"/>
              </a:ext>
            </a:extLst>
          </p:cNvPr>
          <p:cNvPicPr>
            <a:picLocks/>
          </p:cNvPicPr>
          <p:nvPr/>
        </p:nvPicPr>
        <p:blipFill>
          <a:blip r:embed="rId2" cstate="print"/>
          <a:stretch>
            <a:fillRect/>
          </a:stretch>
        </p:blipFill>
        <p:spPr>
          <a:xfrm>
            <a:off x="616016" y="1166095"/>
            <a:ext cx="3070459" cy="3513221"/>
          </a:xfrm>
          <a:prstGeom prst="rect">
            <a:avLst/>
          </a:prstGeom>
        </p:spPr>
      </p:pic>
      <p:sp>
        <p:nvSpPr>
          <p:cNvPr id="3" name="TextBox 2">
            <a:extLst>
              <a:ext uri="{FF2B5EF4-FFF2-40B4-BE49-F238E27FC236}">
                <a16:creationId xmlns:a16="http://schemas.microsoft.com/office/drawing/2014/main" id="{62252701-27D7-9C94-AD4B-E36B9E324B1B}"/>
              </a:ext>
            </a:extLst>
          </p:cNvPr>
          <p:cNvSpPr txBox="1"/>
          <p:nvPr/>
        </p:nvSpPr>
        <p:spPr>
          <a:xfrm>
            <a:off x="3205213" y="519764"/>
            <a:ext cx="3551722" cy="646331"/>
          </a:xfrm>
          <a:prstGeom prst="rect">
            <a:avLst/>
          </a:prstGeom>
          <a:noFill/>
        </p:spPr>
        <p:txBody>
          <a:bodyPr wrap="square" rtlCol="0">
            <a:spAutoFit/>
          </a:bodyPr>
          <a:lstStyle/>
          <a:p>
            <a:pPr algn="ctr"/>
            <a:r>
              <a:rPr lang="en-IN" sz="3600" dirty="0">
                <a:solidFill>
                  <a:srgbClr val="0070C0"/>
                </a:solidFill>
              </a:rPr>
              <a:t>RESULTS</a:t>
            </a:r>
          </a:p>
        </p:txBody>
      </p:sp>
      <p:pic>
        <p:nvPicPr>
          <p:cNvPr id="4" name="Image 317">
            <a:extLst>
              <a:ext uri="{FF2B5EF4-FFF2-40B4-BE49-F238E27FC236}">
                <a16:creationId xmlns:a16="http://schemas.microsoft.com/office/drawing/2014/main" id="{12EC014F-EA89-7B78-FC19-D500DFF4A260}"/>
              </a:ext>
            </a:extLst>
          </p:cNvPr>
          <p:cNvPicPr>
            <a:picLocks/>
          </p:cNvPicPr>
          <p:nvPr/>
        </p:nvPicPr>
        <p:blipFill>
          <a:blip r:embed="rId3" cstate="print"/>
          <a:stretch>
            <a:fillRect/>
          </a:stretch>
        </p:blipFill>
        <p:spPr>
          <a:xfrm>
            <a:off x="4182702" y="2348446"/>
            <a:ext cx="7280986" cy="2781819"/>
          </a:xfrm>
          <a:prstGeom prst="rect">
            <a:avLst/>
          </a:prstGeom>
        </p:spPr>
      </p:pic>
      <p:sp>
        <p:nvSpPr>
          <p:cNvPr id="5" name="TextBox 4">
            <a:extLst>
              <a:ext uri="{FF2B5EF4-FFF2-40B4-BE49-F238E27FC236}">
                <a16:creationId xmlns:a16="http://schemas.microsoft.com/office/drawing/2014/main" id="{60F3A96C-5CA1-3705-0389-823C181EE60C}"/>
              </a:ext>
            </a:extLst>
          </p:cNvPr>
          <p:cNvSpPr txBox="1"/>
          <p:nvPr/>
        </p:nvSpPr>
        <p:spPr>
          <a:xfrm>
            <a:off x="4263992" y="1578543"/>
            <a:ext cx="7199696" cy="646331"/>
          </a:xfrm>
          <a:prstGeom prst="rect">
            <a:avLst/>
          </a:prstGeom>
          <a:noFill/>
        </p:spPr>
        <p:txBody>
          <a:bodyPr wrap="square" rtlCol="0">
            <a:spAutoFit/>
          </a:bodyPr>
          <a:lstStyle/>
          <a:p>
            <a:r>
              <a:rPr lang="en-US" sz="1800"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The</a:t>
            </a:r>
            <a:r>
              <a:rPr lang="en-US" sz="1800" b="1" spc="-25"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accuracy</a:t>
            </a:r>
            <a:r>
              <a:rPr lang="en-US" sz="1800" b="1" spc="-25"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(R</a:t>
            </a:r>
            <a:r>
              <a:rPr lang="en-US" sz="1800" b="1" spc="-20"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Square)</a:t>
            </a:r>
            <a:r>
              <a:rPr lang="en-US" sz="1800" b="1" spc="-10"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of</a:t>
            </a:r>
            <a:r>
              <a:rPr lang="en-US" sz="1800" b="1" spc="-25"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different</a:t>
            </a:r>
            <a:r>
              <a:rPr lang="en-US" sz="1800" b="1" spc="-20"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models</a:t>
            </a:r>
            <a:r>
              <a:rPr lang="en-US" sz="1800" b="1" spc="-25"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 </a:t>
            </a:r>
            <a:r>
              <a:rPr lang="en-US" sz="1800" b="1" spc="-10"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rPr>
              <a:t>employed:</a:t>
            </a:r>
            <a:endParaRPr lang="en-IN" sz="1800" dirty="0">
              <a:effectLst/>
              <a:latin typeface="Yu Gothic UI Semibold" panose="020B0700000000000000" pitchFamily="34" charset="-128"/>
              <a:ea typeface="Yu Gothic UI Semibold" panose="020B0700000000000000" pitchFamily="34" charset="-128"/>
              <a:cs typeface="Yu Gothic UI Semibold" panose="020B0700000000000000" pitchFamily="34" charset="-128"/>
            </a:endParaRPr>
          </a:p>
          <a:p>
            <a:endParaRPr lang="en-IN" dirty="0"/>
          </a:p>
        </p:txBody>
      </p:sp>
    </p:spTree>
    <p:extLst>
      <p:ext uri="{BB962C8B-B14F-4D97-AF65-F5344CB8AC3E}">
        <p14:creationId xmlns:p14="http://schemas.microsoft.com/office/powerpoint/2010/main" val="2152529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325">
            <a:extLst>
              <a:ext uri="{FF2B5EF4-FFF2-40B4-BE49-F238E27FC236}">
                <a16:creationId xmlns:a16="http://schemas.microsoft.com/office/drawing/2014/main" id="{9DB9180E-4D7A-CAF1-9829-C57F1BA2A5CC}"/>
              </a:ext>
            </a:extLst>
          </p:cNvPr>
          <p:cNvPicPr>
            <a:picLocks/>
          </p:cNvPicPr>
          <p:nvPr/>
        </p:nvPicPr>
        <p:blipFill>
          <a:blip r:embed="rId2" cstate="print"/>
          <a:stretch>
            <a:fillRect/>
          </a:stretch>
        </p:blipFill>
        <p:spPr>
          <a:xfrm>
            <a:off x="1299411" y="1481538"/>
            <a:ext cx="7784699" cy="1947462"/>
          </a:xfrm>
          <a:prstGeom prst="rect">
            <a:avLst/>
          </a:prstGeom>
        </p:spPr>
      </p:pic>
      <p:sp>
        <p:nvSpPr>
          <p:cNvPr id="3" name="TextBox 2">
            <a:extLst>
              <a:ext uri="{FF2B5EF4-FFF2-40B4-BE49-F238E27FC236}">
                <a16:creationId xmlns:a16="http://schemas.microsoft.com/office/drawing/2014/main" id="{90C7D309-2A07-72CF-1FC3-40B925269EE4}"/>
              </a:ext>
            </a:extLst>
          </p:cNvPr>
          <p:cNvSpPr txBox="1"/>
          <p:nvPr/>
        </p:nvSpPr>
        <p:spPr>
          <a:xfrm>
            <a:off x="1212784" y="936883"/>
            <a:ext cx="8576109" cy="369332"/>
          </a:xfrm>
          <a:prstGeom prst="rect">
            <a:avLst/>
          </a:prstGeom>
          <a:noFill/>
        </p:spPr>
        <p:txBody>
          <a:bodyPr wrap="square" rtlCol="0">
            <a:spAutoFit/>
          </a:bodyPr>
          <a:lstStyle/>
          <a:p>
            <a:r>
              <a:rPr lang="en-US" sz="1800" b="1" dirty="0">
                <a:effectLst/>
                <a:latin typeface="Yu Gothic UI Semibold" panose="020B0700000000000000" pitchFamily="34" charset="-128"/>
                <a:cs typeface="Yu Gothic UI Semibold" panose="020B0700000000000000" pitchFamily="34" charset="-128"/>
              </a:rPr>
              <a:t>The</a:t>
            </a:r>
            <a:r>
              <a:rPr lang="en-US" sz="1800" b="1" spc="-5" dirty="0">
                <a:effectLst/>
                <a:latin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cs typeface="Yu Gothic UI Semibold" panose="020B0700000000000000" pitchFamily="34" charset="-128"/>
              </a:rPr>
              <a:t>accuracy</a:t>
            </a:r>
            <a:r>
              <a:rPr lang="en-US" sz="1800" b="1" spc="-15" dirty="0">
                <a:effectLst/>
                <a:latin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cs typeface="Yu Gothic UI Semibold" panose="020B0700000000000000" pitchFamily="34" charset="-128"/>
              </a:rPr>
              <a:t>of</a:t>
            </a:r>
            <a:r>
              <a:rPr lang="en-US" sz="1800" b="1" spc="-15" dirty="0">
                <a:effectLst/>
                <a:latin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cs typeface="Yu Gothic UI Semibold" panose="020B0700000000000000" pitchFamily="34" charset="-128"/>
              </a:rPr>
              <a:t>different</a:t>
            </a:r>
            <a:r>
              <a:rPr lang="en-US" sz="1800" b="1" spc="-15" dirty="0">
                <a:effectLst/>
                <a:latin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cs typeface="Yu Gothic UI Semibold" panose="020B0700000000000000" pitchFamily="34" charset="-128"/>
              </a:rPr>
              <a:t>models</a:t>
            </a:r>
            <a:r>
              <a:rPr lang="en-US" sz="1800" b="1" spc="-20" dirty="0">
                <a:effectLst/>
                <a:latin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cs typeface="Yu Gothic UI Semibold" panose="020B0700000000000000" pitchFamily="34" charset="-128"/>
              </a:rPr>
              <a:t>employed with</a:t>
            </a:r>
            <a:r>
              <a:rPr lang="en-US" sz="1800" b="1" spc="-10" dirty="0">
                <a:effectLst/>
                <a:latin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cs typeface="Yu Gothic UI Semibold" panose="020B0700000000000000" pitchFamily="34" charset="-128"/>
              </a:rPr>
              <a:t>Training</a:t>
            </a:r>
            <a:r>
              <a:rPr lang="en-US" sz="1800" b="1" spc="-15" dirty="0">
                <a:effectLst/>
                <a:latin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cs typeface="Yu Gothic UI Semibold" panose="020B0700000000000000" pitchFamily="34" charset="-128"/>
              </a:rPr>
              <a:t>and</a:t>
            </a:r>
            <a:r>
              <a:rPr lang="en-US" sz="1800" b="1" spc="-10" dirty="0">
                <a:effectLst/>
                <a:latin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cs typeface="Yu Gothic UI Semibold" panose="020B0700000000000000" pitchFamily="34" charset="-128"/>
              </a:rPr>
              <a:t>Test</a:t>
            </a:r>
            <a:r>
              <a:rPr lang="en-US" sz="1800" b="1" spc="-10" dirty="0">
                <a:effectLst/>
                <a:latin typeface="Yu Gothic UI Semibold" panose="020B0700000000000000" pitchFamily="34" charset="-128"/>
                <a:cs typeface="Yu Gothic UI Semibold" panose="020B0700000000000000" pitchFamily="34" charset="-128"/>
              </a:rPr>
              <a:t> </a:t>
            </a:r>
            <a:r>
              <a:rPr lang="en-US" sz="1800" b="1" dirty="0">
                <a:effectLst/>
                <a:latin typeface="Yu Gothic UI Semibold" panose="020B0700000000000000" pitchFamily="34" charset="-128"/>
                <a:cs typeface="Yu Gothic UI Semibold" panose="020B0700000000000000" pitchFamily="34" charset="-128"/>
              </a:rPr>
              <a:t>Data</a:t>
            </a:r>
            <a:r>
              <a:rPr lang="en-US" sz="1800" b="1" spc="-10" dirty="0">
                <a:effectLst/>
                <a:latin typeface="Yu Gothic UI Semibold" panose="020B0700000000000000" pitchFamily="34" charset="-128"/>
                <a:cs typeface="Yu Gothic UI Semibold" panose="020B0700000000000000" pitchFamily="34" charset="-128"/>
              </a:rPr>
              <a:t> Scores</a:t>
            </a:r>
            <a:endParaRPr lang="en-IN" dirty="0"/>
          </a:p>
        </p:txBody>
      </p:sp>
      <p:pic>
        <p:nvPicPr>
          <p:cNvPr id="4" name="Image 326">
            <a:extLst>
              <a:ext uri="{FF2B5EF4-FFF2-40B4-BE49-F238E27FC236}">
                <a16:creationId xmlns:a16="http://schemas.microsoft.com/office/drawing/2014/main" id="{38DEAE77-56B0-E0F5-5E5F-45BC179B3E51}"/>
              </a:ext>
            </a:extLst>
          </p:cNvPr>
          <p:cNvPicPr>
            <a:picLocks/>
          </p:cNvPicPr>
          <p:nvPr/>
        </p:nvPicPr>
        <p:blipFill>
          <a:blip r:embed="rId3" cstate="print"/>
          <a:stretch>
            <a:fillRect/>
          </a:stretch>
        </p:blipFill>
        <p:spPr>
          <a:xfrm>
            <a:off x="1299411" y="3604322"/>
            <a:ext cx="8489482" cy="2844603"/>
          </a:xfrm>
          <a:prstGeom prst="rect">
            <a:avLst/>
          </a:prstGeom>
        </p:spPr>
      </p:pic>
    </p:spTree>
    <p:extLst>
      <p:ext uri="{BB962C8B-B14F-4D97-AF65-F5344CB8AC3E}">
        <p14:creationId xmlns:p14="http://schemas.microsoft.com/office/powerpoint/2010/main" val="1753561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264</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Yu Gothic UI Semibold</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nawinsinha981@outlook.com</dc:creator>
  <cp:lastModifiedBy>nawinsinha981@outlook.com</cp:lastModifiedBy>
  <cp:revision>15</cp:revision>
  <dcterms:created xsi:type="dcterms:W3CDTF">2023-07-25T17:03:18Z</dcterms:created>
  <dcterms:modified xsi:type="dcterms:W3CDTF">2023-07-25T17:29:58Z</dcterms:modified>
</cp:coreProperties>
</file>