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4" r:id="rId4"/>
    <p:sldId id="257" r:id="rId5"/>
    <p:sldId id="259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5EB1948-5EA7-465C-AF90-D6ED63ACE743}" type="datetimeFigureOut">
              <a:rPr lang="ru-RU" smtClean="0"/>
              <a:t>12.05.2024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DAF258B-C96D-49A1-8AA5-543D1A657B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209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1948-5EA7-465C-AF90-D6ED63ACE743}" type="datetimeFigureOut">
              <a:rPr lang="ru-RU" smtClean="0"/>
              <a:t>12.05.2024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F258B-C96D-49A1-8AA5-543D1A657B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973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1948-5EA7-465C-AF90-D6ED63ACE743}" type="datetimeFigureOut">
              <a:rPr lang="ru-RU" smtClean="0"/>
              <a:t>12.05.2024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F258B-C96D-49A1-8AA5-543D1A657B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4371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1948-5EA7-465C-AF90-D6ED63ACE743}" type="datetimeFigureOut">
              <a:rPr lang="ru-RU" smtClean="0"/>
              <a:t>12.05.2024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F258B-C96D-49A1-8AA5-543D1A657B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6211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1948-5EA7-465C-AF90-D6ED63ACE743}" type="datetimeFigureOut">
              <a:rPr lang="ru-RU" smtClean="0"/>
              <a:t>12.05.2024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F258B-C96D-49A1-8AA5-543D1A657B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306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1948-5EA7-465C-AF90-D6ED63ACE743}" type="datetimeFigureOut">
              <a:rPr lang="ru-RU" smtClean="0"/>
              <a:t>12.05.2024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F258B-C96D-49A1-8AA5-543D1A657B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2166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1948-5EA7-465C-AF90-D6ED63ACE743}" type="datetimeFigureOut">
              <a:rPr lang="ru-RU" smtClean="0"/>
              <a:t>12.05.2024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F258B-C96D-49A1-8AA5-543D1A657B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9563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5EB1948-5EA7-465C-AF90-D6ED63ACE743}" type="datetimeFigureOut">
              <a:rPr lang="ru-RU" smtClean="0"/>
              <a:t>12.05.2024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F258B-C96D-49A1-8AA5-543D1A657B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05358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5EB1948-5EA7-465C-AF90-D6ED63ACE743}" type="datetimeFigureOut">
              <a:rPr lang="ru-RU" smtClean="0"/>
              <a:t>12.05.2024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F258B-C96D-49A1-8AA5-543D1A657B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0712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1948-5EA7-465C-AF90-D6ED63ACE743}" type="datetimeFigureOut">
              <a:rPr lang="ru-RU" smtClean="0"/>
              <a:t>12.05.2024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F258B-C96D-49A1-8AA5-543D1A657B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1808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1948-5EA7-465C-AF90-D6ED63ACE743}" type="datetimeFigureOut">
              <a:rPr lang="ru-RU" smtClean="0"/>
              <a:t>12.05.2024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F258B-C96D-49A1-8AA5-543D1A657B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856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1948-5EA7-465C-AF90-D6ED63ACE743}" type="datetimeFigureOut">
              <a:rPr lang="ru-RU" smtClean="0"/>
              <a:t>12.05.2024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F258B-C96D-49A1-8AA5-543D1A657B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67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1948-5EA7-465C-AF90-D6ED63ACE743}" type="datetimeFigureOut">
              <a:rPr lang="ru-RU" smtClean="0"/>
              <a:t>12.05.2024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F258B-C96D-49A1-8AA5-543D1A657B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120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1948-5EA7-465C-AF90-D6ED63ACE743}" type="datetimeFigureOut">
              <a:rPr lang="ru-RU" smtClean="0"/>
              <a:t>12.05.2024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F258B-C96D-49A1-8AA5-543D1A657B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75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1948-5EA7-465C-AF90-D6ED63ACE743}" type="datetimeFigureOut">
              <a:rPr lang="ru-RU" smtClean="0"/>
              <a:t>12.05.2024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F258B-C96D-49A1-8AA5-543D1A657B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857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1948-5EA7-465C-AF90-D6ED63ACE743}" type="datetimeFigureOut">
              <a:rPr lang="ru-RU" smtClean="0"/>
              <a:t>12.05.2024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F258B-C96D-49A1-8AA5-543D1A657B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1469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1948-5EA7-465C-AF90-D6ED63ACE743}" type="datetimeFigureOut">
              <a:rPr lang="ru-RU" smtClean="0"/>
              <a:t>12.05.2024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F258B-C96D-49A1-8AA5-543D1A657B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1635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5EB1948-5EA7-465C-AF90-D6ED63ACE743}" type="datetimeFigureOut">
              <a:rPr lang="ru-RU" smtClean="0"/>
              <a:t>12.05.2024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DAF258B-C96D-49A1-8AA5-543D1A657B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325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98162" y="2534299"/>
            <a:ext cx="8825658" cy="1186675"/>
          </a:xfrm>
        </p:spPr>
        <p:txBody>
          <a:bodyPr/>
          <a:lstStyle/>
          <a:p>
            <a:pPr algn="ctr"/>
            <a:r>
              <a:rPr lang="en-US" dirty="0" smtClean="0"/>
              <a:t>Building’s residents bot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15446" y="5411123"/>
            <a:ext cx="8825658" cy="861420"/>
          </a:xfrm>
        </p:spPr>
        <p:txBody>
          <a:bodyPr/>
          <a:lstStyle/>
          <a:p>
            <a:pPr algn="ctr"/>
            <a:r>
              <a:rPr lang="ru-RU" dirty="0" smtClean="0"/>
              <a:t>Выполнили: Быкова с. И </a:t>
            </a:r>
            <a:r>
              <a:rPr lang="ru-RU" dirty="0" err="1" smtClean="0"/>
              <a:t>чеснокова</a:t>
            </a:r>
            <a:r>
              <a:rPr lang="ru-RU" dirty="0" smtClean="0"/>
              <a:t> 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038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0503" y="1227164"/>
            <a:ext cx="8761413" cy="706964"/>
          </a:xfrm>
        </p:spPr>
        <p:txBody>
          <a:bodyPr/>
          <a:lstStyle/>
          <a:p>
            <a:r>
              <a:rPr lang="ru-RU" dirty="0" smtClean="0"/>
              <a:t>Цели и задачи проекта: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17916" y="2205148"/>
            <a:ext cx="8825659" cy="3416300"/>
          </a:xfrm>
        </p:spPr>
        <p:txBody>
          <a:bodyPr/>
          <a:lstStyle/>
          <a:p>
            <a:pPr>
              <a:buAutoNum type="arabicParenR"/>
            </a:pPr>
            <a:r>
              <a:rPr lang="ru-RU" dirty="0" smtClean="0"/>
              <a:t>Создать телеграмм – бот помощник для групп жильцов, с помощью которой участники канала видят номер квартиры своих собеседников.</a:t>
            </a:r>
          </a:p>
          <a:p>
            <a:pPr>
              <a:buAutoNum type="arabicParenR"/>
            </a:pPr>
            <a:r>
              <a:rPr lang="ru-RU" dirty="0" smtClean="0"/>
              <a:t>С помощью данного проекта мы помогаем людям общаться между собой, решать вопросы или возникшие проблемы напрямую, в упрощенном формате, с помощью баз данных, реализуемых в данном телеграмм – боте.</a:t>
            </a:r>
          </a:p>
          <a:p>
            <a:pPr>
              <a:buAutoNum type="arabicParenR"/>
            </a:pPr>
            <a:r>
              <a:rPr lang="ru-RU" dirty="0" smtClean="0"/>
              <a:t>Структурирование данных жильцов улучшает функционирование чата, добавляя новые возможности и функционал, упрощая администрирование.</a:t>
            </a:r>
            <a:endParaRPr lang="ru-RU" dirty="0"/>
          </a:p>
        </p:txBody>
      </p:sp>
      <p:pic>
        <p:nvPicPr>
          <p:cNvPr id="2050" name="Picture 2" descr="Picture backg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9680" y="4906977"/>
            <a:ext cx="1964602" cy="189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613" y="4997513"/>
            <a:ext cx="2145672" cy="1860487"/>
          </a:xfrm>
          <a:prstGeom prst="rect">
            <a:avLst/>
          </a:prstGeom>
        </p:spPr>
      </p:pic>
      <p:pic>
        <p:nvPicPr>
          <p:cNvPr id="2052" name="Picture 4" descr="Picture backgroun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28" y="5008594"/>
            <a:ext cx="3779578" cy="184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2650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05156" y="901240"/>
            <a:ext cx="8761413" cy="706964"/>
          </a:xfrm>
        </p:spPr>
        <p:txBody>
          <a:bodyPr/>
          <a:lstStyle/>
          <a:p>
            <a:r>
              <a:rPr lang="ru-RU" dirty="0" smtClean="0"/>
              <a:t>Используемые технологии: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7941" y="2313788"/>
            <a:ext cx="11624649" cy="4385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/>
              <a:t>1)</a:t>
            </a:r>
            <a:r>
              <a:rPr lang="en-US" sz="3200" dirty="0" err="1" smtClean="0"/>
              <a:t>translatepy</a:t>
            </a:r>
            <a:endParaRPr lang="ru-RU" sz="3200" dirty="0" smtClean="0"/>
          </a:p>
          <a:p>
            <a:pPr marL="0" indent="0">
              <a:buNone/>
            </a:pPr>
            <a:r>
              <a:rPr lang="ru-RU" sz="3200" dirty="0" smtClean="0"/>
              <a:t>2)</a:t>
            </a:r>
            <a:r>
              <a:rPr lang="en-US" sz="3200" dirty="0" smtClean="0"/>
              <a:t>Flask</a:t>
            </a:r>
            <a:endParaRPr lang="ru-RU" sz="3200" dirty="0"/>
          </a:p>
          <a:p>
            <a:pPr marL="0" indent="0">
              <a:buNone/>
            </a:pPr>
            <a:r>
              <a:rPr lang="ru-RU" sz="3200" dirty="0" smtClean="0"/>
              <a:t>3)</a:t>
            </a:r>
            <a:r>
              <a:rPr lang="en-US" sz="3200" dirty="0"/>
              <a:t> </a:t>
            </a:r>
            <a:r>
              <a:rPr lang="en-US" sz="3200" dirty="0" err="1" smtClean="0"/>
              <a:t>data.users</a:t>
            </a:r>
            <a:r>
              <a:rPr lang="en-US" sz="3200" dirty="0" smtClean="0"/>
              <a:t>(Users)</a:t>
            </a:r>
            <a:endParaRPr lang="ru-RU" sz="3200" dirty="0" smtClean="0"/>
          </a:p>
          <a:p>
            <a:pPr marL="0" indent="0">
              <a:buNone/>
            </a:pPr>
            <a:r>
              <a:rPr lang="ru-RU" sz="3200" dirty="0" smtClean="0"/>
              <a:t>4) </a:t>
            </a:r>
            <a:r>
              <a:rPr lang="en-US" sz="3200" dirty="0" err="1" smtClean="0"/>
              <a:t>telegram.ext</a:t>
            </a:r>
            <a:r>
              <a:rPr lang="en-US" sz="3200" dirty="0" smtClean="0"/>
              <a:t> (</a:t>
            </a:r>
            <a:r>
              <a:rPr lang="en-US" sz="3200" dirty="0"/>
              <a:t>Application, </a:t>
            </a:r>
            <a:r>
              <a:rPr lang="en-US" sz="3200" dirty="0" err="1"/>
              <a:t>MessageHandler</a:t>
            </a:r>
            <a:r>
              <a:rPr lang="en-US" sz="3200" dirty="0"/>
              <a:t>, filters, </a:t>
            </a:r>
            <a:r>
              <a:rPr lang="en-US" sz="3200" dirty="0" err="1"/>
              <a:t>ConversationHandler</a:t>
            </a:r>
            <a:r>
              <a:rPr lang="en-US" sz="3200" dirty="0"/>
              <a:t>, </a:t>
            </a:r>
            <a:r>
              <a:rPr lang="en-US" sz="3200" dirty="0" err="1" smtClean="0"/>
              <a:t>CallbackQueryHandler</a:t>
            </a:r>
            <a:r>
              <a:rPr lang="en-US" sz="3200" dirty="0" smtClean="0"/>
              <a:t>)</a:t>
            </a:r>
            <a:endParaRPr lang="ru-RU" sz="3200" dirty="0" smtClean="0"/>
          </a:p>
          <a:p>
            <a:pPr marL="0" indent="0">
              <a:buNone/>
            </a:pPr>
            <a:r>
              <a:rPr lang="ru-RU" sz="3200" dirty="0" smtClean="0"/>
              <a:t>5)  </a:t>
            </a:r>
            <a:r>
              <a:rPr lang="en-US" sz="3200" dirty="0" smtClean="0"/>
              <a:t>data(</a:t>
            </a:r>
            <a:r>
              <a:rPr lang="en-US" sz="3200" dirty="0" err="1" smtClean="0"/>
              <a:t>db_session</a:t>
            </a:r>
            <a:r>
              <a:rPr lang="en-US" sz="3200" dirty="0" smtClean="0"/>
              <a:t>)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1485130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9565" y="1022835"/>
            <a:ext cx="10320949" cy="706964"/>
          </a:xfrm>
        </p:spPr>
        <p:txBody>
          <a:bodyPr/>
          <a:lstStyle/>
          <a:p>
            <a:pPr algn="ctr"/>
            <a:r>
              <a:rPr lang="ru-RU" dirty="0" smtClean="0"/>
              <a:t>Схемы работы </a:t>
            </a:r>
            <a:r>
              <a:rPr lang="en-US" dirty="0"/>
              <a:t> </a:t>
            </a:r>
            <a:r>
              <a:rPr lang="ru-RU" dirty="0" smtClean="0"/>
              <a:t>функций бота;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9565" y="6857999"/>
            <a:ext cx="8825659" cy="823461"/>
          </a:xfrm>
        </p:spPr>
        <p:txBody>
          <a:bodyPr/>
          <a:lstStyle/>
          <a:p>
            <a:endParaRPr lang="ru-RU" dirty="0"/>
          </a:p>
        </p:txBody>
      </p:sp>
      <p:cxnSp>
        <p:nvCxnSpPr>
          <p:cNvPr id="6" name="Прямая со стрелкой 5"/>
          <p:cNvCxnSpPr/>
          <p:nvPr/>
        </p:nvCxnSpPr>
        <p:spPr>
          <a:xfrm flipV="1">
            <a:off x="1944656" y="4080461"/>
            <a:ext cx="1573612" cy="18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Прямоугольник 71"/>
          <p:cNvSpPr/>
          <p:nvPr/>
        </p:nvSpPr>
        <p:spPr>
          <a:xfrm>
            <a:off x="511610" y="2905621"/>
            <a:ext cx="42777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1)</a:t>
            </a:r>
            <a:r>
              <a:rPr lang="en-US" sz="2400" dirty="0" err="1" smtClean="0">
                <a:solidFill>
                  <a:schemeClr val="bg2">
                    <a:lumMod val="75000"/>
                  </a:schemeClr>
                </a:solidFill>
              </a:rPr>
              <a:t>change_handler_name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:</a:t>
            </a:r>
            <a:endParaRPr lang="ru-RU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7" name="Прямоугольник 76"/>
          <p:cNvSpPr/>
          <p:nvPr/>
        </p:nvSpPr>
        <p:spPr>
          <a:xfrm>
            <a:off x="6607810" y="2750319"/>
            <a:ext cx="43701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2)</a:t>
            </a:r>
            <a:r>
              <a:rPr lang="en-US" sz="2400" dirty="0" err="1" smtClean="0">
                <a:solidFill>
                  <a:schemeClr val="bg2">
                    <a:lumMod val="75000"/>
                  </a:schemeClr>
                </a:solidFill>
              </a:rPr>
              <a:t>change_handler_number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:</a:t>
            </a:r>
            <a:endParaRPr lang="ru-RU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9" name="Прямоугольник 78"/>
          <p:cNvSpPr/>
          <p:nvPr/>
        </p:nvSpPr>
        <p:spPr>
          <a:xfrm>
            <a:off x="7793498" y="3553788"/>
            <a:ext cx="2170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change_number</a:t>
            </a:r>
            <a:endParaRPr lang="ru-RU" dirty="0"/>
          </a:p>
        </p:txBody>
      </p:sp>
      <p:sp>
        <p:nvSpPr>
          <p:cNvPr id="83" name="Прямоугольник 82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 </a:t>
            </a:r>
          </a:p>
        </p:txBody>
      </p:sp>
      <p:cxnSp>
        <p:nvCxnSpPr>
          <p:cNvPr id="98" name="Прямая со стрелкой 97"/>
          <p:cNvCxnSpPr/>
          <p:nvPr/>
        </p:nvCxnSpPr>
        <p:spPr>
          <a:xfrm>
            <a:off x="7869362" y="4116632"/>
            <a:ext cx="1794256" cy="10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Группа 16"/>
          <p:cNvGrpSpPr/>
          <p:nvPr/>
        </p:nvGrpSpPr>
        <p:grpSpPr>
          <a:xfrm>
            <a:off x="477938" y="3617758"/>
            <a:ext cx="3766016" cy="2321628"/>
            <a:chOff x="192864" y="4065441"/>
            <a:chExt cx="3766016" cy="2321628"/>
          </a:xfrm>
        </p:grpSpPr>
        <p:grpSp>
          <p:nvGrpSpPr>
            <p:cNvPr id="85" name="Группа 84"/>
            <p:cNvGrpSpPr/>
            <p:nvPr/>
          </p:nvGrpSpPr>
          <p:grpSpPr>
            <a:xfrm>
              <a:off x="192864" y="4065441"/>
              <a:ext cx="3766016" cy="928698"/>
              <a:chOff x="112005" y="2940868"/>
              <a:chExt cx="3766016" cy="928698"/>
            </a:xfrm>
          </p:grpSpPr>
          <p:grpSp>
            <p:nvGrpSpPr>
              <p:cNvPr id="51" name="Группа 50"/>
              <p:cNvGrpSpPr/>
              <p:nvPr/>
            </p:nvGrpSpPr>
            <p:grpSpPr>
              <a:xfrm>
                <a:off x="1405057" y="2940868"/>
                <a:ext cx="2472964" cy="928698"/>
                <a:chOff x="2100786" y="1704174"/>
                <a:chExt cx="2472964" cy="1048504"/>
              </a:xfrm>
            </p:grpSpPr>
            <p:cxnSp>
              <p:nvCxnSpPr>
                <p:cNvPr id="10" name="Прямая со стрелкой 9"/>
                <p:cNvCxnSpPr/>
                <p:nvPr/>
              </p:nvCxnSpPr>
              <p:spPr>
                <a:xfrm flipH="1" flipV="1">
                  <a:off x="2116121" y="2548757"/>
                  <a:ext cx="1677201" cy="917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Прямоугольник 10"/>
                <p:cNvSpPr/>
                <p:nvPr/>
              </p:nvSpPr>
              <p:spPr>
                <a:xfrm>
                  <a:off x="3939984" y="2176129"/>
                  <a:ext cx="633766" cy="57654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1</a:t>
                  </a:r>
                  <a:endParaRPr lang="ru-RU" dirty="0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2100786" y="1704174"/>
                  <a:ext cx="20454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/</a:t>
                  </a:r>
                  <a:r>
                    <a:rPr lang="en-US" dirty="0" err="1" smtClean="0"/>
                    <a:t>change_name</a:t>
                  </a:r>
                  <a:endParaRPr lang="ru-RU" dirty="0"/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2640532" y="2218710"/>
                  <a:ext cx="7617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/stop</a:t>
                  </a:r>
                  <a:endParaRPr lang="ru-RU" dirty="0"/>
                </a:p>
              </p:txBody>
            </p:sp>
          </p:grpSp>
          <p:sp>
            <p:nvSpPr>
              <p:cNvPr id="82" name="Прямоугольник 81"/>
              <p:cNvSpPr/>
              <p:nvPr/>
            </p:nvSpPr>
            <p:spPr>
              <a:xfrm>
                <a:off x="112005" y="3099321"/>
                <a:ext cx="1238139" cy="5073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До </a:t>
                </a:r>
                <a:r>
                  <a:rPr lang="ru-RU" dirty="0">
                    <a:solidFill>
                      <a:prstClr val="white"/>
                    </a:solidFill>
                  </a:rPr>
                  <a:t> </a:t>
                </a:r>
                <a:r>
                  <a:rPr lang="ru-RU" dirty="0" smtClean="0"/>
                  <a:t>диалога</a:t>
                </a:r>
                <a:endParaRPr lang="ru-RU" dirty="0"/>
              </a:p>
            </p:txBody>
          </p:sp>
        </p:grpSp>
        <p:grpSp>
          <p:nvGrpSpPr>
            <p:cNvPr id="15" name="Группа 14"/>
            <p:cNvGrpSpPr/>
            <p:nvPr/>
          </p:nvGrpSpPr>
          <p:grpSpPr>
            <a:xfrm>
              <a:off x="679770" y="4748077"/>
              <a:ext cx="1812793" cy="1638992"/>
              <a:chOff x="679770" y="4748077"/>
              <a:chExt cx="1812793" cy="1638992"/>
            </a:xfrm>
          </p:grpSpPr>
          <p:sp>
            <p:nvSpPr>
              <p:cNvPr id="25" name="Прямоугольник 24"/>
              <p:cNvSpPr/>
              <p:nvPr/>
            </p:nvSpPr>
            <p:spPr>
              <a:xfrm>
                <a:off x="1730816" y="6014355"/>
                <a:ext cx="7617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/stop</a:t>
                </a:r>
              </a:p>
            </p:txBody>
          </p:sp>
          <p:cxnSp>
            <p:nvCxnSpPr>
              <p:cNvPr id="12" name="Прямая со стрелкой 11"/>
              <p:cNvCxnSpPr/>
              <p:nvPr/>
            </p:nvCxnSpPr>
            <p:spPr>
              <a:xfrm flipV="1">
                <a:off x="679770" y="4748077"/>
                <a:ext cx="30043" cy="16389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Группа 39"/>
            <p:cNvGrpSpPr/>
            <p:nvPr/>
          </p:nvGrpSpPr>
          <p:grpSpPr>
            <a:xfrm>
              <a:off x="729648" y="4667696"/>
              <a:ext cx="2335221" cy="1094287"/>
              <a:chOff x="679770" y="4748077"/>
              <a:chExt cx="2400701" cy="1638992"/>
            </a:xfrm>
          </p:grpSpPr>
          <p:sp>
            <p:nvSpPr>
              <p:cNvPr id="43" name="Прямоугольник 42"/>
              <p:cNvSpPr/>
              <p:nvPr/>
            </p:nvSpPr>
            <p:spPr>
              <a:xfrm>
                <a:off x="977355" y="5723943"/>
                <a:ext cx="2103116" cy="5531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dirty="0"/>
                  <a:t>о</a:t>
                </a:r>
                <a:r>
                  <a:rPr lang="ru-RU" dirty="0" smtClean="0"/>
                  <a:t>твет на вопрос</a:t>
                </a:r>
                <a:endParaRPr lang="en-US" dirty="0"/>
              </a:p>
            </p:txBody>
          </p:sp>
          <p:cxnSp>
            <p:nvCxnSpPr>
              <p:cNvPr id="42" name="Прямая со стрелкой 41"/>
              <p:cNvCxnSpPr/>
              <p:nvPr/>
            </p:nvCxnSpPr>
            <p:spPr>
              <a:xfrm flipV="1">
                <a:off x="679770" y="4748077"/>
                <a:ext cx="30043" cy="16389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1" name="Группа 70"/>
          <p:cNvGrpSpPr/>
          <p:nvPr/>
        </p:nvGrpSpPr>
        <p:grpSpPr>
          <a:xfrm>
            <a:off x="6579193" y="3884621"/>
            <a:ext cx="3766016" cy="2163175"/>
            <a:chOff x="192864" y="4223894"/>
            <a:chExt cx="3766016" cy="2163175"/>
          </a:xfrm>
        </p:grpSpPr>
        <p:grpSp>
          <p:nvGrpSpPr>
            <p:cNvPr id="73" name="Группа 72"/>
            <p:cNvGrpSpPr/>
            <p:nvPr/>
          </p:nvGrpSpPr>
          <p:grpSpPr>
            <a:xfrm>
              <a:off x="192864" y="4223894"/>
              <a:ext cx="3766016" cy="770243"/>
              <a:chOff x="112005" y="3099321"/>
              <a:chExt cx="3766016" cy="770243"/>
            </a:xfrm>
          </p:grpSpPr>
          <p:grpSp>
            <p:nvGrpSpPr>
              <p:cNvPr id="92" name="Группа 91"/>
              <p:cNvGrpSpPr/>
              <p:nvPr/>
            </p:nvGrpSpPr>
            <p:grpSpPr>
              <a:xfrm>
                <a:off x="1420392" y="3358894"/>
                <a:ext cx="2457629" cy="510670"/>
                <a:chOff x="2116121" y="2176129"/>
                <a:chExt cx="2457629" cy="576549"/>
              </a:xfrm>
            </p:grpSpPr>
            <p:cxnSp>
              <p:nvCxnSpPr>
                <p:cNvPr id="94" name="Прямая со стрелкой 93"/>
                <p:cNvCxnSpPr/>
                <p:nvPr/>
              </p:nvCxnSpPr>
              <p:spPr>
                <a:xfrm flipH="1" flipV="1">
                  <a:off x="2116121" y="2548757"/>
                  <a:ext cx="1677201" cy="917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Прямоугольник 94"/>
                <p:cNvSpPr/>
                <p:nvPr/>
              </p:nvSpPr>
              <p:spPr>
                <a:xfrm>
                  <a:off x="3939984" y="2176129"/>
                  <a:ext cx="633766" cy="57654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1</a:t>
                  </a:r>
                  <a:endParaRPr lang="ru-RU" dirty="0"/>
                </a:p>
              </p:txBody>
            </p:sp>
            <p:sp>
              <p:nvSpPr>
                <p:cNvPr id="97" name="TextBox 96"/>
                <p:cNvSpPr txBox="1"/>
                <p:nvPr/>
              </p:nvSpPr>
              <p:spPr>
                <a:xfrm>
                  <a:off x="2640532" y="2218710"/>
                  <a:ext cx="7617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/stop</a:t>
                  </a:r>
                  <a:endParaRPr lang="ru-RU" dirty="0"/>
                </a:p>
              </p:txBody>
            </p:sp>
          </p:grpSp>
          <p:sp>
            <p:nvSpPr>
              <p:cNvPr id="93" name="Прямоугольник 92"/>
              <p:cNvSpPr/>
              <p:nvPr/>
            </p:nvSpPr>
            <p:spPr>
              <a:xfrm>
                <a:off x="112005" y="3099321"/>
                <a:ext cx="1238139" cy="5073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До </a:t>
                </a:r>
                <a:r>
                  <a:rPr lang="ru-RU" dirty="0">
                    <a:solidFill>
                      <a:prstClr val="white"/>
                    </a:solidFill>
                  </a:rPr>
                  <a:t> </a:t>
                </a:r>
                <a:r>
                  <a:rPr lang="ru-RU" dirty="0" smtClean="0"/>
                  <a:t>диалога</a:t>
                </a:r>
                <a:endParaRPr lang="ru-RU" dirty="0"/>
              </a:p>
            </p:txBody>
          </p:sp>
        </p:grpSp>
        <p:grpSp>
          <p:nvGrpSpPr>
            <p:cNvPr id="74" name="Группа 73"/>
            <p:cNvGrpSpPr/>
            <p:nvPr/>
          </p:nvGrpSpPr>
          <p:grpSpPr>
            <a:xfrm>
              <a:off x="679770" y="4748077"/>
              <a:ext cx="1812793" cy="1638992"/>
              <a:chOff x="679770" y="4748077"/>
              <a:chExt cx="1812793" cy="1638992"/>
            </a:xfrm>
          </p:grpSpPr>
          <p:sp>
            <p:nvSpPr>
              <p:cNvPr id="90" name="Прямоугольник 89"/>
              <p:cNvSpPr/>
              <p:nvPr/>
            </p:nvSpPr>
            <p:spPr>
              <a:xfrm>
                <a:off x="1730816" y="6014355"/>
                <a:ext cx="7617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/stop</a:t>
                </a:r>
              </a:p>
            </p:txBody>
          </p:sp>
          <p:cxnSp>
            <p:nvCxnSpPr>
              <p:cNvPr id="89" name="Прямая со стрелкой 88"/>
              <p:cNvCxnSpPr/>
              <p:nvPr/>
            </p:nvCxnSpPr>
            <p:spPr>
              <a:xfrm flipV="1">
                <a:off x="679770" y="4748077"/>
                <a:ext cx="30043" cy="16389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Группа 74"/>
            <p:cNvGrpSpPr/>
            <p:nvPr/>
          </p:nvGrpSpPr>
          <p:grpSpPr>
            <a:xfrm>
              <a:off x="729648" y="4667699"/>
              <a:ext cx="2335221" cy="1094288"/>
              <a:chOff x="679770" y="4748077"/>
              <a:chExt cx="2400701" cy="1638992"/>
            </a:xfrm>
          </p:grpSpPr>
          <p:sp>
            <p:nvSpPr>
              <p:cNvPr id="86" name="Прямоугольник 85"/>
              <p:cNvSpPr/>
              <p:nvPr/>
            </p:nvSpPr>
            <p:spPr>
              <a:xfrm>
                <a:off x="977355" y="5723943"/>
                <a:ext cx="2103116" cy="5531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dirty="0"/>
                  <a:t>о</a:t>
                </a:r>
                <a:r>
                  <a:rPr lang="ru-RU" dirty="0" smtClean="0"/>
                  <a:t>твет на вопрос</a:t>
                </a:r>
                <a:endParaRPr lang="en-US" dirty="0"/>
              </a:p>
            </p:txBody>
          </p:sp>
          <p:cxnSp>
            <p:nvCxnSpPr>
              <p:cNvPr id="81" name="Прямая со стрелкой 80"/>
              <p:cNvCxnSpPr/>
              <p:nvPr/>
            </p:nvCxnSpPr>
            <p:spPr>
              <a:xfrm flipV="1">
                <a:off x="679770" y="4748077"/>
                <a:ext cx="30043" cy="16389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4" name="Соединительная линия уступом 63"/>
          <p:cNvCxnSpPr/>
          <p:nvPr/>
        </p:nvCxnSpPr>
        <p:spPr>
          <a:xfrm rot="10800000" flipV="1">
            <a:off x="7096142" y="4258819"/>
            <a:ext cx="2875511" cy="1165886"/>
          </a:xfrm>
          <a:prstGeom prst="bentConnector3">
            <a:avLst>
              <a:gd name="adj1" fmla="val 2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Соединительная линия уступом 64"/>
          <p:cNvCxnSpPr/>
          <p:nvPr/>
        </p:nvCxnSpPr>
        <p:spPr>
          <a:xfrm rot="10800000" flipV="1">
            <a:off x="1020517" y="4133898"/>
            <a:ext cx="2875511" cy="1165886"/>
          </a:xfrm>
          <a:prstGeom prst="bentConnector3">
            <a:avLst>
              <a:gd name="adj1" fmla="val 2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Соединительная линия уступом 34"/>
          <p:cNvCxnSpPr>
            <a:stCxn id="11" idx="2"/>
          </p:cNvCxnSpPr>
          <p:nvPr/>
        </p:nvCxnSpPr>
        <p:spPr>
          <a:xfrm rot="5400000">
            <a:off x="1751184" y="3760117"/>
            <a:ext cx="1389548" cy="29622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Соединительная линия уступом 67"/>
          <p:cNvCxnSpPr/>
          <p:nvPr/>
        </p:nvCxnSpPr>
        <p:spPr>
          <a:xfrm rot="5400000">
            <a:off x="7842911" y="3875300"/>
            <a:ext cx="1389548" cy="29622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68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93475" y="904801"/>
            <a:ext cx="8761413" cy="706964"/>
          </a:xfrm>
        </p:spPr>
        <p:txBody>
          <a:bodyPr/>
          <a:lstStyle/>
          <a:p>
            <a:pPr algn="ctr"/>
            <a:r>
              <a:rPr lang="ru-RU" dirty="0"/>
              <a:t>Схемы работы </a:t>
            </a:r>
            <a:r>
              <a:rPr lang="en-US" dirty="0"/>
              <a:t> </a:t>
            </a:r>
            <a:r>
              <a:rPr lang="ru-RU" dirty="0"/>
              <a:t>функций бота;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 flipV="1">
            <a:off x="1154954" y="6019800"/>
            <a:ext cx="8825659" cy="8382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538055" y="2694859"/>
            <a:ext cx="3857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3)</a:t>
            </a:r>
            <a:r>
              <a:rPr lang="en-US" sz="2400" dirty="0" err="1" smtClean="0">
                <a:solidFill>
                  <a:schemeClr val="bg2">
                    <a:lumMod val="75000"/>
                  </a:schemeClr>
                </a:solidFill>
              </a:rPr>
              <a:t>change_handler_floor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:</a:t>
            </a:r>
            <a:endParaRPr lang="ru-RU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7082260" y="2682026"/>
            <a:ext cx="36744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4)</a:t>
            </a:r>
            <a:r>
              <a:rPr lang="en-US" sz="2400" dirty="0" err="1" smtClean="0">
                <a:solidFill>
                  <a:schemeClr val="bg2">
                    <a:lumMod val="75000"/>
                  </a:schemeClr>
                </a:solidFill>
              </a:rPr>
              <a:t>change_handler_flat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:</a:t>
            </a:r>
            <a:endParaRPr lang="ru-RU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8526364" y="3355582"/>
            <a:ext cx="1649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change_flat</a:t>
            </a:r>
            <a:endParaRPr lang="ru-RU" dirty="0"/>
          </a:p>
        </p:txBody>
      </p:sp>
      <p:cxnSp>
        <p:nvCxnSpPr>
          <p:cNvPr id="32" name="Прямая со стрелкой 31"/>
          <p:cNvCxnSpPr/>
          <p:nvPr/>
        </p:nvCxnSpPr>
        <p:spPr>
          <a:xfrm>
            <a:off x="1636235" y="3907923"/>
            <a:ext cx="1649861" cy="7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 flipV="1">
            <a:off x="8526364" y="3859686"/>
            <a:ext cx="1579565" cy="5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Группа 32"/>
          <p:cNvGrpSpPr/>
          <p:nvPr/>
        </p:nvGrpSpPr>
        <p:grpSpPr>
          <a:xfrm>
            <a:off x="300508" y="3442608"/>
            <a:ext cx="3766016" cy="2321628"/>
            <a:chOff x="192864" y="4065441"/>
            <a:chExt cx="3766016" cy="2321628"/>
          </a:xfrm>
        </p:grpSpPr>
        <p:grpSp>
          <p:nvGrpSpPr>
            <p:cNvPr id="35" name="Группа 34"/>
            <p:cNvGrpSpPr/>
            <p:nvPr/>
          </p:nvGrpSpPr>
          <p:grpSpPr>
            <a:xfrm>
              <a:off x="192864" y="4065441"/>
              <a:ext cx="3766016" cy="928698"/>
              <a:chOff x="112005" y="2940868"/>
              <a:chExt cx="3766016" cy="928698"/>
            </a:xfrm>
          </p:grpSpPr>
          <p:grpSp>
            <p:nvGrpSpPr>
              <p:cNvPr id="46" name="Группа 45"/>
              <p:cNvGrpSpPr/>
              <p:nvPr/>
            </p:nvGrpSpPr>
            <p:grpSpPr>
              <a:xfrm>
                <a:off x="1405057" y="2940868"/>
                <a:ext cx="2472964" cy="928698"/>
                <a:chOff x="2100786" y="1704174"/>
                <a:chExt cx="2472964" cy="1048504"/>
              </a:xfrm>
            </p:grpSpPr>
            <p:cxnSp>
              <p:nvCxnSpPr>
                <p:cNvPr id="48" name="Прямая со стрелкой 47"/>
                <p:cNvCxnSpPr/>
                <p:nvPr/>
              </p:nvCxnSpPr>
              <p:spPr>
                <a:xfrm flipH="1" flipV="1">
                  <a:off x="2116121" y="2548757"/>
                  <a:ext cx="1677201" cy="917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Прямоугольник 48"/>
                <p:cNvSpPr/>
                <p:nvPr/>
              </p:nvSpPr>
              <p:spPr>
                <a:xfrm>
                  <a:off x="3939984" y="2176129"/>
                  <a:ext cx="633766" cy="57654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1</a:t>
                  </a:r>
                  <a:endParaRPr lang="ru-RU" dirty="0"/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2100786" y="1704174"/>
                  <a:ext cx="2045494" cy="4169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ru-RU" dirty="0"/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2640532" y="2218710"/>
                  <a:ext cx="7617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/stop</a:t>
                  </a:r>
                  <a:endParaRPr lang="ru-RU" dirty="0"/>
                </a:p>
              </p:txBody>
            </p:sp>
          </p:grpSp>
          <p:sp>
            <p:nvSpPr>
              <p:cNvPr id="47" name="Прямоугольник 46"/>
              <p:cNvSpPr/>
              <p:nvPr/>
            </p:nvSpPr>
            <p:spPr>
              <a:xfrm>
                <a:off x="112005" y="3099321"/>
                <a:ext cx="1238139" cy="5073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До </a:t>
                </a:r>
                <a:r>
                  <a:rPr lang="ru-RU" dirty="0">
                    <a:solidFill>
                      <a:prstClr val="white"/>
                    </a:solidFill>
                  </a:rPr>
                  <a:t> </a:t>
                </a:r>
                <a:r>
                  <a:rPr lang="ru-RU" dirty="0" smtClean="0"/>
                  <a:t>диалога</a:t>
                </a:r>
                <a:endParaRPr lang="ru-RU" dirty="0"/>
              </a:p>
            </p:txBody>
          </p:sp>
        </p:grpSp>
        <p:grpSp>
          <p:nvGrpSpPr>
            <p:cNvPr id="36" name="Группа 35"/>
            <p:cNvGrpSpPr/>
            <p:nvPr/>
          </p:nvGrpSpPr>
          <p:grpSpPr>
            <a:xfrm>
              <a:off x="679770" y="4748077"/>
              <a:ext cx="1812793" cy="1638992"/>
              <a:chOff x="679770" y="4748077"/>
              <a:chExt cx="1812793" cy="1638992"/>
            </a:xfrm>
          </p:grpSpPr>
          <p:sp>
            <p:nvSpPr>
              <p:cNvPr id="44" name="Прямоугольник 43"/>
              <p:cNvSpPr/>
              <p:nvPr/>
            </p:nvSpPr>
            <p:spPr>
              <a:xfrm>
                <a:off x="1730816" y="6014355"/>
                <a:ext cx="7617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/stop</a:t>
                </a:r>
              </a:p>
            </p:txBody>
          </p:sp>
          <p:cxnSp>
            <p:nvCxnSpPr>
              <p:cNvPr id="43" name="Прямая со стрелкой 42"/>
              <p:cNvCxnSpPr/>
              <p:nvPr/>
            </p:nvCxnSpPr>
            <p:spPr>
              <a:xfrm flipV="1">
                <a:off x="679770" y="4748077"/>
                <a:ext cx="30043" cy="16389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Группа 36"/>
            <p:cNvGrpSpPr/>
            <p:nvPr/>
          </p:nvGrpSpPr>
          <p:grpSpPr>
            <a:xfrm>
              <a:off x="729648" y="4667699"/>
              <a:ext cx="2335221" cy="1094288"/>
              <a:chOff x="679770" y="4748077"/>
              <a:chExt cx="2400701" cy="1638992"/>
            </a:xfrm>
          </p:grpSpPr>
          <p:sp>
            <p:nvSpPr>
              <p:cNvPr id="40" name="Прямоугольник 39"/>
              <p:cNvSpPr/>
              <p:nvPr/>
            </p:nvSpPr>
            <p:spPr>
              <a:xfrm>
                <a:off x="977355" y="5723943"/>
                <a:ext cx="2103116" cy="5531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dirty="0"/>
                  <a:t>о</a:t>
                </a:r>
                <a:r>
                  <a:rPr lang="ru-RU" dirty="0" smtClean="0"/>
                  <a:t>твет на вопрос</a:t>
                </a:r>
                <a:endParaRPr lang="en-US" dirty="0"/>
              </a:p>
            </p:txBody>
          </p:sp>
          <p:cxnSp>
            <p:nvCxnSpPr>
              <p:cNvPr id="39" name="Прямая со стрелкой 38"/>
              <p:cNvCxnSpPr/>
              <p:nvPr/>
            </p:nvCxnSpPr>
            <p:spPr>
              <a:xfrm flipV="1">
                <a:off x="679770" y="4748077"/>
                <a:ext cx="30043" cy="16389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Прямоугольник 15"/>
          <p:cNvSpPr/>
          <p:nvPr/>
        </p:nvSpPr>
        <p:spPr>
          <a:xfrm>
            <a:off x="1590788" y="3442608"/>
            <a:ext cx="1784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/</a:t>
            </a:r>
            <a:r>
              <a:rPr lang="en-US" dirty="0" err="1" smtClean="0"/>
              <a:t>change_floor</a:t>
            </a:r>
            <a:endParaRPr lang="en-US" dirty="0"/>
          </a:p>
        </p:txBody>
      </p:sp>
      <p:grpSp>
        <p:nvGrpSpPr>
          <p:cNvPr id="52" name="Группа 51"/>
          <p:cNvGrpSpPr/>
          <p:nvPr/>
        </p:nvGrpSpPr>
        <p:grpSpPr>
          <a:xfrm>
            <a:off x="7120759" y="3510422"/>
            <a:ext cx="4205318" cy="2163175"/>
            <a:chOff x="192864" y="4223894"/>
            <a:chExt cx="4205318" cy="2163175"/>
          </a:xfrm>
        </p:grpSpPr>
        <p:grpSp>
          <p:nvGrpSpPr>
            <p:cNvPr id="53" name="Группа 52"/>
            <p:cNvGrpSpPr/>
            <p:nvPr/>
          </p:nvGrpSpPr>
          <p:grpSpPr>
            <a:xfrm>
              <a:off x="192864" y="4223894"/>
              <a:ext cx="4205318" cy="770247"/>
              <a:chOff x="112005" y="3099321"/>
              <a:chExt cx="4205318" cy="770247"/>
            </a:xfrm>
          </p:grpSpPr>
          <p:grpSp>
            <p:nvGrpSpPr>
              <p:cNvPr id="64" name="Группа 63"/>
              <p:cNvGrpSpPr/>
              <p:nvPr/>
            </p:nvGrpSpPr>
            <p:grpSpPr>
              <a:xfrm>
                <a:off x="1420392" y="3307848"/>
                <a:ext cx="2896931" cy="561720"/>
                <a:chOff x="2116121" y="2118494"/>
                <a:chExt cx="2896931" cy="634184"/>
              </a:xfrm>
            </p:grpSpPr>
            <p:cxnSp>
              <p:nvCxnSpPr>
                <p:cNvPr id="66" name="Прямая со стрелкой 65"/>
                <p:cNvCxnSpPr/>
                <p:nvPr/>
              </p:nvCxnSpPr>
              <p:spPr>
                <a:xfrm flipH="1" flipV="1">
                  <a:off x="2116121" y="2548757"/>
                  <a:ext cx="1677201" cy="917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Прямоугольник 66"/>
                <p:cNvSpPr/>
                <p:nvPr/>
              </p:nvSpPr>
              <p:spPr>
                <a:xfrm>
                  <a:off x="3939984" y="2176129"/>
                  <a:ext cx="633766" cy="57654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1</a:t>
                  </a:r>
                  <a:endParaRPr lang="ru-RU" dirty="0"/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2967558" y="2118494"/>
                  <a:ext cx="2045494" cy="4169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ru-RU" dirty="0"/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2640532" y="2218710"/>
                  <a:ext cx="7617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/stop</a:t>
                  </a:r>
                  <a:endParaRPr lang="ru-RU" dirty="0"/>
                </a:p>
              </p:txBody>
            </p:sp>
          </p:grpSp>
          <p:sp>
            <p:nvSpPr>
              <p:cNvPr id="65" name="Прямоугольник 64"/>
              <p:cNvSpPr/>
              <p:nvPr/>
            </p:nvSpPr>
            <p:spPr>
              <a:xfrm>
                <a:off x="112005" y="3099321"/>
                <a:ext cx="1238139" cy="5073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До </a:t>
                </a:r>
                <a:r>
                  <a:rPr lang="ru-RU" dirty="0">
                    <a:solidFill>
                      <a:prstClr val="white"/>
                    </a:solidFill>
                  </a:rPr>
                  <a:t> </a:t>
                </a:r>
                <a:r>
                  <a:rPr lang="ru-RU" dirty="0" smtClean="0"/>
                  <a:t>диалога</a:t>
                </a:r>
                <a:endParaRPr lang="ru-RU" dirty="0"/>
              </a:p>
            </p:txBody>
          </p:sp>
        </p:grpSp>
        <p:grpSp>
          <p:nvGrpSpPr>
            <p:cNvPr id="54" name="Группа 53"/>
            <p:cNvGrpSpPr/>
            <p:nvPr/>
          </p:nvGrpSpPr>
          <p:grpSpPr>
            <a:xfrm>
              <a:off x="679770" y="4748077"/>
              <a:ext cx="1812793" cy="1638992"/>
              <a:chOff x="679770" y="4748077"/>
              <a:chExt cx="1812793" cy="1638992"/>
            </a:xfrm>
          </p:grpSpPr>
          <p:sp>
            <p:nvSpPr>
              <p:cNvPr id="62" name="Прямоугольник 61"/>
              <p:cNvSpPr/>
              <p:nvPr/>
            </p:nvSpPr>
            <p:spPr>
              <a:xfrm>
                <a:off x="1730816" y="6014355"/>
                <a:ext cx="7617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/stop</a:t>
                </a:r>
              </a:p>
            </p:txBody>
          </p:sp>
          <p:cxnSp>
            <p:nvCxnSpPr>
              <p:cNvPr id="61" name="Прямая со стрелкой 60"/>
              <p:cNvCxnSpPr/>
              <p:nvPr/>
            </p:nvCxnSpPr>
            <p:spPr>
              <a:xfrm flipV="1">
                <a:off x="679770" y="4748077"/>
                <a:ext cx="30043" cy="16389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Группа 54"/>
            <p:cNvGrpSpPr/>
            <p:nvPr/>
          </p:nvGrpSpPr>
          <p:grpSpPr>
            <a:xfrm>
              <a:off x="729648" y="4667699"/>
              <a:ext cx="2335221" cy="1094288"/>
              <a:chOff x="679770" y="4748077"/>
              <a:chExt cx="2400701" cy="1638992"/>
            </a:xfrm>
          </p:grpSpPr>
          <p:sp>
            <p:nvSpPr>
              <p:cNvPr id="58" name="Прямоугольник 57"/>
              <p:cNvSpPr/>
              <p:nvPr/>
            </p:nvSpPr>
            <p:spPr>
              <a:xfrm>
                <a:off x="977355" y="5723943"/>
                <a:ext cx="2103116" cy="5531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dirty="0"/>
                  <a:t>о</a:t>
                </a:r>
                <a:r>
                  <a:rPr lang="ru-RU" dirty="0" smtClean="0"/>
                  <a:t>твет на вопрос</a:t>
                </a:r>
                <a:endParaRPr lang="en-US" dirty="0"/>
              </a:p>
            </p:txBody>
          </p:sp>
          <p:cxnSp>
            <p:nvCxnSpPr>
              <p:cNvPr id="57" name="Прямая со стрелкой 56"/>
              <p:cNvCxnSpPr/>
              <p:nvPr/>
            </p:nvCxnSpPr>
            <p:spPr>
              <a:xfrm flipV="1">
                <a:off x="679770" y="4748077"/>
                <a:ext cx="30043" cy="16389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0" name="Соединительная линия уступом 69"/>
          <p:cNvCxnSpPr/>
          <p:nvPr/>
        </p:nvCxnSpPr>
        <p:spPr>
          <a:xfrm rot="10800000" flipV="1">
            <a:off x="812317" y="3988742"/>
            <a:ext cx="2875511" cy="1165886"/>
          </a:xfrm>
          <a:prstGeom prst="bentConnector3">
            <a:avLst>
              <a:gd name="adj1" fmla="val 2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Соединительная линия уступом 70"/>
          <p:cNvCxnSpPr/>
          <p:nvPr/>
        </p:nvCxnSpPr>
        <p:spPr>
          <a:xfrm rot="10800000" flipV="1">
            <a:off x="7620424" y="3896127"/>
            <a:ext cx="2875511" cy="1165886"/>
          </a:xfrm>
          <a:prstGeom prst="bentConnector3">
            <a:avLst>
              <a:gd name="adj1" fmla="val 2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Соединительная линия уступом 71"/>
          <p:cNvCxnSpPr/>
          <p:nvPr/>
        </p:nvCxnSpPr>
        <p:spPr>
          <a:xfrm rot="5400000">
            <a:off x="1551796" y="3558947"/>
            <a:ext cx="1389548" cy="29622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Соединительная линия уступом 72"/>
          <p:cNvCxnSpPr/>
          <p:nvPr/>
        </p:nvCxnSpPr>
        <p:spPr>
          <a:xfrm rot="5400000">
            <a:off x="8398409" y="3505864"/>
            <a:ext cx="1389548" cy="29622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62838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69469" y="1046073"/>
            <a:ext cx="10676858" cy="706964"/>
          </a:xfrm>
        </p:spPr>
        <p:txBody>
          <a:bodyPr/>
          <a:lstStyle/>
          <a:p>
            <a:r>
              <a:rPr lang="ru-RU" dirty="0" smtClean="0"/>
              <a:t>Регистрация обработчика в приложении: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3596" y="8130011"/>
            <a:ext cx="8825659" cy="1058501"/>
          </a:xfrm>
        </p:spPr>
        <p:txBody>
          <a:bodyPr/>
          <a:lstStyle/>
          <a:p>
            <a:endParaRPr lang="ru-RU" dirty="0"/>
          </a:p>
        </p:txBody>
      </p:sp>
      <p:cxnSp>
        <p:nvCxnSpPr>
          <p:cNvPr id="17" name="Прямая со стрелкой 16"/>
          <p:cNvCxnSpPr/>
          <p:nvPr/>
        </p:nvCxnSpPr>
        <p:spPr>
          <a:xfrm flipV="1">
            <a:off x="1771222" y="3316578"/>
            <a:ext cx="2426329" cy="26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314309" y="3137894"/>
            <a:ext cx="1456913" cy="846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До 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ru-RU" dirty="0" smtClean="0"/>
              <a:t>диалога</a:t>
            </a:r>
            <a:endParaRPr lang="ru-RU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 flipH="1">
            <a:off x="1741541" y="3660021"/>
            <a:ext cx="2327436" cy="7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43915" y="332984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/stop</a:t>
            </a:r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7539429" y="2942688"/>
            <a:ext cx="2372008" cy="851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Проверка есть ли номер в базе данных</a:t>
            </a:r>
            <a:endParaRPr lang="ru-RU" dirty="0"/>
          </a:p>
        </p:txBody>
      </p:sp>
      <p:cxnSp>
        <p:nvCxnSpPr>
          <p:cNvPr id="24" name="Прямая со стрелкой 23"/>
          <p:cNvCxnSpPr/>
          <p:nvPr/>
        </p:nvCxnSpPr>
        <p:spPr>
          <a:xfrm>
            <a:off x="5050626" y="3356357"/>
            <a:ext cx="2464228" cy="25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4280307" y="3109058"/>
            <a:ext cx="725462" cy="672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493076" y="2956855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/start</a:t>
            </a:r>
            <a:endParaRPr lang="ru-RU" dirty="0"/>
          </a:p>
        </p:txBody>
      </p:sp>
      <p:grpSp>
        <p:nvGrpSpPr>
          <p:cNvPr id="57" name="Группа 56"/>
          <p:cNvGrpSpPr/>
          <p:nvPr/>
        </p:nvGrpSpPr>
        <p:grpSpPr>
          <a:xfrm>
            <a:off x="4749264" y="3659717"/>
            <a:ext cx="2922404" cy="875746"/>
            <a:chOff x="4750520" y="3681930"/>
            <a:chExt cx="2922404" cy="875746"/>
          </a:xfrm>
        </p:grpSpPr>
        <p:cxnSp>
          <p:nvCxnSpPr>
            <p:cNvPr id="31" name="Прямая со стрелкой 30"/>
            <p:cNvCxnSpPr/>
            <p:nvPr/>
          </p:nvCxnSpPr>
          <p:spPr>
            <a:xfrm flipH="1">
              <a:off x="4750520" y="4514848"/>
              <a:ext cx="2847231" cy="155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Группа 55"/>
            <p:cNvGrpSpPr/>
            <p:nvPr/>
          </p:nvGrpSpPr>
          <p:grpSpPr>
            <a:xfrm>
              <a:off x="4779727" y="3681930"/>
              <a:ext cx="2893197" cy="832918"/>
              <a:chOff x="4769191" y="3699177"/>
              <a:chExt cx="2893197" cy="832918"/>
            </a:xfrm>
          </p:grpSpPr>
          <p:cxnSp>
            <p:nvCxnSpPr>
              <p:cNvPr id="30" name="Прямая со стрелкой 29"/>
              <p:cNvCxnSpPr/>
              <p:nvPr/>
            </p:nvCxnSpPr>
            <p:spPr>
              <a:xfrm flipH="1">
                <a:off x="7644281" y="3699177"/>
                <a:ext cx="18107" cy="8329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 стрелкой 32"/>
              <p:cNvCxnSpPr/>
              <p:nvPr/>
            </p:nvCxnSpPr>
            <p:spPr>
              <a:xfrm flipH="1" flipV="1">
                <a:off x="4769191" y="3844594"/>
                <a:ext cx="11039" cy="6875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5777851" y="4188344"/>
              <a:ext cx="681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есть</a:t>
              </a:r>
              <a:endParaRPr lang="ru-RU" dirty="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4989387" y="2878623"/>
            <a:ext cx="2654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</a:t>
            </a:r>
            <a:r>
              <a:rPr lang="ru-RU" dirty="0" smtClean="0"/>
              <a:t>ервый ответ(номер)</a:t>
            </a:r>
            <a:endParaRPr lang="ru-RU" dirty="0"/>
          </a:p>
        </p:txBody>
      </p:sp>
      <p:cxnSp>
        <p:nvCxnSpPr>
          <p:cNvPr id="42" name="Прямая со стрелкой 41"/>
          <p:cNvCxnSpPr/>
          <p:nvPr/>
        </p:nvCxnSpPr>
        <p:spPr>
          <a:xfrm>
            <a:off x="9911437" y="3434979"/>
            <a:ext cx="862539" cy="10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0089255" y="3081515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нет</a:t>
            </a:r>
            <a:endParaRPr lang="ru-RU" dirty="0"/>
          </a:p>
        </p:txBody>
      </p:sp>
      <p:sp>
        <p:nvSpPr>
          <p:cNvPr id="46" name="Прямоугольник 45"/>
          <p:cNvSpPr/>
          <p:nvPr/>
        </p:nvSpPr>
        <p:spPr>
          <a:xfrm>
            <a:off x="10878828" y="3084413"/>
            <a:ext cx="746778" cy="736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47" name="Прямая со стрелкой 46"/>
          <p:cNvCxnSpPr/>
          <p:nvPr/>
        </p:nvCxnSpPr>
        <p:spPr>
          <a:xfrm flipH="1">
            <a:off x="11252217" y="3793714"/>
            <a:ext cx="21908" cy="128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Прямоугольник 48"/>
          <p:cNvSpPr/>
          <p:nvPr/>
        </p:nvSpPr>
        <p:spPr>
          <a:xfrm>
            <a:off x="10878828" y="5098255"/>
            <a:ext cx="871832" cy="8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50" name="Прямая со стрелкой 49"/>
          <p:cNvCxnSpPr/>
          <p:nvPr/>
        </p:nvCxnSpPr>
        <p:spPr>
          <a:xfrm flipH="1" flipV="1">
            <a:off x="7043596" y="5523479"/>
            <a:ext cx="3939860" cy="9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789257" y="5122547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третий ответ(этаж)</a:t>
            </a:r>
            <a:endParaRPr lang="ru-RU" dirty="0"/>
          </a:p>
        </p:txBody>
      </p:sp>
      <p:sp>
        <p:nvSpPr>
          <p:cNvPr id="54" name="Прямоугольник 53"/>
          <p:cNvSpPr/>
          <p:nvPr/>
        </p:nvSpPr>
        <p:spPr>
          <a:xfrm>
            <a:off x="5955298" y="5341716"/>
            <a:ext cx="1005787" cy="790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</a:t>
            </a:r>
            <a:endParaRPr lang="ru-RU" dirty="0"/>
          </a:p>
        </p:txBody>
      </p:sp>
      <p:grpSp>
        <p:nvGrpSpPr>
          <p:cNvPr id="58" name="Группа 57"/>
          <p:cNvGrpSpPr/>
          <p:nvPr/>
        </p:nvGrpSpPr>
        <p:grpSpPr>
          <a:xfrm>
            <a:off x="515332" y="4025842"/>
            <a:ext cx="5630587" cy="2121305"/>
            <a:chOff x="4750520" y="2367406"/>
            <a:chExt cx="2922404" cy="2162983"/>
          </a:xfrm>
        </p:grpSpPr>
        <p:cxnSp>
          <p:nvCxnSpPr>
            <p:cNvPr id="59" name="Прямая со стрелкой 58"/>
            <p:cNvCxnSpPr/>
            <p:nvPr/>
          </p:nvCxnSpPr>
          <p:spPr>
            <a:xfrm flipH="1">
              <a:off x="4750520" y="4514848"/>
              <a:ext cx="2847231" cy="155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Группа 59"/>
            <p:cNvGrpSpPr/>
            <p:nvPr/>
          </p:nvGrpSpPr>
          <p:grpSpPr>
            <a:xfrm>
              <a:off x="4790767" y="2367406"/>
              <a:ext cx="2882157" cy="2147443"/>
              <a:chOff x="4780231" y="2384653"/>
              <a:chExt cx="2882157" cy="2147443"/>
            </a:xfrm>
          </p:grpSpPr>
          <p:cxnSp>
            <p:nvCxnSpPr>
              <p:cNvPr id="62" name="Прямая со стрелкой 61"/>
              <p:cNvCxnSpPr/>
              <p:nvPr/>
            </p:nvCxnSpPr>
            <p:spPr>
              <a:xfrm flipH="1">
                <a:off x="7644281" y="3699177"/>
                <a:ext cx="18107" cy="8329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Прямая со стрелкой 62"/>
              <p:cNvCxnSpPr/>
              <p:nvPr/>
            </p:nvCxnSpPr>
            <p:spPr>
              <a:xfrm flipV="1">
                <a:off x="4780231" y="2384653"/>
                <a:ext cx="104" cy="214744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TextBox 60"/>
            <p:cNvSpPr txBox="1"/>
            <p:nvPr/>
          </p:nvSpPr>
          <p:spPr>
            <a:xfrm>
              <a:off x="5305906" y="4096207"/>
              <a:ext cx="16774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ч</a:t>
              </a:r>
              <a:r>
                <a:rPr lang="ru-RU" dirty="0" smtClean="0"/>
                <a:t>етвертый ответ(квартира)</a:t>
              </a:r>
              <a:endParaRPr lang="ru-RU" dirty="0"/>
            </a:p>
          </p:txBody>
        </p:sp>
      </p:grpSp>
      <p:grpSp>
        <p:nvGrpSpPr>
          <p:cNvPr id="65" name="Группа 64"/>
          <p:cNvGrpSpPr/>
          <p:nvPr/>
        </p:nvGrpSpPr>
        <p:grpSpPr>
          <a:xfrm>
            <a:off x="933044" y="4064075"/>
            <a:ext cx="5554022" cy="1419536"/>
            <a:chOff x="4750520" y="2878692"/>
            <a:chExt cx="2904298" cy="1660276"/>
          </a:xfrm>
        </p:grpSpPr>
        <p:cxnSp>
          <p:nvCxnSpPr>
            <p:cNvPr id="66" name="Прямая со стрелкой 65"/>
            <p:cNvCxnSpPr/>
            <p:nvPr/>
          </p:nvCxnSpPr>
          <p:spPr>
            <a:xfrm flipH="1">
              <a:off x="4750520" y="4514848"/>
              <a:ext cx="2847231" cy="155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Группа 66"/>
            <p:cNvGrpSpPr/>
            <p:nvPr/>
          </p:nvGrpSpPr>
          <p:grpSpPr>
            <a:xfrm>
              <a:off x="4776586" y="2878692"/>
              <a:ext cx="2878232" cy="1653403"/>
              <a:chOff x="4766050" y="2895939"/>
              <a:chExt cx="2878232" cy="1653403"/>
            </a:xfrm>
          </p:grpSpPr>
          <p:cxnSp>
            <p:nvCxnSpPr>
              <p:cNvPr id="69" name="Прямая со стрелкой 68"/>
              <p:cNvCxnSpPr/>
              <p:nvPr/>
            </p:nvCxnSpPr>
            <p:spPr>
              <a:xfrm>
                <a:off x="7638002" y="4373128"/>
                <a:ext cx="6280" cy="1589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Прямая со стрелкой 69"/>
              <p:cNvCxnSpPr/>
              <p:nvPr/>
            </p:nvCxnSpPr>
            <p:spPr>
              <a:xfrm flipH="1" flipV="1">
                <a:off x="4766050" y="2895939"/>
                <a:ext cx="4713" cy="16534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TextBox 67"/>
            <p:cNvSpPr txBox="1"/>
            <p:nvPr/>
          </p:nvSpPr>
          <p:spPr>
            <a:xfrm>
              <a:off x="5833134" y="4107001"/>
              <a:ext cx="398331" cy="4319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/stop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160207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66471" y="919347"/>
            <a:ext cx="8761413" cy="706964"/>
          </a:xfrm>
        </p:spPr>
        <p:txBody>
          <a:bodyPr/>
          <a:lstStyle/>
          <a:p>
            <a:r>
              <a:rPr lang="ru-RU" dirty="0" smtClean="0"/>
              <a:t>Особенности проекта:</a:t>
            </a:r>
            <a:endParaRPr lang="ru-RU" dirty="0"/>
          </a:p>
        </p:txBody>
      </p:sp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7134" y="4924488"/>
            <a:ext cx="4660649" cy="151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18511" y="2851842"/>
            <a:ext cx="197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Inline keyboard: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7789768" y="2851842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Reply keyboard:</a:t>
            </a:r>
            <a:endParaRPr lang="ru-RU" dirty="0"/>
          </a:p>
        </p:txBody>
      </p:sp>
      <p:sp>
        <p:nvSpPr>
          <p:cNvPr id="6" name="AutoShape 2" descr="blob:https://web.telegram.org/49e434aa-9643-4f20-bfc9-bb2a5642d53a"/>
          <p:cNvSpPr>
            <a:spLocks noChangeAspect="1" noChangeArrowheads="1"/>
          </p:cNvSpPr>
          <p:nvPr/>
        </p:nvSpPr>
        <p:spPr bwMode="auto">
          <a:xfrm>
            <a:off x="155575" y="-144463"/>
            <a:ext cx="2542358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4" descr="blob:https://web.telegram.org/49e434aa-9643-4f20-bfc9-bb2a5642d53a"/>
          <p:cNvSpPr>
            <a:spLocks noChangeAspect="1" noChangeArrowheads="1"/>
          </p:cNvSpPr>
          <p:nvPr/>
        </p:nvSpPr>
        <p:spPr bwMode="auto">
          <a:xfrm>
            <a:off x="155574" y="-144463"/>
            <a:ext cx="3872433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418" y="3286409"/>
            <a:ext cx="4309450" cy="340410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134" y="3221174"/>
            <a:ext cx="4660649" cy="162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568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3350" y="973668"/>
            <a:ext cx="8761413" cy="706964"/>
          </a:xfrm>
        </p:spPr>
        <p:txBody>
          <a:bodyPr/>
          <a:lstStyle/>
          <a:p>
            <a:pPr algn="ctr"/>
            <a:r>
              <a:rPr lang="ru-RU" dirty="0" smtClean="0"/>
              <a:t>Итоги: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81703" y="2277576"/>
            <a:ext cx="8825659" cy="3416300"/>
          </a:xfrm>
        </p:spPr>
        <p:txBody>
          <a:bodyPr/>
          <a:lstStyle/>
          <a:p>
            <a:pPr>
              <a:buAutoNum type="arabicParenR"/>
            </a:pPr>
            <a:r>
              <a:rPr lang="ru-RU" dirty="0" smtClean="0"/>
              <a:t>Мы научились применять новые технологии </a:t>
            </a:r>
            <a:r>
              <a:rPr lang="en-US" dirty="0" smtClean="0"/>
              <a:t>Python</a:t>
            </a:r>
            <a:r>
              <a:rPr lang="ru-RU" dirty="0" smtClean="0"/>
              <a:t> и баз данных.</a:t>
            </a:r>
          </a:p>
          <a:p>
            <a:pPr>
              <a:buAutoNum type="arabicParenR"/>
            </a:pPr>
            <a:r>
              <a:rPr lang="ru-RU" dirty="0" smtClean="0"/>
              <a:t>На практике применили структурирование и запись данных.</a:t>
            </a:r>
          </a:p>
          <a:p>
            <a:pPr>
              <a:buAutoNum type="arabicParenR"/>
            </a:pPr>
            <a:r>
              <a:rPr lang="ru-RU" dirty="0" smtClean="0"/>
              <a:t>Научились использовать </a:t>
            </a:r>
            <a:r>
              <a:rPr lang="ru-RU" dirty="0" err="1" smtClean="0"/>
              <a:t>тг</a:t>
            </a:r>
            <a:r>
              <a:rPr lang="ru-RU" dirty="0" smtClean="0"/>
              <a:t>-ботов для упрощения и улучшения работы чатов жильцов.</a:t>
            </a:r>
          </a:p>
          <a:p>
            <a:pPr>
              <a:buAutoNum type="arabicParenR"/>
            </a:pPr>
            <a:r>
              <a:rPr lang="ru-RU" dirty="0" smtClean="0"/>
              <a:t>Научились применять дизайн, новые команды для нашего проекта с помощью </a:t>
            </a:r>
            <a:r>
              <a:rPr lang="en-US" dirty="0" smtClean="0"/>
              <a:t>Python.</a:t>
            </a:r>
            <a:endParaRPr lang="ru-RU" dirty="0"/>
          </a:p>
        </p:txBody>
      </p:sp>
      <p:pic>
        <p:nvPicPr>
          <p:cNvPr id="1026" name="Picture 2" descr="Picture backg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444" y="4468937"/>
            <a:ext cx="4737883" cy="238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50456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 (конференц-зал)">
  <a:themeElements>
    <a:clrScheme name="Теплый синий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Ион (конференц-зал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 (конференц-зал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303</TotalTime>
  <Words>271</Words>
  <Application>Microsoft Office PowerPoint</Application>
  <PresentationFormat>Широкоэкранный</PresentationFormat>
  <Paragraphs>66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Ион (конференц-зал)</vt:lpstr>
      <vt:lpstr>Building’s residents bot</vt:lpstr>
      <vt:lpstr>Цели и задачи проекта: </vt:lpstr>
      <vt:lpstr>Используемые технологии:</vt:lpstr>
      <vt:lpstr>Схемы работы  функций бота;</vt:lpstr>
      <vt:lpstr>Схемы работы  функций бота;</vt:lpstr>
      <vt:lpstr>Регистрация обработчика в приложении:</vt:lpstr>
      <vt:lpstr>Особенности проекта:</vt:lpstr>
      <vt:lpstr>Итоги: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Echo telegram-bot</dc:title>
  <dc:creator>Алексей</dc:creator>
  <cp:lastModifiedBy>Алексей</cp:lastModifiedBy>
  <cp:revision>17</cp:revision>
  <dcterms:created xsi:type="dcterms:W3CDTF">2024-05-11T19:50:46Z</dcterms:created>
  <dcterms:modified xsi:type="dcterms:W3CDTF">2024-05-12T21:04:20Z</dcterms:modified>
</cp:coreProperties>
</file>