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9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fia pimenova" initials="sp" lastIdx="3" clrIdx="0">
    <p:extLst>
      <p:ext uri="{19B8F6BF-5375-455C-9EA6-DF929625EA0E}">
        <p15:presenceInfo xmlns:p15="http://schemas.microsoft.com/office/powerpoint/2012/main" userId="7a639453df1d2a7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9" autoAdjust="0"/>
    <p:restoredTop sz="93867" autoAdjust="0"/>
  </p:normalViewPr>
  <p:slideViewPr>
    <p:cSldViewPr snapToGrid="0" snapToObjects="1">
      <p:cViewPr varScale="1">
        <p:scale>
          <a:sx n="63" d="100"/>
          <a:sy n="63" d="100"/>
        </p:scale>
        <p:origin x="6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D4A3-99F2-5641-AE95-BF88EA2F1B45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05D0E4B-D43E-C143-8F79-913E6C22343F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696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D4A3-99F2-5641-AE95-BF88EA2F1B45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0E4B-D43E-C143-8F79-913E6C22343F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06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D4A3-99F2-5641-AE95-BF88EA2F1B45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0E4B-D43E-C143-8F79-913E6C22343F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83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D4A3-99F2-5641-AE95-BF88EA2F1B45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0E4B-D43E-C143-8F79-913E6C22343F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40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D4A3-99F2-5641-AE95-BF88EA2F1B45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0E4B-D43E-C143-8F79-913E6C22343F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05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D4A3-99F2-5641-AE95-BF88EA2F1B45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0E4B-D43E-C143-8F79-913E6C22343F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014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D4A3-99F2-5641-AE95-BF88EA2F1B45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0E4B-D43E-C143-8F79-913E6C22343F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28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D4A3-99F2-5641-AE95-BF88EA2F1B45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0E4B-D43E-C143-8F79-913E6C22343F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75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D4A3-99F2-5641-AE95-BF88EA2F1B45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0E4B-D43E-C143-8F79-913E6C2234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19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D4A3-99F2-5641-AE95-BF88EA2F1B45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0E4B-D43E-C143-8F79-913E6C22343F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08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4A7D4A3-99F2-5641-AE95-BF88EA2F1B45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0E4B-D43E-C143-8F79-913E6C22343F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618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7D4A3-99F2-5641-AE95-BF88EA2F1B45}" type="datetimeFigureOut">
              <a:rPr lang="ru-RU" smtClean="0"/>
              <a:t>21.04.2019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05D0E4B-D43E-C143-8F79-913E6C22343F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367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C%D0%B8%D0%BA%D1%80%D0%BE-%D0%AD%D0%92%D0%9C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7A152D-CE4D-7042-86A1-711551FBBE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</a:pPr>
            <a:r>
              <a:rPr lang="ru-RU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Times New Roman"/>
              </a:rPr>
              <a:t>МИНОБРНАУКИ РОССИИ     </a:t>
            </a:r>
            <a:br>
              <a:rPr lang="ru-RU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Times New Roman"/>
              </a:rPr>
            </a:br>
            <a:r>
              <a:rPr lang="ru-RU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Times New Roman"/>
              </a:rPr>
              <a:t>     ГОСУДАРСТВЕННОЕ ОБРАЗОВАТЕЛЬНОЕ УЧРЕЖДЕНИЕ                                             </a:t>
            </a:r>
            <a:br>
              <a:rPr lang="ru-RU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Times New Roman"/>
              </a:rPr>
            </a:br>
            <a:r>
              <a:rPr lang="ru-RU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Times New Roman"/>
              </a:rPr>
              <a:t>       ВЫСШЕГО ПРОФЕССИОНАЛЬНОГО ОБРАЗОВАНИЯ     </a:t>
            </a:r>
            <a:br>
              <a:rPr lang="ru-RU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Times New Roman"/>
              </a:rPr>
            </a:br>
            <a:r>
              <a:rPr lang="ru-RU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Times New Roman"/>
              </a:rPr>
              <a:t>          “ВОРОНЕЖСКИЙ ГОСУДАРСТВЕННЫЙ УНИВЕРСИТЕТ”</a:t>
            </a:r>
            <a:endParaRPr lang="ru-RU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3D90CF-696D-B540-8F3C-779354C98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855184"/>
          </a:xfrm>
        </p:spPr>
        <p:txBody>
          <a:bodyPr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ts val="1100"/>
            </a:pPr>
            <a:r>
              <a:rPr lang="ru-RU" sz="12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i="1" dirty="0">
                <a:latin typeface="Times New Roman"/>
                <a:ea typeface="Times New Roman"/>
                <a:cs typeface="Times New Roman"/>
                <a:sym typeface="Times New Roman"/>
              </a:rPr>
              <a:t>факультет романо-германской филологии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</a:pPr>
            <a:r>
              <a:rPr lang="ru-RU" sz="1600" i="1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кафедра методики и теории преподавания испанского языка</a:t>
            </a:r>
          </a:p>
          <a:p>
            <a:pPr lvl="0" algn="r">
              <a:lnSpc>
                <a:spcPct val="115000"/>
              </a:lnSpc>
              <a:spcBef>
                <a:spcPts val="0"/>
              </a:spcBef>
            </a:pPr>
            <a:r>
              <a:rPr lang="ru-RU" sz="1600" i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</a:t>
            </a:r>
            <a:r>
              <a:rPr lang="ru-RU" sz="16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ru-RU" sz="1600" b="1" dirty="0">
                <a:latin typeface="Times New Roman"/>
                <a:ea typeface="Times New Roman"/>
                <a:cs typeface="Al Tarikh" pitchFamily="2" charset="-78"/>
                <a:sym typeface="Times New Roman"/>
              </a:rPr>
              <a:t>Поколение ЭВМ</a:t>
            </a:r>
            <a:r>
              <a:rPr lang="en-US" sz="1600" b="1" dirty="0">
                <a:latin typeface="Al Tarikh" pitchFamily="2" charset="-78"/>
                <a:ea typeface="Times New Roman"/>
                <a:cs typeface="Al Tarikh" pitchFamily="2" charset="-78"/>
                <a:sym typeface="Times New Roman"/>
              </a:rPr>
              <a:t>: </a:t>
            </a:r>
            <a:r>
              <a:rPr lang="ru-RU" sz="1600" b="1" dirty="0">
                <a:latin typeface="Times New Roman"/>
                <a:ea typeface="Times New Roman"/>
                <a:cs typeface="Al Tarikh" pitchFamily="2" charset="-78"/>
                <a:sym typeface="Times New Roman"/>
              </a:rPr>
              <a:t>Сравнительная характеристика 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ts val="1100"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</a:t>
            </a:r>
            <a:r>
              <a:rPr lang="ru-RU" sz="1600" b="1" i="1" dirty="0">
                <a:latin typeface="Times New Roman"/>
                <a:ea typeface="Times New Roman"/>
                <a:cs typeface="Times New Roman"/>
                <a:sym typeface="Times New Roman"/>
              </a:rPr>
              <a:t>Курсовая работа</a:t>
            </a:r>
            <a:endParaRPr lang="ru-RU" sz="1600" b="1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DFA2DE-97E5-0E4D-90C8-DA5512FBDD73}"/>
              </a:ext>
            </a:extLst>
          </p:cNvPr>
          <p:cNvSpPr txBox="1"/>
          <p:nvPr/>
        </p:nvSpPr>
        <p:spPr>
          <a:xfrm>
            <a:off x="9264769" y="5335828"/>
            <a:ext cx="28335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студентка: Пименова С.</a:t>
            </a:r>
          </a:p>
          <a:p>
            <a:pPr lvl="0"/>
            <a:r>
              <a:rPr lang="ru-RU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руководитель: Донина 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9907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E762F6AB-8E0B-5341-992E-4A2D7FD852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В настоящее время термин «ЭВМ», как относящийся больше к вопросам конкретного физического воплощения вычислителя, почти вытеснен из бытового употребления и в основном используется инженерами цифровой электроники, как правовой термин в юридических документах, а также в историческом смысле — для обозначения вычислительной техники 1940—1980-х годов и больших вычислительных устройств, в отличие от персональных.</a:t>
            </a:r>
          </a:p>
        </p:txBody>
      </p:sp>
    </p:spTree>
    <p:extLst>
      <p:ext uri="{BB962C8B-B14F-4D97-AF65-F5344CB8AC3E}">
        <p14:creationId xmlns:p14="http://schemas.microsoft.com/office/powerpoint/2010/main" val="376134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F81621E-3F5A-D74B-828B-53A8A36F507E}"/>
              </a:ext>
            </a:extLst>
          </p:cNvPr>
          <p:cNvSpPr/>
          <p:nvPr/>
        </p:nvSpPr>
        <p:spPr>
          <a:xfrm>
            <a:off x="835467" y="2693014"/>
            <a:ext cx="1083549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ru-RU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/>
                <a:ea typeface="Times New Roman"/>
                <a:cs typeface="Al Tarikh" pitchFamily="2" charset="-78"/>
                <a:sym typeface="Times New Roman"/>
              </a:rPr>
              <a:t>Поколение ЭВМ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 Tarikh" pitchFamily="2" charset="-78"/>
                <a:ea typeface="Times New Roman"/>
                <a:cs typeface="Al Tarikh" pitchFamily="2" charset="-78"/>
                <a:sym typeface="Times New Roman"/>
              </a:rPr>
              <a:t>: </a:t>
            </a:r>
            <a:r>
              <a:rPr lang="ru-RU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/>
                <a:ea typeface="Times New Roman"/>
                <a:cs typeface="Al Tarikh" pitchFamily="2" charset="-78"/>
                <a:sym typeface="Times New Roman"/>
              </a:rPr>
              <a:t>Сравнительная характеристика</a:t>
            </a:r>
            <a:endParaRPr lang="ru-RU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2226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0D8B17D-263F-4048-93BA-F0EC2B1CF64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ru-RU" b="1" dirty="0"/>
              <a:t>Электронно-вычислительная машина</a:t>
            </a:r>
            <a:r>
              <a:rPr lang="ru-RU" dirty="0"/>
              <a:t> (сокращённо </a:t>
            </a:r>
            <a:r>
              <a:rPr lang="ru-RU" b="1" dirty="0"/>
              <a:t>ЭВМ</a:t>
            </a:r>
            <a:r>
              <a:rPr lang="ru-RU" dirty="0"/>
              <a:t>) — комплекс технических, аппаратных и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ru-RU" dirty="0"/>
              <a:t>программных средств, предназначенных для автоматической обработки информации, вычислений, автоматического управления. При этом основные функциональные элементы (логические, запоминающие, индикационные и др.) выполнены на электронных элементах 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EF92ED4-C41C-E640-AD27-A50C5A407E92}"/>
              </a:ext>
            </a:extLst>
          </p:cNvPr>
          <p:cNvSpPr/>
          <p:nvPr/>
        </p:nvSpPr>
        <p:spPr>
          <a:xfrm>
            <a:off x="1451579" y="929990"/>
            <a:ext cx="52806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ЧТО ТАКОЕ ЭВМ?</a:t>
            </a:r>
          </a:p>
        </p:txBody>
      </p:sp>
    </p:spTree>
    <p:extLst>
      <p:ext uri="{BB962C8B-B14F-4D97-AF65-F5344CB8AC3E}">
        <p14:creationId xmlns:p14="http://schemas.microsoft.com/office/powerpoint/2010/main" val="1927008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239B51E0-94F0-E848-9618-261B0C0F5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Поколения </a:t>
            </a:r>
            <a:r>
              <a:rPr lang="ru-RU" cap="none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эвм</a:t>
            </a:r>
            <a:r>
              <a:rPr lang="en-US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br>
              <a:rPr lang="ru-RU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ru-RU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CA895004-426F-244C-A405-9C98B18D3B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13898" y="2017343"/>
            <a:ext cx="4645025" cy="3365531"/>
          </a:xfrm>
        </p:spPr>
      </p:pic>
      <p:sp>
        <p:nvSpPr>
          <p:cNvPr id="2" name="Объект 1">
            <a:extLst>
              <a:ext uri="{FF2B5EF4-FFF2-40B4-BE49-F238E27FC236}">
                <a16:creationId xmlns:a16="http://schemas.microsoft.com/office/drawing/2014/main" id="{1279CDBE-E3C2-4041-92E6-5CFF3B6D1A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35CADB-F831-4DB6-9075-168A7CE5811A}"/>
              </a:ext>
            </a:extLst>
          </p:cNvPr>
          <p:cNvSpPr txBox="1"/>
          <p:nvPr/>
        </p:nvSpPr>
        <p:spPr>
          <a:xfrm>
            <a:off x="1350035" y="1542525"/>
            <a:ext cx="285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ПЕРВОЕ ПОКОЛЕНИЕ ЭВМ</a:t>
            </a:r>
            <a:r>
              <a:rPr lang="en-US" b="1" dirty="0"/>
              <a:t>:</a:t>
            </a:r>
            <a:endParaRPr lang="ru-RU" b="1" dirty="0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522BC060-FB86-4E43-BD77-48C55EA1CF36}"/>
              </a:ext>
            </a:extLst>
          </p:cNvPr>
          <p:cNvSpPr txBox="1">
            <a:spLocks/>
          </p:cNvSpPr>
          <p:nvPr/>
        </p:nvSpPr>
        <p:spPr>
          <a:xfrm>
            <a:off x="1265351" y="1882406"/>
            <a:ext cx="4577608" cy="552090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6000"/>
              <a:t>Первое поколение ЭВМ создавалось на электронных лампах в период с 1944 по 1954 гг. </a:t>
            </a:r>
          </a:p>
          <a:p>
            <a:r>
              <a:rPr lang="ru-RU" sz="6000"/>
              <a:t>Электронная лампа – это прибор, работа которого осуществляется за счет изменения потока электронов, двигающихся в вакууме от катода к аноду.</a:t>
            </a:r>
          </a:p>
          <a:p>
            <a:r>
              <a:rPr lang="ru-RU" sz="6000"/>
              <a:t>Движение электронов происходит за счет термоэлектронной эмиссии – испускания электронов с поверхности нагретых металлов. Дело в том, что металлы обладают большой концентрацией свободных электронов, обладающих различной энергией, а, следовательно, и скоростями движения. По мере нагревания металла энергия электронов возрастает, и некоторые из них преодолевают потенциальный барьер на границе металла.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45766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6D8967-C046-4A3F-8946-DC7D5ED36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786466"/>
            <a:ext cx="9605635" cy="105930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9A8472-0D39-45F4-B8DD-71A1FB26A7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869D249-BDBF-439C-854C-F81EA14614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13">
            <a:extLst>
              <a:ext uri="{FF2B5EF4-FFF2-40B4-BE49-F238E27FC236}">
                <a16:creationId xmlns:a16="http://schemas.microsoft.com/office/drawing/2014/main" id="{DA4800C4-883D-4471-8B54-6F4C67BC7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159" y="2017713"/>
            <a:ext cx="4624693" cy="3441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73B122-E3FE-4C93-BA76-2123F28944A3}"/>
              </a:ext>
            </a:extLst>
          </p:cNvPr>
          <p:cNvSpPr txBox="1"/>
          <p:nvPr/>
        </p:nvSpPr>
        <p:spPr>
          <a:xfrm>
            <a:off x="6430159" y="5612932"/>
            <a:ext cx="4458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Второе поколение ЭВМ (1959 — 1967 гг.)</a:t>
            </a:r>
          </a:p>
          <a:p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D207917-FC20-4366-A84D-B8D83667EDE9}"/>
              </a:ext>
            </a:extLst>
          </p:cNvPr>
          <p:cNvSpPr txBox="1">
            <a:spLocks/>
          </p:cNvSpPr>
          <p:nvPr/>
        </p:nvSpPr>
        <p:spPr>
          <a:xfrm>
            <a:off x="1447331" y="773718"/>
            <a:ext cx="9605635" cy="10593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Поколения </a:t>
            </a:r>
            <a:r>
              <a:rPr lang="ru-RU" cap="none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эвм</a:t>
            </a:r>
            <a:r>
              <a:rPr lang="en-US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br>
              <a:rPr lang="ru-RU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ru-RU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780036-09F2-48F8-9EEE-EABF442A9360}"/>
              </a:ext>
            </a:extLst>
          </p:cNvPr>
          <p:cNvSpPr txBox="1"/>
          <p:nvPr/>
        </p:nvSpPr>
        <p:spPr>
          <a:xfrm>
            <a:off x="1369132" y="1537033"/>
            <a:ext cx="2854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ВТОРОЕ ПОКОЛЕНИЕ ЭВМ</a:t>
            </a:r>
            <a:r>
              <a:rPr lang="en-US" b="1" dirty="0"/>
              <a:t>:</a:t>
            </a:r>
            <a:endParaRPr lang="ru-RU" b="1" dirty="0"/>
          </a:p>
        </p:txBody>
      </p:sp>
      <p:sp>
        <p:nvSpPr>
          <p:cNvPr id="9" name="Объект 3">
            <a:extLst>
              <a:ext uri="{FF2B5EF4-FFF2-40B4-BE49-F238E27FC236}">
                <a16:creationId xmlns:a16="http://schemas.microsoft.com/office/drawing/2014/main" id="{102EB229-5818-4E5B-BB83-4316C77AC1B1}"/>
              </a:ext>
            </a:extLst>
          </p:cNvPr>
          <p:cNvSpPr txBox="1">
            <a:spLocks/>
          </p:cNvSpPr>
          <p:nvPr/>
        </p:nvSpPr>
        <p:spPr>
          <a:xfrm>
            <a:off x="1369132" y="1919113"/>
            <a:ext cx="4830649" cy="4424427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6000"/>
              <a:t>Второе поколение ЭВМ создавалось в период с 1955 по 1964 года. На самом деле, четко ограничивать рамки поколений сложно, так как в одно и то же время выпускались ЭВМ, относящиеся к разным поколениям, да и сам переход от поколения к поколению был не резким, а постепенным. Вначале заменялись одни элементы ЭВМ, затем – другие, и так, постепенно, за несколько лет, осуществлялся переход.</a:t>
            </a:r>
          </a:p>
          <a:p>
            <a:r>
              <a:rPr lang="ru-RU" sz="6000"/>
              <a:t>Переход на новую элементную базу оказался неизбежным, так как рост производительности и надежность ЭВМ первого поколения достигли своего максимума. Основные причины, приведшие к необходимости замены электронных ламп, были следующими: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821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8">
            <a:extLst>
              <a:ext uri="{FF2B5EF4-FFF2-40B4-BE49-F238E27FC236}">
                <a16:creationId xmlns:a16="http://schemas.microsoft.com/office/drawing/2014/main" id="{5CB5FC35-7FE6-E949-A72F-0A2EFFDD698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13771" y="2017343"/>
            <a:ext cx="4906039" cy="344152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CF503F-3D99-0C4F-B600-2CFCEA1F7FB1}"/>
              </a:ext>
            </a:extLst>
          </p:cNvPr>
          <p:cNvSpPr txBox="1"/>
          <p:nvPr/>
        </p:nvSpPr>
        <p:spPr>
          <a:xfrm>
            <a:off x="6525645" y="5616014"/>
            <a:ext cx="4421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Третье поколение ЭВМ (1968 — 1973 гг.)</a:t>
            </a:r>
          </a:p>
          <a:p>
            <a:endParaRPr lang="ru-RU" dirty="0"/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333883EB-0DA1-4F62-8514-BEDCC28036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Заголовок 6">
            <a:extLst>
              <a:ext uri="{FF2B5EF4-FFF2-40B4-BE49-F238E27FC236}">
                <a16:creationId xmlns:a16="http://schemas.microsoft.com/office/drawing/2014/main" id="{B4357855-899E-4639-8462-55EE72A9D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Поколения </a:t>
            </a:r>
            <a:r>
              <a:rPr lang="ru-RU" cap="none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эвм</a:t>
            </a:r>
            <a:r>
              <a:rPr lang="en-US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br>
              <a:rPr lang="ru-RU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ru-RU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89367D-C0B0-4A01-9009-67C43B54F19B}"/>
              </a:ext>
            </a:extLst>
          </p:cNvPr>
          <p:cNvSpPr txBox="1"/>
          <p:nvPr/>
        </p:nvSpPr>
        <p:spPr>
          <a:xfrm>
            <a:off x="1449218" y="1500996"/>
            <a:ext cx="399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ТРЕТЬЕ ПОКОЛЕНИЕ ЭВМ</a:t>
            </a:r>
            <a:r>
              <a:rPr lang="en-US" b="1" dirty="0"/>
              <a:t>:</a:t>
            </a:r>
            <a:endParaRPr lang="ru-RU" b="1" dirty="0"/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39C59B71-628D-44C7-93B5-583049D40377}"/>
              </a:ext>
            </a:extLst>
          </p:cNvPr>
          <p:cNvSpPr txBox="1">
            <a:spLocks/>
          </p:cNvSpPr>
          <p:nvPr/>
        </p:nvSpPr>
        <p:spPr>
          <a:xfrm>
            <a:off x="1450848" y="2010268"/>
            <a:ext cx="4645152" cy="4042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1500" dirty="0"/>
              <a:t>Интегральные схемы стали элементной базой компьютеров третьего поколения. Интегральная схема-это схема изготовленная на полупроводниковом кристалле и помещенная в корпус. Иногда интегральную схему называют – микросхемой или чипом. </a:t>
            </a:r>
            <a:r>
              <a:rPr lang="ru-RU" sz="1500" dirty="0" err="1"/>
              <a:t>Chip</a:t>
            </a:r>
            <a:r>
              <a:rPr lang="ru-RU" sz="1500" dirty="0"/>
              <a:t> в переводе с английского – щепка. Это название он получил из-за своих крошечных размеров. Первые микросхемы появились в 1958 году. Два инженера почти одновременно изобрели их не зная друг о друге. Это Джек </a:t>
            </a:r>
            <a:r>
              <a:rPr lang="ru-RU" sz="1500" dirty="0" err="1"/>
              <a:t>Килби</a:t>
            </a:r>
            <a:r>
              <a:rPr lang="ru-RU" sz="1500" dirty="0"/>
              <a:t> и Роберт Нойс. </a:t>
            </a:r>
          </a:p>
        </p:txBody>
      </p:sp>
    </p:spTree>
    <p:extLst>
      <p:ext uri="{BB962C8B-B14F-4D97-AF65-F5344CB8AC3E}">
        <p14:creationId xmlns:p14="http://schemas.microsoft.com/office/powerpoint/2010/main" val="3929495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174472-EEAA-43EC-BE5C-43509C9E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6183F7-6FEB-4DD2-A307-6A18366B8E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D93F22-CCB1-48A4-89E7-0607EC3EC3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12">
            <a:extLst>
              <a:ext uri="{FF2B5EF4-FFF2-40B4-BE49-F238E27FC236}">
                <a16:creationId xmlns:a16="http://schemas.microsoft.com/office/drawing/2014/main" id="{331F09D4-7130-473F-8378-928EB2758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067" y="2017342"/>
            <a:ext cx="4480560" cy="34415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C99605-570D-49B2-A056-5BC174994365}"/>
              </a:ext>
            </a:extLst>
          </p:cNvPr>
          <p:cNvSpPr txBox="1"/>
          <p:nvPr/>
        </p:nvSpPr>
        <p:spPr>
          <a:xfrm>
            <a:off x="6413771" y="5616014"/>
            <a:ext cx="4775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Четвертое поколение ЭВМ (1974 — 1982 гг.)</a:t>
            </a:r>
          </a:p>
          <a:p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69BF188B-7D18-4822-9E82-2C38BB23AE57}"/>
              </a:ext>
            </a:extLst>
          </p:cNvPr>
          <p:cNvSpPr txBox="1">
            <a:spLocks/>
          </p:cNvSpPr>
          <p:nvPr/>
        </p:nvSpPr>
        <p:spPr>
          <a:xfrm>
            <a:off x="1453288" y="819203"/>
            <a:ext cx="9605635" cy="10593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Поколения </a:t>
            </a:r>
            <a:r>
              <a:rPr lang="ru-RU" cap="none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эвм</a:t>
            </a:r>
            <a:r>
              <a:rPr lang="en-US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br>
              <a:rPr lang="ru-RU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ru-RU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6144AE-5961-487C-B202-6700047534C3}"/>
              </a:ext>
            </a:extLst>
          </p:cNvPr>
          <p:cNvSpPr txBox="1"/>
          <p:nvPr/>
        </p:nvSpPr>
        <p:spPr>
          <a:xfrm>
            <a:off x="1447331" y="1523490"/>
            <a:ext cx="9089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ЧЕТВЕРТОЕ ПОКОЛЕНИЕ ЭВМ</a:t>
            </a:r>
            <a:r>
              <a:rPr lang="en-US" b="1" dirty="0"/>
              <a:t>:</a:t>
            </a:r>
            <a:endParaRPr lang="ru-RU" b="1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EF76BF8A-D531-4E6C-8498-04A4B608E7CC}"/>
              </a:ext>
            </a:extLst>
          </p:cNvPr>
          <p:cNvSpPr txBox="1">
            <a:spLocks/>
          </p:cNvSpPr>
          <p:nvPr/>
        </p:nvSpPr>
        <p:spPr>
          <a:xfrm>
            <a:off x="1348626" y="1767859"/>
            <a:ext cx="4645152" cy="3441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1500"/>
              <a:t>Новым этапом для развития ЭВМ послужили большие интегральные схемы (БИС). Элементная база компьютеров четвертого поколения это БИС. Стремительное развитие электроники, позволило разместить на одном кристалле тысячи полупроводников. Такая миниатюризация привела к появлению недорогих компьютеров. Небольшие ЭВМ могли разместиться на одном письменном столе. Именно в эти годы зародился термин «Персональный компьютер». Исчезают огромные дорогостоящие монстры. За одним таким компьютером, через терминалы, работало сразу несколько десятков пользователей. Теперь. Один человек – один компьютер. Машина стала, действительно персональной.</a:t>
            </a: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4062221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Объект 15">
            <a:extLst>
              <a:ext uri="{FF2B5EF4-FFF2-40B4-BE49-F238E27FC236}">
                <a16:creationId xmlns:a16="http://schemas.microsoft.com/office/drawing/2014/main" id="{9EE4EB1C-399B-EB47-BF08-DE53EADA3E1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3147880"/>
              </p:ext>
            </p:extLst>
          </p:nvPr>
        </p:nvGraphicFramePr>
        <p:xfrm>
          <a:off x="4122071" y="0"/>
          <a:ext cx="8069931" cy="69282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83987">
                  <a:extLst>
                    <a:ext uri="{9D8B030D-6E8A-4147-A177-3AD203B41FA5}">
                      <a16:colId xmlns:a16="http://schemas.microsoft.com/office/drawing/2014/main" val="239581620"/>
                    </a:ext>
                  </a:extLst>
                </a:gridCol>
                <a:gridCol w="1571486">
                  <a:extLst>
                    <a:ext uri="{9D8B030D-6E8A-4147-A177-3AD203B41FA5}">
                      <a16:colId xmlns:a16="http://schemas.microsoft.com/office/drawing/2014/main" val="136017190"/>
                    </a:ext>
                  </a:extLst>
                </a:gridCol>
                <a:gridCol w="1571486">
                  <a:extLst>
                    <a:ext uri="{9D8B030D-6E8A-4147-A177-3AD203B41FA5}">
                      <a16:colId xmlns:a16="http://schemas.microsoft.com/office/drawing/2014/main" val="2098596356"/>
                    </a:ext>
                  </a:extLst>
                </a:gridCol>
                <a:gridCol w="1571486">
                  <a:extLst>
                    <a:ext uri="{9D8B030D-6E8A-4147-A177-3AD203B41FA5}">
                      <a16:colId xmlns:a16="http://schemas.microsoft.com/office/drawing/2014/main" val="559291495"/>
                    </a:ext>
                  </a:extLst>
                </a:gridCol>
                <a:gridCol w="1571486">
                  <a:extLst>
                    <a:ext uri="{9D8B030D-6E8A-4147-A177-3AD203B41FA5}">
                      <a16:colId xmlns:a16="http://schemas.microsoft.com/office/drawing/2014/main" val="1631670905"/>
                    </a:ext>
                  </a:extLst>
                </a:gridCol>
              </a:tblGrid>
              <a:tr h="592468">
                <a:tc>
                  <a:txBody>
                    <a:bodyPr/>
                    <a:lstStyle/>
                    <a:p>
                      <a:r>
                        <a:rPr lang="ru-RU" dirty="0"/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III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IV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610541"/>
                  </a:ext>
                </a:extLst>
              </a:tr>
              <a:tr h="629832">
                <a:tc>
                  <a:txBody>
                    <a:bodyPr/>
                    <a:lstStyle/>
                    <a:p>
                      <a:r>
                        <a:rPr lang="ru-RU" dirty="0"/>
                        <a:t>Годы применения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1946-1958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1958-1964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1964-1972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1972-Настоящее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79330"/>
                  </a:ext>
                </a:extLst>
              </a:tr>
              <a:tr h="899761">
                <a:tc>
                  <a:txBody>
                    <a:bodyPr/>
                    <a:lstStyle/>
                    <a:p>
                      <a:r>
                        <a:rPr lang="ru-RU" dirty="0"/>
                        <a:t>Элементарная база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Электронные лампы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Транзисторы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Интегральные </a:t>
                      </a:r>
                      <a:r>
                        <a:rPr lang="ru-RU" dirty="0" err="1"/>
                        <a:t>схеные</a:t>
                      </a:r>
                      <a:r>
                        <a:rPr lang="ru-RU" dirty="0"/>
                        <a:t> схемы (ИС)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СБИС микропроцессор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885678"/>
                  </a:ext>
                </a:extLst>
              </a:tr>
              <a:tr h="629832">
                <a:tc>
                  <a:txBody>
                    <a:bodyPr/>
                    <a:lstStyle/>
                    <a:p>
                      <a:r>
                        <a:rPr lang="ru-RU" dirty="0"/>
                        <a:t>Размеры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Большие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Значительно меньше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Мини-ЭВМ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микроЭВМ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698293"/>
                  </a:ext>
                </a:extLst>
              </a:tr>
              <a:tr h="629832">
                <a:tc>
                  <a:txBody>
                    <a:bodyPr/>
                    <a:lstStyle/>
                    <a:p>
                      <a:r>
                        <a:rPr lang="ru-RU" dirty="0"/>
                        <a:t>Количество ЭВМ в мире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Десятки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Тысячи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Десятки тысячи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Миллионы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95307"/>
                  </a:ext>
                </a:extLst>
              </a:tr>
              <a:tr h="629832">
                <a:tc>
                  <a:txBody>
                    <a:bodyPr/>
                    <a:lstStyle/>
                    <a:p>
                      <a:r>
                        <a:rPr lang="ru-RU" dirty="0"/>
                        <a:t>Быстродействие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10-20 </a:t>
                      </a:r>
                      <a:r>
                        <a:rPr lang="ru-RU" dirty="0" err="1"/>
                        <a:t>тыс</a:t>
                      </a:r>
                      <a:r>
                        <a:rPr lang="ru-RU" dirty="0"/>
                        <a:t> (опер/сек)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100 </a:t>
                      </a:r>
                      <a:r>
                        <a:rPr lang="ru-RU" dirty="0" err="1"/>
                        <a:t>тыс</a:t>
                      </a:r>
                      <a:r>
                        <a:rPr lang="ru-RU" dirty="0"/>
                        <a:t> (опер/сек)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 млн (опер/сек)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  <a:r>
                        <a:rPr lang="ru-RU" baseline="30000" dirty="0"/>
                        <a:t>9</a:t>
                      </a:r>
                      <a:r>
                        <a:rPr lang="ru-RU" baseline="0" dirty="0"/>
                        <a:t>(опер/сек)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76154"/>
                  </a:ext>
                </a:extLst>
              </a:tr>
              <a:tr h="899761">
                <a:tc>
                  <a:txBody>
                    <a:bodyPr/>
                    <a:lstStyle/>
                    <a:p>
                      <a:r>
                        <a:rPr lang="ru-RU" dirty="0"/>
                        <a:t>Объём оперативной памяти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100 Кбайт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 Мбайт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 Мбайт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 Гбайт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925"/>
                  </a:ext>
                </a:extLst>
              </a:tr>
              <a:tr h="846383">
                <a:tc>
                  <a:txBody>
                    <a:bodyPr/>
                    <a:lstStyle/>
                    <a:p>
                      <a:r>
                        <a:rPr lang="ru-RU" dirty="0"/>
                        <a:t>Типичные модели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ЭНИАК МЭСМ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Сетунь</a:t>
                      </a:r>
                      <a:r>
                        <a:rPr lang="ru-RU" dirty="0"/>
                        <a:t> БЭСМ-6   Минск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1ВМ 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1ВМ РС </a:t>
                      </a:r>
                      <a:r>
                        <a:rPr lang="en-US" dirty="0" err="1"/>
                        <a:t>Makintosh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187466"/>
                  </a:ext>
                </a:extLst>
              </a:tr>
              <a:tr h="1100298">
                <a:tc>
                  <a:txBody>
                    <a:bodyPr/>
                    <a:lstStyle/>
                    <a:p>
                      <a:r>
                        <a:rPr lang="ru-RU" dirty="0"/>
                        <a:t>Носитель информации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Перфокарта Перфолента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Магнитная Лента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Диск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Гибкий и лазерный диск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13495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13844F3-E9F5-1D4F-929E-F11CCA7D2BCC}"/>
              </a:ext>
            </a:extLst>
          </p:cNvPr>
          <p:cNvSpPr txBox="1"/>
          <p:nvPr/>
        </p:nvSpPr>
        <p:spPr>
          <a:xfrm>
            <a:off x="0" y="0"/>
            <a:ext cx="43480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/>
              <a:t>СРАВНИТЕЛЬНЫЕ ХАРАКТЕРИСТИКИ ЭВМ</a:t>
            </a:r>
            <a:r>
              <a:rPr lang="en-US" sz="2800" dirty="0"/>
              <a:t>: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40886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EC43899-972A-DF42-8C11-0DDDD26F3751}"/>
              </a:ext>
            </a:extLst>
          </p:cNvPr>
          <p:cNvSpPr/>
          <p:nvPr/>
        </p:nvSpPr>
        <p:spPr>
          <a:xfrm>
            <a:off x="1447191" y="927609"/>
            <a:ext cx="64684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Основные виды ЭВМ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832681-E900-A140-8FDA-B5D5A9418C05}"/>
              </a:ext>
            </a:extLst>
          </p:cNvPr>
          <p:cNvSpPr txBox="1"/>
          <p:nvPr/>
        </p:nvSpPr>
        <p:spPr>
          <a:xfrm>
            <a:off x="205274" y="2052735"/>
            <a:ext cx="4082792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err="1"/>
              <a:t>Мини-ЭВМ</a:t>
            </a:r>
            <a:r>
              <a:rPr lang="ru-RU" sz="2000" dirty="0"/>
              <a:t> — малая ЭВМ, что имеет небольшие размеры и стоимость. </a:t>
            </a:r>
          </a:p>
          <a:p>
            <a:r>
              <a:rPr lang="ru-RU" sz="2000" dirty="0"/>
              <a:t>Появившись в конце 1960-х годов, </a:t>
            </a:r>
            <a:r>
              <a:rPr lang="ru-RU" sz="2000" dirty="0" err="1"/>
              <a:t>мини-ЭВМ</a:t>
            </a:r>
            <a:r>
              <a:rPr lang="ru-RU" sz="2000" dirty="0"/>
              <a:t> имели широкие возможности</a:t>
            </a:r>
          </a:p>
          <a:p>
            <a:r>
              <a:rPr lang="ru-RU" sz="2000" dirty="0"/>
              <a:t> в решении задач различных классов.</a:t>
            </a:r>
          </a:p>
          <a:p>
            <a:r>
              <a:rPr lang="ru-RU" sz="2000" b="1" dirty="0">
                <a:hlinkClick r:id="rId2" tooltip="Микро-ЭВМ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Микро-ЭВМ</a:t>
            </a:r>
            <a:r>
              <a:rPr lang="ru-RU" sz="2000" dirty="0"/>
              <a:t> — ЭВМ малых размеров, созданная на базе микропроцессора. </a:t>
            </a:r>
          </a:p>
          <a:p>
            <a:r>
              <a:rPr lang="ru-RU" sz="2000" dirty="0"/>
              <a:t>Ранее различали микро-ЭВМ следующих видов: встроенные и персональные, настольные и портативные, </a:t>
            </a:r>
          </a:p>
          <a:p>
            <a:r>
              <a:rPr lang="ru-RU" sz="2000" dirty="0"/>
              <a:t>профессиональные и бытовые. Термин </a:t>
            </a:r>
            <a:r>
              <a:rPr lang="ru-RU" sz="2000" b="1" dirty="0"/>
              <a:t>ПЭВМ</a:t>
            </a:r>
            <a:r>
              <a:rPr lang="ru-RU" sz="2000" dirty="0"/>
              <a:t> (</a:t>
            </a:r>
            <a:r>
              <a:rPr lang="ru-RU" sz="2000" i="1" dirty="0"/>
              <a:t>персональная ЭВМ</a:t>
            </a:r>
            <a:r>
              <a:rPr lang="ru-RU" sz="2000" dirty="0"/>
              <a:t>)</a:t>
            </a:r>
            <a:endParaRPr lang="ru-RU" sz="2000" baseline="30000" dirty="0"/>
          </a:p>
          <a:p>
            <a:r>
              <a:rPr lang="ru-RU" sz="2000" dirty="0"/>
              <a:t>вытеснен синонимом «персональный компьютер» (сокращённо: </a:t>
            </a:r>
            <a:r>
              <a:rPr lang="ru-RU" sz="2000" b="1" dirty="0"/>
              <a:t>ПК</a:t>
            </a:r>
            <a:r>
              <a:rPr lang="ru-RU" sz="2000" dirty="0"/>
              <a:t>). </a:t>
            </a:r>
          </a:p>
          <a:p>
            <a:r>
              <a:rPr lang="ru-RU" sz="2000" dirty="0"/>
              <a:t>В настоящее время, персональные компьютеры не относятся к микрокомпьютерам.</a:t>
            </a:r>
          </a:p>
          <a:p>
            <a:r>
              <a:rPr lang="ru-RU" sz="2000" b="1" dirty="0"/>
              <a:t>Большие ЭВМ</a:t>
            </a:r>
            <a:r>
              <a:rPr lang="ru-RU" sz="2000" dirty="0"/>
              <a:t> (мейнфреймы)</a:t>
            </a:r>
          </a:p>
          <a:p>
            <a:r>
              <a:rPr lang="ru-RU" sz="2000" b="1" dirty="0"/>
              <a:t>Супер ЭВМ</a:t>
            </a:r>
            <a:r>
              <a:rPr lang="ru-RU" sz="2000" dirty="0"/>
              <a:t> (суперкомпьютеры)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0190570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{073032E0-C2FB-BE4A-AB2C-30A2EFB8ECD9}tf10001119</Template>
  <TotalTime>422</TotalTime>
  <Words>468</Words>
  <Application>Microsoft Office PowerPoint</Application>
  <PresentationFormat>Широкоэкранный</PresentationFormat>
  <Paragraphs>86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Al Tarikh</vt:lpstr>
      <vt:lpstr>Arial</vt:lpstr>
      <vt:lpstr>Arial Unicode MS</vt:lpstr>
      <vt:lpstr>Gill Sans MT</vt:lpstr>
      <vt:lpstr>Times</vt:lpstr>
      <vt:lpstr>Times New Roman</vt:lpstr>
      <vt:lpstr>Галерея</vt:lpstr>
      <vt:lpstr>МИНОБРНАУКИ РОССИИ           ГОСУДАРСТВЕННОЕ ОБРАЗОВАТЕЛЬНОЕ УЧРЕЖДЕНИЕ                                                     ВЫСШЕГО ПРОФЕССИОНАЛЬНОГО ОБРАЗОВАНИЯ                “ВОРОНЕЖСКИЙ ГОСУДАРСТВЕННЫЙ УНИВЕРСИТЕТ”</vt:lpstr>
      <vt:lpstr>Презентация PowerPoint</vt:lpstr>
      <vt:lpstr>Презентация PowerPoint</vt:lpstr>
      <vt:lpstr>Поколения эвм: </vt:lpstr>
      <vt:lpstr>Презентация PowerPoint</vt:lpstr>
      <vt:lpstr>Поколения эвм: </vt:lpstr>
      <vt:lpstr>Презентация PowerPoint</vt:lpstr>
      <vt:lpstr>Презентация PowerPoint</vt:lpstr>
      <vt:lpstr>Презентация PowerPoint</vt:lpstr>
      <vt:lpstr>В настоящее время термин «ЭВМ», как относящийся больше к вопросам конкретного физического воплощения вычислителя, почти вытеснен из бытового употребления и в основном используется инженерами цифровой электроники, как правовой термин в юридических документах, а также в историческом смысле — для обозначения вычислительной техники 1940—1980-х годов и больших вычислительных устройств, в отличие от персональных.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МИНОБРНАУКИ РОССИИ           ГОСУДАРСТВЕННОЕ ОБРАЗОВАТЕЛЬНОЕ УЧРЕЖДЕНИЕ                                                     ВЫСШЕГО ПРОФЕССИОНАЛЬНОГО ОБРАЗОВАНИЯ                “ВОРОНЕЖСКИЙ ГОСУДАРСТВЕННЫЙ УНИВЕРСИТЕТ”</dc:title>
  <dc:creator>sofia pimenova</dc:creator>
  <cp:lastModifiedBy>user acer</cp:lastModifiedBy>
  <cp:revision>16</cp:revision>
  <dcterms:created xsi:type="dcterms:W3CDTF">2019-04-17T20:06:33Z</dcterms:created>
  <dcterms:modified xsi:type="dcterms:W3CDTF">2019-04-21T18:13:12Z</dcterms:modified>
</cp:coreProperties>
</file>