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ia pimenova" initials="sp" lastIdx="3" clrIdx="0">
    <p:extLst>
      <p:ext uri="{19B8F6BF-5375-455C-9EA6-DF929625EA0E}">
        <p15:presenceInfo xmlns:p15="http://schemas.microsoft.com/office/powerpoint/2012/main" userId="7a639453df1d2a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87"/>
  </p:normalViewPr>
  <p:slideViewPr>
    <p:cSldViewPr snapToGrid="0" snapToObjects="1">
      <p:cViewPr varScale="1">
        <p:scale>
          <a:sx n="67" d="100"/>
          <a:sy n="67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9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3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0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5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1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5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19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8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1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D4A3-99F2-5641-AE95-BF88EA2F1B4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6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C%D0%B8%D0%BA%D1%80%D0%BE-%D0%AD%D0%92%D0%9C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152D-CE4D-7042-86A1-711551FBB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486" y="621370"/>
            <a:ext cx="8645027" cy="2541431"/>
          </a:xfrm>
        </p:spPr>
        <p:txBody>
          <a:bodyPr>
            <a:norm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</a:pP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МИНОБРНАУКИ РОССИИ     </a:t>
            </a:r>
            <a:b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</a:b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     ГОСУДАРСТВЕННОЕ ОБРАЗОВАТЕЛЬНОЕ УЧРЕЖДЕНИЕ                                             </a:t>
            </a:r>
            <a:b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</a:b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       ВЫСШЕГО ПРОФЕССИОНАЛЬНОГО ОБРАЗОВАНИЯ     </a:t>
            </a:r>
            <a:b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</a:b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          “ВОРОНЕЖСКИЙ ГОСУДАРСТВЕННЫЙ УНИВЕРСИТЕТ”</a:t>
            </a:r>
            <a:endParaRPr lang="ru-RU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3D90CF-696D-B540-8F3C-779354C9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441" y="3531204"/>
            <a:ext cx="8637072" cy="1855184"/>
          </a:xfrm>
        </p:spPr>
        <p:txBody>
          <a:bodyPr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</a:pPr>
            <a:r>
              <a:rPr lang="ru-RU" sz="12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i="1" dirty="0">
                <a:latin typeface="Times New Roman"/>
                <a:ea typeface="Times New Roman"/>
                <a:cs typeface="Times New Roman"/>
                <a:sym typeface="Times New Roman"/>
              </a:rPr>
              <a:t>факультет романо-германской филологии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</a:pPr>
            <a:r>
              <a:rPr lang="ru-RU" sz="1600" i="1" dirty="0">
                <a:latin typeface="Times New Roman"/>
                <a:ea typeface="Times New Roman"/>
                <a:cs typeface="Times New Roman"/>
                <a:sym typeface="Times New Roman"/>
              </a:rPr>
              <a:t>     кафедра методики и теории преподавания испанского языка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</a:pPr>
            <a:r>
              <a:rPr lang="ru-RU" sz="16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-RU" sz="1600" b="1" dirty="0">
                <a:latin typeface="Times New Roman"/>
                <a:ea typeface="Times New Roman"/>
                <a:cs typeface="Al Tarikh" pitchFamily="2" charset="-78"/>
                <a:sym typeface="Times New Roman"/>
              </a:rPr>
              <a:t>Поколение ЭВМ</a:t>
            </a:r>
            <a:r>
              <a:rPr lang="en-US" sz="1600" b="1" dirty="0">
                <a:latin typeface="Al Tarikh" pitchFamily="2" charset="-78"/>
                <a:ea typeface="Times New Roman"/>
                <a:cs typeface="Al Tarikh" pitchFamily="2" charset="-78"/>
                <a:sym typeface="Times New Roman"/>
              </a:rPr>
              <a:t>: </a:t>
            </a:r>
            <a:r>
              <a:rPr lang="ru-RU" sz="1600" b="1" dirty="0">
                <a:latin typeface="Times New Roman"/>
                <a:ea typeface="Times New Roman"/>
                <a:cs typeface="Al Tarikh" pitchFamily="2" charset="-78"/>
                <a:sym typeface="Times New Roman"/>
              </a:rPr>
              <a:t>Сравнительная характеристика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</a:pPr>
            <a:r>
              <a:rPr lang="ru-RU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</a:t>
            </a:r>
            <a:endParaRPr lang="ru-RU" sz="16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FA2DE-97E5-0E4D-90C8-DA5512FBDD73}"/>
              </a:ext>
            </a:extLst>
          </p:cNvPr>
          <p:cNvSpPr txBox="1"/>
          <p:nvPr/>
        </p:nvSpPr>
        <p:spPr>
          <a:xfrm>
            <a:off x="9264769" y="5335828"/>
            <a:ext cx="283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студентка: Пименова С.</a:t>
            </a:r>
          </a:p>
          <a:p>
            <a:pPr lvl="0"/>
            <a:r>
              <a:rPr lang="ru-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Донина 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9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762F6AB-8E0B-5341-992E-4A2D7FD85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 настоящее время термин «ЭВМ», как относящийся больше к вопросам конкретного физического воплощения вычислителя, почти вытеснен из бытового употребления и в основном используется инженерами цифровой электроники, как правовой термин в юридических документах, а также в историческом смысле — для обозначения вычислительной техники 1940—1980-х годов и больших вычислительных устройств, в отличие от персональных.</a:t>
            </a:r>
          </a:p>
        </p:txBody>
      </p:sp>
    </p:spTree>
    <p:extLst>
      <p:ext uri="{BB962C8B-B14F-4D97-AF65-F5344CB8AC3E}">
        <p14:creationId xmlns:p14="http://schemas.microsoft.com/office/powerpoint/2010/main" val="376134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9F20E-CB5B-4F35-AE75-E4BEB295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Эвм</a:t>
            </a:r>
            <a:r>
              <a:rPr lang="ru-RU" dirty="0"/>
              <a:t> как часть Истории Информатики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75B46-AD59-4F8E-8CA0-20A438FF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Завершая работу над презентацией можно прийти к выводу, что электронно-вычислительные машины в развитии информатики играют особую роль. Собственно само существование информатики как научного направления невозможно представить без вычислительной техники. Появление вычислительных машин, их быстрое развитие и массовое внедрение в различные сферы человеческой деятельности вызвали к жизни научно-техническое направление, которое называется вычислительной техникой.</a:t>
            </a:r>
          </a:p>
        </p:txBody>
      </p:sp>
    </p:spTree>
    <p:extLst>
      <p:ext uri="{BB962C8B-B14F-4D97-AF65-F5344CB8AC3E}">
        <p14:creationId xmlns:p14="http://schemas.microsoft.com/office/powerpoint/2010/main" val="8908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31AB2-F262-4B47-95F1-D2ECBBB0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48EE08-330E-46AB-AF7D-AFD84CAD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 err="1"/>
              <a:t>Ичбиа</a:t>
            </a:r>
            <a:r>
              <a:rPr lang="ru-RU" dirty="0"/>
              <a:t> Д., </a:t>
            </a:r>
            <a:r>
              <a:rPr lang="ru-RU" dirty="0" err="1"/>
              <a:t>Кнеппер</a:t>
            </a:r>
            <a:r>
              <a:rPr lang="ru-RU" dirty="0"/>
              <a:t> С. Сотворение </a:t>
            </a:r>
            <a:r>
              <a:rPr lang="ru-RU" dirty="0" err="1"/>
              <a:t>Microsoft</a:t>
            </a:r>
            <a:r>
              <a:rPr lang="ru-RU" dirty="0"/>
              <a:t>. / </a:t>
            </a:r>
            <a:r>
              <a:rPr lang="ru-RU" dirty="0" err="1"/>
              <a:t>Пер.Мовшовича</a:t>
            </a:r>
            <a:r>
              <a:rPr lang="ru-RU" dirty="0"/>
              <a:t> Д.Я. - </a:t>
            </a:r>
            <a:r>
              <a:rPr lang="ru-RU" dirty="0" err="1"/>
              <a:t>Ростов</a:t>
            </a:r>
            <a:r>
              <a:rPr lang="ru-RU" dirty="0"/>
              <a:t>-на-Дону: Феникс, 1999.</a:t>
            </a:r>
          </a:p>
          <a:p>
            <a:r>
              <a:rPr lang="ru-RU" dirty="0"/>
              <a:t>2. </a:t>
            </a:r>
            <a:r>
              <a:rPr lang="ru-RU" dirty="0" err="1"/>
              <a:t>Караменс</a:t>
            </a:r>
            <a:r>
              <a:rPr lang="ru-RU" dirty="0"/>
              <a:t> В.В., Григ Н.Р. Компьютер: прошлое, настоящее, будущее. - М., 2005.</a:t>
            </a:r>
          </a:p>
          <a:p>
            <a:r>
              <a:rPr lang="ru-RU" dirty="0"/>
              <a:t>3. Минасян У.К. История техники. - М., 2000.</a:t>
            </a:r>
          </a:p>
          <a:p>
            <a:r>
              <a:rPr lang="ru-RU" dirty="0"/>
              <a:t>4. Паулин К. Малый толковый словарь по вычислительной технике. - М., 1995.</a:t>
            </a:r>
          </a:p>
          <a:p>
            <a:r>
              <a:rPr lang="ru-RU" dirty="0"/>
              <a:t>5. Печерский Ю.Н. Этюды о компьютерах. - Кишинев: </a:t>
            </a:r>
            <a:r>
              <a:rPr lang="ru-RU" dirty="0" err="1"/>
              <a:t>Штиинца</a:t>
            </a:r>
            <a:r>
              <a:rPr lang="ru-RU" dirty="0"/>
              <a:t>, 1999.</a:t>
            </a:r>
          </a:p>
          <a:p>
            <a:r>
              <a:rPr lang="ru-RU" dirty="0"/>
              <a:t>6. Фигурнов В.Э. IBM PC для пользователя. - М., 2002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5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321D7-66DC-4741-A3D1-6D1E66E5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B42CF-B0B1-46EF-BBE4-10F839F8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Спасибо за внимание</a:t>
            </a:r>
          </a:p>
          <a:p>
            <a:r>
              <a:rPr lang="ru-RU" sz="4000" dirty="0"/>
              <a:t>Если у вас имеются вопросы отправляйте на почту </a:t>
            </a:r>
            <a:r>
              <a:rPr lang="en-US" sz="4000" dirty="0"/>
              <a:t>sonyapimenova2017@mail.ru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7057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81621E-3F5A-D74B-828B-53A8A36F507E}"/>
              </a:ext>
            </a:extLst>
          </p:cNvPr>
          <p:cNvSpPr/>
          <p:nvPr/>
        </p:nvSpPr>
        <p:spPr>
          <a:xfrm>
            <a:off x="835467" y="2693014"/>
            <a:ext cx="108354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/>
                <a:ea typeface="Times New Roman"/>
                <a:cs typeface="Al Tarikh" pitchFamily="2" charset="-78"/>
                <a:sym typeface="Times New Roman"/>
              </a:rPr>
              <a:t>Поколение ЭВМ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 Tarikh" pitchFamily="2" charset="-78"/>
                <a:ea typeface="Times New Roman"/>
                <a:cs typeface="Al Tarikh" pitchFamily="2" charset="-78"/>
                <a:sym typeface="Times New Roman"/>
              </a:rPr>
              <a:t>: </a:t>
            </a:r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/>
                <a:ea typeface="Times New Roman"/>
                <a:cs typeface="Al Tarikh" pitchFamily="2" charset="-78"/>
                <a:sym typeface="Times New Roman"/>
              </a:rPr>
              <a:t>Сравнительная характеристика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226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D8B17D-263F-4048-93BA-F0EC2B1CF64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ru-RU" b="1" dirty="0" err="1"/>
              <a:t>Электро́нно-вычисли́тельная</a:t>
            </a:r>
            <a:r>
              <a:rPr lang="ru-RU" b="1" dirty="0"/>
              <a:t> </a:t>
            </a:r>
            <a:r>
              <a:rPr lang="ru-RU" b="1" dirty="0" err="1"/>
              <a:t>маши́на</a:t>
            </a:r>
            <a:r>
              <a:rPr lang="ru-RU" dirty="0"/>
              <a:t> (сокращённо </a:t>
            </a:r>
            <a:r>
              <a:rPr lang="ru-RU" b="1" dirty="0"/>
              <a:t>ЭВМ</a:t>
            </a:r>
            <a:r>
              <a:rPr lang="ru-RU" dirty="0"/>
              <a:t>) — комплекс технических, аппаратных 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dirty="0"/>
              <a:t>программных средств, предназначенных для автоматической обработки информации, вычислений, автоматического управления. При этом основные функциональные элементы (логические, запоминающие, индикационные и др.) выполнены на электронных элементах 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F92ED4-C41C-E640-AD27-A50C5A407E92}"/>
              </a:ext>
            </a:extLst>
          </p:cNvPr>
          <p:cNvSpPr/>
          <p:nvPr/>
        </p:nvSpPr>
        <p:spPr>
          <a:xfrm>
            <a:off x="1451579" y="929990"/>
            <a:ext cx="5280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ТАКОЕ ЭВМ?</a:t>
            </a:r>
          </a:p>
        </p:txBody>
      </p:sp>
    </p:spTree>
    <p:extLst>
      <p:ext uri="{BB962C8B-B14F-4D97-AF65-F5344CB8AC3E}">
        <p14:creationId xmlns:p14="http://schemas.microsoft.com/office/powerpoint/2010/main" val="192700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39B51E0-94F0-E848-9618-261B0C0F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Поколения </a:t>
            </a:r>
            <a:r>
              <a:rPr lang="ru-RU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эвм</a:t>
            </a:r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br>
              <a:rPr lang="ru-RU" cap="non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ru-RU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A895004-426F-244C-A405-9C98B18D3B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7009" y="2055797"/>
            <a:ext cx="4645025" cy="3365531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3A453C15-97D8-4249-B310-F509493238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0159" y="2017713"/>
            <a:ext cx="4624693" cy="34417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8140DA-6D4C-804C-B00B-F1A7D8CF9BD9}"/>
              </a:ext>
            </a:extLst>
          </p:cNvPr>
          <p:cNvSpPr txBox="1"/>
          <p:nvPr/>
        </p:nvSpPr>
        <p:spPr>
          <a:xfrm>
            <a:off x="6430159" y="5612932"/>
            <a:ext cx="4458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Второе поколение ЭВМ (1959 — 1967 гг.)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66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5CB5FC35-7FE6-E949-A72F-0A2EFFDD69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7732" y="2017343"/>
            <a:ext cx="4906039" cy="3441520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468C77AF-BBFD-0D43-B18B-05A9A512F8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3680" y="2017342"/>
            <a:ext cx="4480560" cy="3441519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59F88E-0CAD-5048-BCE3-ED36B46E24C8}"/>
              </a:ext>
            </a:extLst>
          </p:cNvPr>
          <p:cNvSpPr/>
          <p:nvPr/>
        </p:nvSpPr>
        <p:spPr>
          <a:xfrm>
            <a:off x="1390921" y="936862"/>
            <a:ext cx="5022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Поколения </a:t>
            </a:r>
            <a:r>
              <a:rPr lang="ru-RU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эвм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  <a:endParaRPr lang="ru-RU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F503F-3D99-0C4F-B600-2CFCEA1F7FB1}"/>
              </a:ext>
            </a:extLst>
          </p:cNvPr>
          <p:cNvSpPr txBox="1"/>
          <p:nvPr/>
        </p:nvSpPr>
        <p:spPr>
          <a:xfrm>
            <a:off x="1750049" y="5616014"/>
            <a:ext cx="4421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Третье поколение ЭВМ (1968 — 1973 гг.)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749D0-9EB1-B845-AE65-35B215EBBD8F}"/>
              </a:ext>
            </a:extLst>
          </p:cNvPr>
          <p:cNvSpPr txBox="1"/>
          <p:nvPr/>
        </p:nvSpPr>
        <p:spPr>
          <a:xfrm>
            <a:off x="6413771" y="5616014"/>
            <a:ext cx="47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Четвертое поколение ЭВМ (1974 — 1982 гг.)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4956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C81DFA-13C6-3549-84BB-17528FDAE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351" y="1882406"/>
            <a:ext cx="4577608" cy="5520905"/>
          </a:xfrm>
        </p:spPr>
        <p:txBody>
          <a:bodyPr>
            <a:normAutofit fontScale="25000" lnSpcReduction="20000"/>
          </a:bodyPr>
          <a:lstStyle/>
          <a:p>
            <a:r>
              <a:rPr lang="ru-RU" sz="6000" dirty="0"/>
              <a:t>Первое поколение ЭВМ создавалось на электронных лампах в период с 1944 по 1954 гг. </a:t>
            </a:r>
          </a:p>
          <a:p>
            <a:r>
              <a:rPr lang="ru-RU" sz="6000" dirty="0"/>
              <a:t>Электронная лампа – это прибор, работа которого осуществляется за счет изменения потока электронов, двигающихся в вакууме от катода к аноду.</a:t>
            </a:r>
          </a:p>
          <a:p>
            <a:r>
              <a:rPr lang="ru-RU" sz="6000" dirty="0"/>
              <a:t>Движение электронов происходит за счет термоэлектронной эмиссии – испускания электронов с поверхности нагретых металлов. Дело в том, что металлы обладают большой концентрацией свободных электронов, обладающих различной энергией, а, следовательно, и скоростями движения. По мере нагревания металла энергия электронов возрастает, и некоторые из них преодолевают потенциальный барьер на границе металла.</a:t>
            </a:r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B947B0-14F9-B741-9615-F2CFCE5F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76373"/>
            <a:ext cx="4830649" cy="4424427"/>
          </a:xfrm>
        </p:spPr>
        <p:txBody>
          <a:bodyPr>
            <a:normAutofit fontScale="25000" lnSpcReduction="20000"/>
          </a:bodyPr>
          <a:lstStyle/>
          <a:p>
            <a:r>
              <a:rPr lang="ru-RU" sz="6000" dirty="0"/>
              <a:t>Второе поколение ЭВМ создавалось в период с 1955 по 1964 года. На самом деле, четко ограничивать рамки поколений сложно, так как в одно и то же время выпускались ЭВМ, относящиеся к разным поколениям, да и сам переход от поколения к поколению был не резким, а постепенным. Вначале заменялись одни элементы ЭВМ, затем – другие, и так, постепенно, за несколько лет, осуществлялся переход.</a:t>
            </a:r>
          </a:p>
          <a:p>
            <a:r>
              <a:rPr lang="ru-RU" sz="6000" dirty="0"/>
              <a:t>Переход на новую элементную базу оказался неизбежным, так как рост производительности и надежность ЭВМ первого поколения достигли своего максимума. Основные причины, приведшие к необходимости замены электронных ламп, были следующими:</a:t>
            </a:r>
          </a:p>
          <a:p>
            <a:pPr marL="0" indent="0">
              <a:buNone/>
            </a:pPr>
            <a:endParaRPr lang="ru-RU" dirty="0">
              <a:latin typeface="Time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0B061-766E-8D4A-94FF-43E259D6555E}"/>
              </a:ext>
            </a:extLst>
          </p:cNvPr>
          <p:cNvSpPr txBox="1"/>
          <p:nvPr/>
        </p:nvSpPr>
        <p:spPr>
          <a:xfrm>
            <a:off x="2035835" y="1173193"/>
            <a:ext cx="285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ПЕРВОЕ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E03E7-6494-0A48-A3CF-B021D863556C}"/>
              </a:ext>
            </a:extLst>
          </p:cNvPr>
          <p:cNvSpPr txBox="1"/>
          <p:nvPr/>
        </p:nvSpPr>
        <p:spPr>
          <a:xfrm>
            <a:off x="7303207" y="1173193"/>
            <a:ext cx="28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ВТОРОЕ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065444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62DD7D-B1B9-154E-B9EF-B4B73F9C9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0848" y="2010268"/>
            <a:ext cx="4645152" cy="6219332"/>
          </a:xfrm>
        </p:spPr>
        <p:txBody>
          <a:bodyPr>
            <a:noAutofit/>
          </a:bodyPr>
          <a:lstStyle/>
          <a:p>
            <a:r>
              <a:rPr lang="ru-RU" sz="1500" dirty="0"/>
              <a:t>Интегральные схемы стали элементной базой компьютеров третьего поколения. Интегральная схем это схема изготовленная на полупроводниковом кристалле и помещенная в корпус. Иногда интегральную схему называют – микросхемой или чипом. </a:t>
            </a:r>
            <a:r>
              <a:rPr lang="ru-RU" sz="1500" dirty="0" err="1"/>
              <a:t>Chip</a:t>
            </a:r>
            <a:r>
              <a:rPr lang="ru-RU" sz="1500" dirty="0"/>
              <a:t> в переводе с английского – щепка. Это название он получил из-за своих крошечных размеров. Первые микросхемы появились в 1958 году. Два инженера почти одновременно изобрели их не зная друг о друге. Это Джек Килби и Роберт </a:t>
            </a:r>
            <a:r>
              <a:rPr lang="ru-RU" sz="1500" dirty="0" err="1"/>
              <a:t>Нойс</a:t>
            </a:r>
            <a:r>
              <a:rPr lang="ru-RU" sz="15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090E1-88A6-7443-9D77-CA0D4DCD0CF8}"/>
              </a:ext>
            </a:extLst>
          </p:cNvPr>
          <p:cNvSpPr txBox="1"/>
          <p:nvPr/>
        </p:nvSpPr>
        <p:spPr>
          <a:xfrm>
            <a:off x="2691442" y="1500996"/>
            <a:ext cx="275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ТРЕТЬЕ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7C1B7-E96D-224F-8B12-CBE526824EDE}"/>
              </a:ext>
            </a:extLst>
          </p:cNvPr>
          <p:cNvSpPr txBox="1"/>
          <p:nvPr/>
        </p:nvSpPr>
        <p:spPr>
          <a:xfrm>
            <a:off x="7366959" y="1500996"/>
            <a:ext cx="317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ЧЕТВЕРТОЕ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0845E13-1A3E-9E47-A70A-BDF1C908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1024" y="1941677"/>
            <a:ext cx="4645152" cy="3441520"/>
          </a:xfrm>
        </p:spPr>
        <p:txBody>
          <a:bodyPr>
            <a:noAutofit/>
          </a:bodyPr>
          <a:lstStyle/>
          <a:p>
            <a:r>
              <a:rPr lang="ru-RU" sz="1500" dirty="0"/>
              <a:t>Новым этапом для развития ЭВМ послужили большие интегральные схемы (БИС). Элементная база компьютеров четвертого поколения это БИС. Стремительное развитие электроники, позволило разместить на одном кристалле тысячи полупроводников. Такая миниатюризация привела к появлению недорогих компьютеров. Небольшие ЭВМ могли разместиться на одном письменном столе. Именно в эти годы зародился термин «Персональный компьютер». Исчезают огромные дорогостоящие монстры. За одним таким компьютером, через терминалы, работало сразу несколько десятков пользователей. Теперь. Один человек – один компьютер. Машина стала, действительно персональной.</a:t>
            </a:r>
          </a:p>
        </p:txBody>
      </p:sp>
    </p:spTree>
    <p:extLst>
      <p:ext uri="{BB962C8B-B14F-4D97-AF65-F5344CB8AC3E}">
        <p14:creationId xmlns:p14="http://schemas.microsoft.com/office/powerpoint/2010/main" val="24143569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9EE4EB1C-399B-EB47-BF08-DE53EADA3E1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588900"/>
              </p:ext>
            </p:extLst>
          </p:nvPr>
        </p:nvGraphicFramePr>
        <p:xfrm>
          <a:off x="4122071" y="-137160"/>
          <a:ext cx="8069929" cy="713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3209">
                  <a:extLst>
                    <a:ext uri="{9D8B030D-6E8A-4147-A177-3AD203B41FA5}">
                      <a16:colId xmlns:a16="http://schemas.microsoft.com/office/drawing/2014/main" val="239581620"/>
                    </a:ext>
                  </a:extLst>
                </a:gridCol>
                <a:gridCol w="1315344">
                  <a:extLst>
                    <a:ext uri="{9D8B030D-6E8A-4147-A177-3AD203B41FA5}">
                      <a16:colId xmlns:a16="http://schemas.microsoft.com/office/drawing/2014/main" val="136017190"/>
                    </a:ext>
                  </a:extLst>
                </a:gridCol>
                <a:gridCol w="1315344">
                  <a:extLst>
                    <a:ext uri="{9D8B030D-6E8A-4147-A177-3AD203B41FA5}">
                      <a16:colId xmlns:a16="http://schemas.microsoft.com/office/drawing/2014/main" val="2098596356"/>
                    </a:ext>
                  </a:extLst>
                </a:gridCol>
                <a:gridCol w="1315344">
                  <a:extLst>
                    <a:ext uri="{9D8B030D-6E8A-4147-A177-3AD203B41FA5}">
                      <a16:colId xmlns:a16="http://schemas.microsoft.com/office/drawing/2014/main" val="559291495"/>
                    </a:ext>
                  </a:extLst>
                </a:gridCol>
                <a:gridCol w="1315344">
                  <a:extLst>
                    <a:ext uri="{9D8B030D-6E8A-4147-A177-3AD203B41FA5}">
                      <a16:colId xmlns:a16="http://schemas.microsoft.com/office/drawing/2014/main" val="1631670905"/>
                    </a:ext>
                  </a:extLst>
                </a:gridCol>
                <a:gridCol w="1315344">
                  <a:extLst>
                    <a:ext uri="{9D8B030D-6E8A-4147-A177-3AD203B41FA5}">
                      <a16:colId xmlns:a16="http://schemas.microsoft.com/office/drawing/2014/main" val="2666425301"/>
                    </a:ext>
                  </a:extLst>
                </a:gridCol>
              </a:tblGrid>
              <a:tr h="594527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10541"/>
                  </a:ext>
                </a:extLst>
              </a:tr>
              <a:tr h="594527">
                <a:tc>
                  <a:txBody>
                    <a:bodyPr/>
                    <a:lstStyle/>
                    <a:p>
                      <a:r>
                        <a:rPr lang="ru-RU" dirty="0"/>
                        <a:t>Годы применения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1946-1958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1958-1964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1964-1972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1972-Настоящее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9330"/>
                  </a:ext>
                </a:extLst>
              </a:tr>
              <a:tr h="849325">
                <a:tc>
                  <a:txBody>
                    <a:bodyPr/>
                    <a:lstStyle/>
                    <a:p>
                      <a:r>
                        <a:rPr lang="ru-RU" dirty="0"/>
                        <a:t>Элементарная база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Электронные лампы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Транзисторы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Интегральные </a:t>
                      </a:r>
                      <a:r>
                        <a:rPr lang="ru-RU" dirty="0" err="1"/>
                        <a:t>схеные</a:t>
                      </a:r>
                      <a:r>
                        <a:rPr lang="ru-RU" dirty="0"/>
                        <a:t> схемы (ИС)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СБИС микропроцессор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85678"/>
                  </a:ext>
                </a:extLst>
              </a:tr>
              <a:tr h="594527">
                <a:tc>
                  <a:txBody>
                    <a:bodyPr/>
                    <a:lstStyle/>
                    <a:p>
                      <a:r>
                        <a:rPr lang="ru-RU" dirty="0"/>
                        <a:t>Размеры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Значительно меньше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Мини-ЭВМ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микроЭВМ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98293"/>
                  </a:ext>
                </a:extLst>
              </a:tr>
              <a:tr h="594527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ЭВМ в мире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Десятки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Тысячи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Десятки тысячи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Миллионы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95307"/>
                  </a:ext>
                </a:extLst>
              </a:tr>
              <a:tr h="594527">
                <a:tc>
                  <a:txBody>
                    <a:bodyPr/>
                    <a:lstStyle/>
                    <a:p>
                      <a:r>
                        <a:rPr lang="ru-RU" dirty="0"/>
                        <a:t>Быстродействие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10-20 </a:t>
                      </a:r>
                      <a:r>
                        <a:rPr lang="ru-RU" dirty="0" err="1"/>
                        <a:t>тыс</a:t>
                      </a:r>
                      <a:r>
                        <a:rPr lang="ru-RU" dirty="0"/>
                        <a:t> (опер/сек)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 </a:t>
                      </a:r>
                      <a:r>
                        <a:rPr lang="ru-RU" dirty="0" err="1"/>
                        <a:t>тыс</a:t>
                      </a:r>
                      <a:r>
                        <a:rPr lang="ru-RU" dirty="0"/>
                        <a:t> (опер/сек)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 млн (опер/сек)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ru-RU" baseline="30000" dirty="0"/>
                        <a:t>9</a:t>
                      </a:r>
                      <a:r>
                        <a:rPr lang="ru-RU" baseline="0" dirty="0"/>
                        <a:t>(опер/сек)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6154"/>
                  </a:ext>
                </a:extLst>
              </a:tr>
              <a:tr h="849325">
                <a:tc>
                  <a:txBody>
                    <a:bodyPr/>
                    <a:lstStyle/>
                    <a:p>
                      <a:r>
                        <a:rPr lang="ru-RU" dirty="0"/>
                        <a:t>Объём оперативной 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 Кбайт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 Мбайт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 Мбайт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 Гбайт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925"/>
                  </a:ext>
                </a:extLst>
              </a:tr>
              <a:tr h="849325">
                <a:tc>
                  <a:txBody>
                    <a:bodyPr/>
                    <a:lstStyle/>
                    <a:p>
                      <a:r>
                        <a:rPr lang="ru-RU" dirty="0"/>
                        <a:t>Типичные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ЭНИАК МЭСМ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Сетунь</a:t>
                      </a:r>
                      <a:r>
                        <a:rPr lang="ru-RU" dirty="0"/>
                        <a:t> БЭСМ-6   Минск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1ВМ 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1ВМ РС </a:t>
                      </a:r>
                      <a:r>
                        <a:rPr lang="en-US" dirty="0" err="1"/>
                        <a:t>Makintosh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187466"/>
                  </a:ext>
                </a:extLst>
              </a:tr>
              <a:tr h="1104122">
                <a:tc>
                  <a:txBody>
                    <a:bodyPr/>
                    <a:lstStyle/>
                    <a:p>
                      <a:r>
                        <a:rPr lang="ru-RU" dirty="0"/>
                        <a:t>Носитель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Перфокарта Перфолента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Магнитная Лента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Гибкий и лазерный диск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3495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13844F3-E9F5-1D4F-929E-F11CCA7D2BCC}"/>
              </a:ext>
            </a:extLst>
          </p:cNvPr>
          <p:cNvSpPr txBox="1"/>
          <p:nvPr/>
        </p:nvSpPr>
        <p:spPr>
          <a:xfrm>
            <a:off x="0" y="0"/>
            <a:ext cx="4348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СРАВНИТЕЛЬНЫЕ ХАРАКТЕРИСТИКИ ЭВМ</a:t>
            </a:r>
            <a:r>
              <a:rPr lang="en-US" sz="2800" dirty="0"/>
              <a:t>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408866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EC43899-972A-DF42-8C11-0DDDD26F3751}"/>
              </a:ext>
            </a:extLst>
          </p:cNvPr>
          <p:cNvSpPr/>
          <p:nvPr/>
        </p:nvSpPr>
        <p:spPr>
          <a:xfrm>
            <a:off x="1447191" y="927609"/>
            <a:ext cx="6468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виды ЭВМ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32681-E900-A140-8FDA-B5D5A9418C05}"/>
              </a:ext>
            </a:extLst>
          </p:cNvPr>
          <p:cNvSpPr txBox="1"/>
          <p:nvPr/>
        </p:nvSpPr>
        <p:spPr>
          <a:xfrm>
            <a:off x="205274" y="2052735"/>
            <a:ext cx="4082792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Мини-ЭВМ</a:t>
            </a:r>
            <a:r>
              <a:rPr lang="ru-RU" sz="2000" dirty="0"/>
              <a:t> — малая ЭВМ, что имеет небольшие размеры и стоимость. </a:t>
            </a:r>
          </a:p>
          <a:p>
            <a:r>
              <a:rPr lang="ru-RU" sz="2000" dirty="0"/>
              <a:t>Появившись в конце 1960-хгодов, </a:t>
            </a:r>
            <a:r>
              <a:rPr lang="ru-RU" sz="2000" dirty="0" err="1"/>
              <a:t>мини-ЭВМ</a:t>
            </a:r>
            <a:r>
              <a:rPr lang="ru-RU" sz="2000" dirty="0"/>
              <a:t> имели широкие возможности</a:t>
            </a:r>
          </a:p>
          <a:p>
            <a:r>
              <a:rPr lang="ru-RU" sz="2000" dirty="0"/>
              <a:t> в решении задач различных классов.</a:t>
            </a:r>
          </a:p>
          <a:p>
            <a:r>
              <a:rPr lang="ru-RU" sz="2000" b="1" dirty="0">
                <a:hlinkClick r:id="rId2" tooltip="Микро-ЭВ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Микро-ЭВМ</a:t>
            </a:r>
            <a:r>
              <a:rPr lang="ru-RU" sz="2000" dirty="0"/>
              <a:t> — ЭВМ малых размеров, созданная на базе микропроцессора. </a:t>
            </a:r>
          </a:p>
          <a:p>
            <a:r>
              <a:rPr lang="ru-RU" sz="2000" dirty="0"/>
              <a:t>Ранее различали микро-ЭВМ следующих видов: встроенные и персональные, настольные и портативные, </a:t>
            </a:r>
          </a:p>
          <a:p>
            <a:r>
              <a:rPr lang="ru-RU" sz="2000" dirty="0"/>
              <a:t>профессиональные и бытовые. Термин </a:t>
            </a:r>
            <a:r>
              <a:rPr lang="ru-RU" sz="2000" b="1" dirty="0"/>
              <a:t>ПЭВМ</a:t>
            </a:r>
            <a:r>
              <a:rPr lang="ru-RU" sz="2000" dirty="0"/>
              <a:t> (</a:t>
            </a:r>
            <a:r>
              <a:rPr lang="ru-RU" sz="2000" i="1" dirty="0"/>
              <a:t>персональная ЭВМ</a:t>
            </a:r>
            <a:r>
              <a:rPr lang="ru-RU" sz="2000" dirty="0"/>
              <a:t>)</a:t>
            </a:r>
            <a:endParaRPr lang="ru-RU" sz="2000" baseline="30000" dirty="0"/>
          </a:p>
          <a:p>
            <a:r>
              <a:rPr lang="ru-RU" sz="2000" dirty="0"/>
              <a:t>вытеснен синонимом «персональный компьютер» (сокращённо: </a:t>
            </a:r>
            <a:r>
              <a:rPr lang="ru-RU" sz="2000" b="1" dirty="0"/>
              <a:t>ПК</a:t>
            </a:r>
            <a:r>
              <a:rPr lang="ru-RU" sz="2000" dirty="0"/>
              <a:t>). </a:t>
            </a:r>
          </a:p>
          <a:p>
            <a:r>
              <a:rPr lang="ru-RU" sz="2000" dirty="0"/>
              <a:t>В настоящее время, персональные компьютеры не относятся к микрокомпьютерам.</a:t>
            </a:r>
          </a:p>
          <a:p>
            <a:r>
              <a:rPr lang="ru-RU" sz="2000" b="1" dirty="0"/>
              <a:t>Большие ЭВМ</a:t>
            </a:r>
            <a:r>
              <a:rPr lang="ru-RU" sz="2000" dirty="0"/>
              <a:t> (мейнфреймы)</a:t>
            </a:r>
          </a:p>
          <a:p>
            <a:r>
              <a:rPr lang="ru-RU" sz="2000" b="1" dirty="0"/>
              <a:t>Супер ЭВМ</a:t>
            </a:r>
            <a:r>
              <a:rPr lang="ru-RU" sz="2000" dirty="0"/>
              <a:t> (суперкомпьютеры)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1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{073032E0-C2FB-BE4A-AB2C-30A2EFB8ECD9}tf10001119</Template>
  <TotalTime>132</TotalTime>
  <Words>659</Words>
  <Application>Microsoft Office PowerPoint</Application>
  <PresentationFormat>Широкоэкранный</PresentationFormat>
  <Paragraphs>95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Al Tarikh</vt:lpstr>
      <vt:lpstr>Arial</vt:lpstr>
      <vt:lpstr>Arial Unicode MS</vt:lpstr>
      <vt:lpstr>Gill Sans MT</vt:lpstr>
      <vt:lpstr>Times</vt:lpstr>
      <vt:lpstr>Times New Roman</vt:lpstr>
      <vt:lpstr>Галерея</vt:lpstr>
      <vt:lpstr>МИНОБРНАУКИ РОССИИ           ГОСУДАРСТВЕННОЕ ОБРАЗОВАТЕЛЬНОЕ УЧРЕЖДЕНИЕ                                                     ВЫСШЕГО ПРОФЕССИОНАЛЬНОГО ОБРАЗОВАНИЯ                “ВОРОНЕЖСКИЙ ГОСУДАРСТВЕННЫЙ УНИВЕРСИТЕТ”</vt:lpstr>
      <vt:lpstr>Презентация PowerPoint</vt:lpstr>
      <vt:lpstr>Презентация PowerPoint</vt:lpstr>
      <vt:lpstr>Поколения эвм: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настоящее время термин «ЭВМ», как относящийся больше к вопросам конкретного физического воплощения вычислителя, почти вытеснен из бытового употребления и в основном используется инженерами цифровой электроники, как правовой термин в юридических документах, а также в историческом смысле — для обозначения вычислительной техники 1940—1980-х годов и больших вычислительных устройств, в отличие от персональных.</vt:lpstr>
      <vt:lpstr>Эвм как часть Истории Информатики</vt:lpstr>
      <vt:lpstr>Список литературы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          ГОСУДАРСТВЕННОЕ ОБРАЗОВАТЕЛЬНОЕ УЧРЕЖДЕНИЕ                                                     ВЫСШЕГО ПРОФЕССИОНАЛЬНОГО ОБРАЗОВАНИЯ                “ВОРОНЕЖСКИЙ ГОСУДАРСТВЕННЫЙ УНИВЕРСИТЕТ”</dc:title>
  <dc:creator>sofia pimenova</dc:creator>
  <cp:lastModifiedBy>user acer</cp:lastModifiedBy>
  <cp:revision>16</cp:revision>
  <dcterms:created xsi:type="dcterms:W3CDTF">2019-04-17T20:06:33Z</dcterms:created>
  <dcterms:modified xsi:type="dcterms:W3CDTF">2019-04-22T08:36:14Z</dcterms:modified>
</cp:coreProperties>
</file>