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BF2E5F-C3F5-4103-941F-9D0BC4A43414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40E6A8-6340-4FD0-A2F7-356F7030D8F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187624" y="0"/>
            <a:ext cx="6477000" cy="1916832"/>
          </a:xfrm>
        </p:spPr>
        <p:txBody>
          <a:bodyPr>
            <a:normAutofit/>
          </a:bodyPr>
          <a:lstStyle/>
          <a:p>
            <a:pPr algn="ctr"/>
            <a:r>
              <a:rPr lang="ru-RU" altLang="en-US" sz="1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br>
              <a:rPr lang="ru-RU" altLang="en-US" sz="1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altLang="en-US" sz="1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ОБРАЗОВАНИЯ</a:t>
            </a:r>
            <a:br>
              <a:rPr lang="ru-RU" altLang="en-US" sz="1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altLang="en-US" sz="1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«ВОРОНЕЖСКИЙ ГОСУДАРСТВЕННЫЙ УНИВЕРСИТЕТ</a:t>
            </a:r>
            <a:r>
              <a:rPr lang="ru-RU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539552" y="2038995"/>
            <a:ext cx="7952184" cy="4819005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b="1" u="sng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Курсовая работа</a:t>
            </a:r>
          </a:p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На тему </a:t>
            </a:r>
          </a:p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«Лингвистические 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корпусы. Корпусная лингвистика»</a:t>
            </a:r>
          </a:p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        Работу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выполнила:</a:t>
            </a:r>
          </a:p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        Студентка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 курса</a:t>
            </a:r>
          </a:p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 Очной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формы обучения</a:t>
            </a:r>
          </a:p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                                   Пименова Софья</a:t>
            </a:r>
            <a:endParaRPr lang="ru-RU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      Руководитель:</a:t>
            </a:r>
            <a:endParaRPr lang="ru-RU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Донина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О.В, кандидат </a:t>
            </a:r>
            <a:r>
              <a:rPr lang="ru-RU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ф.н</a:t>
            </a:r>
            <a:endParaRPr lang="ru-RU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img1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6623648" cy="536104"/>
          </a:xfrm>
        </p:spPr>
        <p:txBody>
          <a:bodyPr>
            <a:normAutofit fontScale="90000"/>
          </a:bodyPr>
          <a:lstStyle/>
          <a:p>
            <a:r>
              <a:rPr lang="ru-RU" u="sng" dirty="0" smtClean="0">
                <a:solidFill>
                  <a:schemeClr val="tx1"/>
                </a:solidFill>
              </a:rPr>
              <a:t>1.4 Типология корпусов</a:t>
            </a:r>
            <a:endParaRPr lang="ru-RU" u="sng" dirty="0">
              <a:solidFill>
                <a:schemeClr val="tx1"/>
              </a:solidFill>
            </a:endParaRPr>
          </a:p>
        </p:txBody>
      </p:sp>
      <p:pic>
        <p:nvPicPr>
          <p:cNvPr id="4" name="Содержимое 3" descr="Screenshot (2).pn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1219200"/>
          </a:xfrm>
        </p:spPr>
        <p:txBody>
          <a:bodyPr>
            <a:normAutofit fontScale="90000"/>
          </a:bodyPr>
          <a:lstStyle/>
          <a:p>
            <a:r>
              <a:rPr lang="ru-RU" u="sng" dirty="0" smtClean="0">
                <a:solidFill>
                  <a:schemeClr val="tx1"/>
                </a:solidFill>
              </a:rPr>
              <a:t>Глава 2. Технология создания корпусов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64088" y="1556792"/>
            <a:ext cx="3401960" cy="4539208"/>
          </a:xfrm>
        </p:spPr>
        <p:txBody>
          <a:bodyPr/>
          <a:lstStyle/>
          <a:p>
            <a:r>
              <a:rPr lang="ru-RU" dirty="0" smtClean="0"/>
              <a:t>Включает в себя 8 этапов.</a:t>
            </a:r>
            <a:endParaRPr lang="ru-RU" dirty="0"/>
          </a:p>
        </p:txBody>
      </p:sp>
      <p:pic>
        <p:nvPicPr>
          <p:cNvPr id="5" name="Рисунок 4" descr="e7566-teacher2bjo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00808"/>
            <a:ext cx="4656111" cy="4365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>
                <a:solidFill>
                  <a:schemeClr val="tx1"/>
                </a:solidFill>
              </a:rPr>
              <a:t>Глава 3. НКРЯ</a:t>
            </a:r>
            <a:endParaRPr lang="ru-RU" b="1" u="sng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427984" y="1961456"/>
            <a:ext cx="4716016" cy="4896544"/>
          </a:xfrm>
        </p:spPr>
        <p:txBody>
          <a:bodyPr/>
          <a:lstStyle/>
          <a:p>
            <a:r>
              <a:rPr lang="ru-RU" b="1" u="sng" dirty="0" smtClean="0"/>
              <a:t>Национальный корпус </a:t>
            </a:r>
            <a:r>
              <a:rPr lang="ru-RU" dirty="0" smtClean="0"/>
              <a:t>представляет данный язык на определенном этапе (или этапах) его существования и во всём многообразии жанров, стилей, территориальных и социальных вариантов</a:t>
            </a:r>
            <a:endParaRPr lang="ru-RU" dirty="0"/>
          </a:p>
        </p:txBody>
      </p:sp>
      <p:pic>
        <p:nvPicPr>
          <p:cNvPr id="4" name="Рисунок 3" descr="man-introduc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4427984" cy="44279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Заключение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Таким образом, </a:t>
            </a:r>
            <a:r>
              <a:rPr lang="ru-RU" b="1" u="sng" dirty="0" smtClean="0"/>
              <a:t>корпус</a:t>
            </a:r>
            <a:r>
              <a:rPr lang="ru-RU" dirty="0" smtClean="0"/>
              <a:t> – это представленный в электронном виде, как правило, размеченный для анализа в лингвистических целях, обеспеченный сравнительно простой в использовании поисковой системой репрезентативный массив неотредактированных текстов, представляющих как можно большее количество «вариантов» языка. 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Список литературы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dirty="0" smtClean="0"/>
              <a:t>Захаров В. П. Корпусная лингвистика. СПб., 2005. </a:t>
            </a:r>
          </a:p>
          <a:p>
            <a:pPr lvl="0"/>
            <a:r>
              <a:rPr lang="ru-RU" dirty="0" err="1" smtClean="0"/>
              <a:t>Кибрик</a:t>
            </a:r>
            <a:r>
              <a:rPr lang="ru-RU" dirty="0" smtClean="0"/>
              <a:t> А. Е., </a:t>
            </a:r>
            <a:r>
              <a:rPr lang="ru-RU" dirty="0" err="1" smtClean="0"/>
              <a:t>Брыкина</a:t>
            </a:r>
            <a:r>
              <a:rPr lang="ru-RU" dirty="0" smtClean="0"/>
              <a:t> М. М., Леонтьев А. П., Хитров А. Н. Русские </a:t>
            </a:r>
            <a:r>
              <a:rPr lang="ru-RU" dirty="0" err="1" smtClean="0"/>
              <a:t>посессивные</a:t>
            </a:r>
            <a:r>
              <a:rPr lang="ru-RU" dirty="0" smtClean="0"/>
              <a:t> конструкции в свете корпусно-статистического исследования // Вопросы языкознания. 2006. </a:t>
            </a:r>
            <a:r>
              <a:rPr lang="ru-RU" dirty="0" err="1" smtClean="0"/>
              <a:t>Вып</a:t>
            </a:r>
            <a:r>
              <a:rPr lang="ru-RU" dirty="0" smtClean="0"/>
              <a:t>. 1. С. 16–45.</a:t>
            </a:r>
          </a:p>
          <a:p>
            <a:pPr lvl="0"/>
            <a:r>
              <a:rPr lang="ru-RU" dirty="0" smtClean="0"/>
              <a:t> Кривнова О. Ф. Области применения речевых корпусов и опыт их разработки // Тр. XVIII Сессии Российского акустического общества РАО. Таганрог, 2006. </a:t>
            </a:r>
          </a:p>
          <a:p>
            <a:pPr lvl="0"/>
            <a:r>
              <a:rPr lang="ru-RU" dirty="0" smtClean="0"/>
              <a:t>Мельников Г. П. Системная типология языков: Принципы, методы, модели / Отв. ред. Л. Г. Зубкова. М.: Наука, 2003.</a:t>
            </a:r>
          </a:p>
          <a:p>
            <a:pPr lvl="0"/>
            <a:r>
              <a:rPr lang="ru-RU" dirty="0" smtClean="0"/>
              <a:t> </a:t>
            </a:r>
            <a:r>
              <a:rPr lang="ru-RU" dirty="0" err="1" smtClean="0"/>
              <a:t>Плунгян</a:t>
            </a:r>
            <a:r>
              <a:rPr lang="ru-RU" dirty="0" smtClean="0"/>
              <a:t> В. А. «</a:t>
            </a:r>
            <a:r>
              <a:rPr lang="ru-RU" dirty="0" err="1" smtClean="0"/>
              <a:t>Интегрум</a:t>
            </a:r>
            <a:r>
              <a:rPr lang="ru-RU" dirty="0" smtClean="0"/>
              <a:t>» и Национальный корпус русского языка в лингвистических исследованиях // </a:t>
            </a:r>
            <a:r>
              <a:rPr lang="ru-RU" dirty="0" err="1" smtClean="0"/>
              <a:t>Integrum</a:t>
            </a:r>
            <a:r>
              <a:rPr lang="ru-RU" dirty="0" smtClean="0"/>
              <a:t>: точные методы и гуманитарные науки. М., 2006. С. 76–84. </a:t>
            </a:r>
          </a:p>
          <a:p>
            <a:pPr lvl="0"/>
            <a:r>
              <a:rPr lang="ru-RU" dirty="0" smtClean="0"/>
              <a:t>Рыков В. В. Прагматически ориентированный корпус текстов // Тверской лингвистический меридиан. Тверь, 1999. </a:t>
            </a:r>
            <a:r>
              <a:rPr lang="ru-RU" dirty="0" err="1" smtClean="0"/>
              <a:t>Вып</a:t>
            </a:r>
            <a:r>
              <a:rPr lang="ru-RU" dirty="0" smtClean="0"/>
              <a:t>. 3. С. 89–96</a:t>
            </a:r>
          </a:p>
          <a:p>
            <a:pPr lvl="0"/>
            <a:r>
              <a:rPr lang="ru-RU" dirty="0" smtClean="0"/>
              <a:t>Кольцова, Л.М., Грачева, Ж.В. Ресурсы Национального корпуса русского языка как основа подготовки научных и учебно-методических работ по современному русскому языку / Л.М. Кольцова, Ж.В. Грачева // Национальный корпус русского языка и проблемы гуманитарного образования. - М.: </a:t>
            </a:r>
            <a:r>
              <a:rPr lang="ru-RU" dirty="0" err="1" smtClean="0"/>
              <a:t>Тэис</a:t>
            </a:r>
            <a:r>
              <a:rPr lang="ru-RU" dirty="0" smtClean="0"/>
              <a:t>, 2007. - С. 6 - 10. </a:t>
            </a:r>
          </a:p>
          <a:p>
            <a:pPr lvl="0"/>
            <a:r>
              <a:rPr lang="ru-RU" dirty="0" err="1" smtClean="0"/>
              <a:t>Полат</a:t>
            </a:r>
            <a:r>
              <a:rPr lang="ru-RU" dirty="0" smtClean="0"/>
              <a:t>, Е.С. Интернет в гуманитарном образовании: учеб. пособие для студ. </a:t>
            </a:r>
            <a:r>
              <a:rPr lang="ru-RU" dirty="0" err="1" smtClean="0"/>
              <a:t>высш</a:t>
            </a:r>
            <a:r>
              <a:rPr lang="ru-RU" dirty="0" smtClean="0"/>
              <a:t>. учеб. заведений / Е.С. </a:t>
            </a:r>
            <a:r>
              <a:rPr lang="ru-RU" dirty="0" err="1" smtClean="0"/>
              <a:t>Полат</a:t>
            </a:r>
            <a:r>
              <a:rPr lang="ru-RU" dirty="0" smtClean="0"/>
              <a:t>. - М.: ВЛАДОС, 2001. - 272 с.</a:t>
            </a:r>
          </a:p>
          <a:p>
            <a:r>
              <a:rPr lang="ru-RU" dirty="0" smtClean="0"/>
              <a:t> Абрамова, С.В. Использование Национального корпуса русского языка в учебно-исследовательской работе школьников / С.В. Абрамова // Национальный корпус русского языка и проблемы гуманитарного образования. - М.: </a:t>
            </a:r>
            <a:r>
              <a:rPr lang="ru-RU" dirty="0" err="1" smtClean="0"/>
              <a:t>Тэис</a:t>
            </a:r>
            <a:r>
              <a:rPr lang="ru-RU" dirty="0" smtClean="0"/>
              <a:t>, 2007. - С. 5 - 7. 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1228486482_preview_img2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Задачи</a:t>
            </a:r>
            <a:r>
              <a:rPr lang="ru-RU" u="sng" dirty="0" smtClean="0"/>
              <a:t>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</a:t>
            </a:r>
            <a:r>
              <a:rPr lang="ru-RU" dirty="0" smtClean="0"/>
              <a:t>) рассмотреть основные понятия корпусной лингвистики и принципы создания лингвистических корпусов; </a:t>
            </a:r>
          </a:p>
          <a:p>
            <a:r>
              <a:rPr lang="ru-RU" dirty="0" smtClean="0"/>
              <a:t>б) описать технологию создания лингвистических корпусов.</a:t>
            </a:r>
          </a:p>
          <a:p>
            <a:r>
              <a:rPr lang="ru-RU" dirty="0" smtClean="0"/>
              <a:t>в) описать, каким образом можно использовать материалы Национального корпуса русского языка при изучении лексики, морфологии, синтаксиса;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Структура работы: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892480" cy="499715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Глава 1.  1.1 Введение в понятие корпусной лингвистики</a:t>
            </a:r>
          </a:p>
          <a:p>
            <a:r>
              <a:rPr lang="ru-RU" dirty="0" smtClean="0"/>
              <a:t>1.2 История корпусной лингвистики</a:t>
            </a:r>
          </a:p>
          <a:p>
            <a:r>
              <a:rPr lang="ru-RU" dirty="0" smtClean="0"/>
              <a:t>1.3 Основные понятия корпусной лингвистики</a:t>
            </a:r>
          </a:p>
          <a:p>
            <a:r>
              <a:rPr lang="ru-RU" dirty="0" smtClean="0"/>
              <a:t>1.4 Типология корпусов.</a:t>
            </a:r>
          </a:p>
          <a:p>
            <a:r>
              <a:rPr lang="ru-RU" dirty="0" smtClean="0"/>
              <a:t>Глава 2. Технология создания корпусов.</a:t>
            </a:r>
          </a:p>
          <a:p>
            <a:r>
              <a:rPr lang="ru-RU" dirty="0" smtClean="0"/>
              <a:t>Глава 3. НКРЯ</a:t>
            </a:r>
          </a:p>
          <a:p>
            <a:r>
              <a:rPr lang="ru-RU" dirty="0" smtClean="0"/>
              <a:t>Заключение</a:t>
            </a:r>
          </a:p>
          <a:p>
            <a:r>
              <a:rPr lang="ru-RU" dirty="0" smtClean="0"/>
              <a:t>Список литературы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Глава 1. Введение в понятие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925144"/>
          </a:xfrm>
        </p:spPr>
        <p:txBody>
          <a:bodyPr>
            <a:normAutofit lnSpcReduction="10000"/>
          </a:bodyPr>
          <a:lstStyle/>
          <a:p>
            <a:r>
              <a:rPr lang="ru-RU" b="1" u="sng" dirty="0" smtClean="0"/>
              <a:t>Корпусная лингвистика</a:t>
            </a:r>
            <a:r>
              <a:rPr lang="ru-RU" dirty="0" smtClean="0"/>
              <a:t> – раздел компьютерной лингвистики, занимающийся разработкой общих принципов построения и использования лингвистических корпусов (</a:t>
            </a:r>
            <a:r>
              <a:rPr lang="ru-RU" dirty="0" err="1" smtClean="0"/>
              <a:t>корпусов</a:t>
            </a:r>
            <a:r>
              <a:rPr lang="ru-RU" dirty="0" smtClean="0"/>
              <a:t> текстов) с использованием компьютерных технологий</a:t>
            </a:r>
            <a:r>
              <a:rPr lang="ru-RU" dirty="0" smtClean="0"/>
              <a:t>.</a:t>
            </a:r>
          </a:p>
          <a:p>
            <a:r>
              <a:rPr lang="ru-RU" b="1" u="sng" dirty="0" smtClean="0"/>
              <a:t>лингвистический</a:t>
            </a:r>
            <a:r>
              <a:rPr lang="ru-RU" dirty="0" smtClean="0"/>
              <a:t>, или </a:t>
            </a:r>
            <a:r>
              <a:rPr lang="ru-RU" b="1" u="sng" dirty="0" smtClean="0"/>
              <a:t>языковой</a:t>
            </a:r>
            <a:r>
              <a:rPr lang="ru-RU" dirty="0" smtClean="0"/>
              <a:t> </a:t>
            </a:r>
            <a:r>
              <a:rPr lang="ru-RU" b="1" u="sng" dirty="0" smtClean="0"/>
              <a:t>корпус</a:t>
            </a:r>
            <a:r>
              <a:rPr lang="ru-RU" dirty="0" smtClean="0"/>
              <a:t> текстов </a:t>
            </a:r>
            <a:r>
              <a:rPr lang="ru-RU" dirty="0" smtClean="0"/>
              <a:t> -  </a:t>
            </a:r>
            <a:r>
              <a:rPr lang="ru-RU" dirty="0" smtClean="0"/>
              <a:t>большой, представленный в электронном виде, унифицированный, структурированный, размеченный, филологически компетентный массив языковых данных, предназначенный для решения конкретных лингвистических задач. 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slide-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u="sng" dirty="0" smtClean="0">
                <a:solidFill>
                  <a:schemeClr val="tx1"/>
                </a:solidFill>
              </a:rPr>
              <a:t>1.2 История корпусной лингвистики.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ru-RU" sz="5400" dirty="0" smtClean="0"/>
              <a:t>1963 год - </a:t>
            </a:r>
            <a:r>
              <a:rPr lang="ru-RU" sz="5400" dirty="0" err="1" smtClean="0"/>
              <a:t>Brown</a:t>
            </a:r>
            <a:r>
              <a:rPr lang="ru-RU" sz="5400" dirty="0" smtClean="0"/>
              <a:t> </a:t>
            </a:r>
            <a:r>
              <a:rPr lang="ru-RU" sz="5400" dirty="0" err="1" smtClean="0"/>
              <a:t>Corpus</a:t>
            </a:r>
            <a:endParaRPr lang="ru-RU" sz="5400" dirty="0" smtClean="0"/>
          </a:p>
          <a:p>
            <a:endParaRPr lang="ru-RU" dirty="0"/>
          </a:p>
        </p:txBody>
      </p:sp>
      <p:pic>
        <p:nvPicPr>
          <p:cNvPr id="5" name="Рисунок 4" descr="1_zufBb5ovDSViK0HuPt6Ty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068960"/>
            <a:ext cx="6300192" cy="29243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1.3. Основные понятия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Центральное понятие корпусной лингвистики - </a:t>
            </a:r>
            <a:r>
              <a:rPr lang="ru-RU" b="1" u="sng" dirty="0" smtClean="0"/>
              <a:t>лингвистический корпус.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 descr="1507615_1024x76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924944"/>
            <a:ext cx="6696744" cy="33483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err="1" smtClean="0">
                <a:solidFill>
                  <a:schemeClr val="tx1"/>
                </a:solidFill>
              </a:rPr>
              <a:t>Репрезентативость</a:t>
            </a:r>
            <a:endParaRPr lang="ru-RU" u="sng" dirty="0">
              <a:solidFill>
                <a:schemeClr val="tx1"/>
              </a:solidFill>
            </a:endParaRPr>
          </a:p>
        </p:txBody>
      </p:sp>
      <p:pic>
        <p:nvPicPr>
          <p:cNvPr id="4" name="Содержимое 3" descr="bTa8dBW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537321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err="1" smtClean="0">
                <a:solidFill>
                  <a:schemeClr val="tx1"/>
                </a:solidFill>
              </a:rPr>
              <a:t>Дискурс</a:t>
            </a:r>
            <a:endParaRPr lang="ru-RU" u="sng" dirty="0">
              <a:solidFill>
                <a:schemeClr val="tx1"/>
              </a:solidFill>
            </a:endParaRPr>
          </a:p>
        </p:txBody>
      </p:sp>
      <p:pic>
        <p:nvPicPr>
          <p:cNvPr id="4" name="Содержимое 3" descr="slide-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66124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</TotalTime>
  <Words>551</Words>
  <Application>Microsoft Office PowerPoint</Application>
  <PresentationFormat>Экран (4:3)</PresentationFormat>
  <Paragraphs>50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Обычная</vt:lpstr>
      <vt:lpstr>МИНОБРНАУКИ РОССИИ ГОСУДАРСТВЕННОЕ ОБРАЗОВАТЕЛЬНОЕ УЧРЕЖДЕНИЕ ВЫСШЕГО ПРОФЕССИОНАЛЬНОГО ОБРАЗОВАНИЯ «ВОРОНЕЖСКИЙ ГОСУДАРСТВЕННЫЙ УНИВЕРСИТЕТ»</vt:lpstr>
      <vt:lpstr>Задачи:</vt:lpstr>
      <vt:lpstr>Структура работы:</vt:lpstr>
      <vt:lpstr>Глава 1. Введение в понятие.</vt:lpstr>
      <vt:lpstr>Слайд 5</vt:lpstr>
      <vt:lpstr>1.2 История корпусной лингвистики.</vt:lpstr>
      <vt:lpstr>1.3. Основные понятия</vt:lpstr>
      <vt:lpstr>Репрезентативость</vt:lpstr>
      <vt:lpstr>Дискурс</vt:lpstr>
      <vt:lpstr>Слайд 10</vt:lpstr>
      <vt:lpstr>1.4 Типология корпусов</vt:lpstr>
      <vt:lpstr>Глава 2. Технология создания корпусов</vt:lpstr>
      <vt:lpstr>Глава 3. НКРЯ</vt:lpstr>
      <vt:lpstr>Заключение</vt:lpstr>
      <vt:lpstr>Список литературы</vt:lpstr>
      <vt:lpstr>Слайд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ГОСУДАРСТВЕННОЕ ОБРАЗОВАТЕЛЬНОЕ УЧРЕЖДЕНИЕ ВЫСШЕГО ПРОФЕССИОНАЛЬНОГО ОБРАЗОВАНИЯ «ВОРОНЕЖСКИЙ ГОСУДАРСТВЕННЫЙ УНИВЕРСИТЕТ»</dc:title>
  <dc:creator>ЗОЯ</dc:creator>
  <cp:lastModifiedBy>ЗОЯ</cp:lastModifiedBy>
  <cp:revision>4</cp:revision>
  <dcterms:created xsi:type="dcterms:W3CDTF">2018-12-28T01:27:51Z</dcterms:created>
  <dcterms:modified xsi:type="dcterms:W3CDTF">2018-12-28T02:01:47Z</dcterms:modified>
</cp:coreProperties>
</file>