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35e1220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35e1220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35e1220a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35e1220a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35e1220a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35e1220a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35e1220a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35e1220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35e1220a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35e1220a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536475" y="6841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графовых СУБД </a:t>
            </a:r>
            <a:r>
              <a:rPr lang="ru"/>
              <a:t>Neo4j и ArandoDB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574846" y="3238450"/>
            <a:ext cx="31470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Выполнила: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студентка гр. 121702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Витковская С. И.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4616300" y="0"/>
            <a:ext cx="4673100" cy="54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00" y="480002"/>
            <a:ext cx="4254600" cy="418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680975" y="830100"/>
            <a:ext cx="34329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Преимущества:</a:t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Удобный интерфейс, в котором легко ориентироваться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Осуществим поиск по любому атрибуту объекта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Группировка объектов по типам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Создание связей не требует использование индивидуальных ключей объектов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Язык Cypher полностью ориентирован на работу с графами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50" y="480002"/>
            <a:ext cx="4254600" cy="418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5319225" y="8301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Недостатки: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Есть ограничения в размерности, от которой также зависит производительность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Проблематичность визуализации сложных данных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Поддержка библиотек только на Java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5524"/>
          </a:solidFill>
          <a:ln cap="flat" cmpd="sng" w="9525">
            <a:solidFill>
              <a:srgbClr val="FF55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1358" l="1084" r="1240" t="2293"/>
          <a:stretch/>
        </p:blipFill>
        <p:spPr>
          <a:xfrm>
            <a:off x="873450" y="117975"/>
            <a:ext cx="7385325" cy="49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>
            <a:off x="125" y="-50"/>
            <a:ext cx="9144000" cy="51435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  <a:effectLst>
            <a:outerShdw blurRad="57150" rotWithShape="0" algn="bl" dir="4680000" dist="9525">
              <a:srgbClr val="353535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538525" y="333325"/>
            <a:ext cx="7893900" cy="4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Вывод</a:t>
            </a:r>
            <a:endParaRPr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Neo4j предоставляет услуги, относящиеся только к графовому типу базы данных. Используя же ArangoDB, разработчики могут получить доступ и к другим подходам к хранению и управлению данными. Учитывая также ограничения, возникающие с ростом объема данных, можно подытожить: для крупных проектов, задействующих большое количество информации и ее типов, стоит отдать предпочтение ArangoDB. Для небольших проектов, основанных полностью на графовом представлении данных, гораздо лучше подойдет Neo4j.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60850" y="1305800"/>
            <a:ext cx="86223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solidFill>
                  <a:schemeClr val="accent5"/>
                </a:solidFill>
              </a:rPr>
              <a:t>Спасибо за внимание!</a:t>
            </a:r>
            <a:r>
              <a:rPr lang="ru" sz="5100">
                <a:solidFill>
                  <a:schemeClr val="accent5"/>
                </a:solidFill>
              </a:rPr>
              <a:t> </a:t>
            </a:r>
            <a:endParaRPr sz="5100"/>
          </a:p>
        </p:txBody>
      </p:sp>
      <p:sp>
        <p:nvSpPr>
          <p:cNvPr id="158" name="Google Shape;158;p24"/>
          <p:cNvSpPr txBox="1"/>
          <p:nvPr/>
        </p:nvSpPr>
        <p:spPr>
          <a:xfrm>
            <a:off x="6922913" y="2752897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459625"/>
            <a:ext cx="5971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Основные понятия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333950"/>
            <a:ext cx="51972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Граф — </a:t>
            </a:r>
            <a:r>
              <a:rPr b="0" lang="ru" sz="1700"/>
              <a:t>математическая абстракция реальной системы любой природы, представленная как совокупность множества объектов и множества их связей.</a:t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Графовая база данных — </a:t>
            </a:r>
            <a:r>
              <a:rPr b="0" lang="ru" sz="1700"/>
              <a:t>разновидность баз данных с реализацией сетевой модели в виде графа и его обобщений</a:t>
            </a:r>
            <a:r>
              <a:rPr lang="ru" sz="1700"/>
              <a:t>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Графовая СУБД — </a:t>
            </a:r>
            <a:r>
              <a:rPr b="0" lang="ru" sz="1700"/>
              <a:t>система управления графовыми базами данных</a:t>
            </a:r>
            <a:r>
              <a:rPr lang="ru" sz="1700"/>
              <a:t>.</a:t>
            </a:r>
            <a:endParaRPr sz="170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375" y="2416725"/>
            <a:ext cx="3106226" cy="241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3814000" y="0"/>
            <a:ext cx="8727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4063125" y="544850"/>
            <a:ext cx="4547100" cy="3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Для сравнения были выбраны графовая СУБД </a:t>
            </a:r>
            <a:r>
              <a:rPr lang="ru" sz="1800">
                <a:solidFill>
                  <a:schemeClr val="lt1"/>
                </a:solidFill>
              </a:rPr>
              <a:t>Neo4j</a:t>
            </a:r>
            <a:r>
              <a:rPr lang="ru" sz="2000">
                <a:solidFill>
                  <a:schemeClr val="lt1"/>
                </a:solidFill>
              </a:rPr>
              <a:t> и мультимодальная </a:t>
            </a:r>
            <a:r>
              <a:rPr lang="ru" sz="1800">
                <a:solidFill>
                  <a:schemeClr val="lt1"/>
                </a:solidFill>
              </a:rPr>
              <a:t>ArandoDB</a:t>
            </a:r>
            <a:r>
              <a:rPr lang="ru" sz="2000">
                <a:solidFill>
                  <a:schemeClr val="lt1"/>
                </a:solidFill>
              </a:rPr>
              <a:t>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Обе СУБД имеют собственные языки запросов: </a:t>
            </a:r>
            <a:endParaRPr sz="20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ru" sz="1800">
                <a:solidFill>
                  <a:schemeClr val="lt1"/>
                </a:solidFill>
              </a:rPr>
              <a:t>Cypher (Neo4j)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ru" sz="1800">
                <a:solidFill>
                  <a:schemeClr val="lt1"/>
                </a:solidFill>
              </a:rPr>
              <a:t>AQL (ArangoDB)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87" name="Google Shape;87;p15"/>
          <p:cNvGrpSpPr/>
          <p:nvPr/>
        </p:nvGrpSpPr>
        <p:grpSpPr>
          <a:xfrm>
            <a:off x="6477472" y="3017176"/>
            <a:ext cx="2484489" cy="1907053"/>
            <a:chOff x="24300882" y="167727"/>
            <a:chExt cx="4923681" cy="2634779"/>
          </a:xfrm>
        </p:grpSpPr>
        <p:pic>
          <p:nvPicPr>
            <p:cNvPr id="88" name="Google Shape;8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300882" y="297505"/>
              <a:ext cx="4923681" cy="250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Кусок клейкой ленты, который удерживает заметку на слайде" id="89" name="Google Shape;89;p1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1">
              <a:off x="25498238" y="224481"/>
              <a:ext cx="2528945" cy="3416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5"/>
            <p:cNvSpPr txBox="1"/>
            <p:nvPr/>
          </p:nvSpPr>
          <p:spPr>
            <a:xfrm>
              <a:off x="24514368" y="622863"/>
              <a:ext cx="4496700" cy="18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ru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  <a:t>В </a:t>
              </a:r>
              <a:r>
                <a:rPr lang="ru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  <a:t>обеих СУБД </a:t>
              </a:r>
              <a:r>
                <a:rPr lang="ru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  <a:t>были разработаны одинаковые БД, описывающие</a:t>
              </a:r>
              <a:r>
                <a:rPr b="1" lang="ru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ru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Предметную область фотографии.</a:t>
              </a:r>
              <a:endPara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88" y="274825"/>
            <a:ext cx="3695124" cy="184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6">
            <a:alphaModFix/>
          </a:blip>
          <a:srcRect b="0" l="4287" r="4296" t="0"/>
          <a:stretch/>
        </p:blipFill>
        <p:spPr>
          <a:xfrm>
            <a:off x="45575" y="2455325"/>
            <a:ext cx="3649540" cy="18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18525" y="352950"/>
            <a:ext cx="3531300" cy="4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БД ArangoDB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/>
              <a:t>Хранит вершины: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ru" sz="1800"/>
              <a:t>Названия фотографий (красный)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ru" sz="1800"/>
              <a:t>Названия жанров (желтый)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ru" sz="1800"/>
              <a:t>Имена фотографов (зеленый)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ru" sz="1800"/>
              <a:t>Классы объектов (синий)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24571" r="19810" t="0"/>
          <a:stretch/>
        </p:blipFill>
        <p:spPr>
          <a:xfrm>
            <a:off x="3862850" y="184175"/>
            <a:ext cx="5085376" cy="477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63799" y="65400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>
                <a:solidFill>
                  <a:schemeClr val="accent5"/>
                </a:solidFill>
              </a:rPr>
              <a:t>Пример:</a:t>
            </a:r>
            <a:endParaRPr b="0" sz="24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75" y="1752900"/>
            <a:ext cx="8624438" cy="2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76975" y="1330700"/>
            <a:ext cx="41715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solidFill>
                  <a:schemeClr val="dk2"/>
                </a:solidFill>
              </a:rPr>
              <a:t>Реализация графа происходит через создание системы файлов – коллекций, описывающих сами вершины и связи между ними. Для создания объектов используется язык запросов AQL.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13584"/>
          <a:stretch/>
        </p:blipFill>
        <p:spPr>
          <a:xfrm>
            <a:off x="4665425" y="154150"/>
            <a:ext cx="4419625" cy="15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0" l="0" r="0" t="13584"/>
          <a:stretch/>
        </p:blipFill>
        <p:spPr>
          <a:xfrm>
            <a:off x="4665425" y="1819650"/>
            <a:ext cx="4419626" cy="13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5">
            <a:alphaModFix/>
          </a:blip>
          <a:srcRect b="0" l="0" r="0" t="13606"/>
          <a:stretch/>
        </p:blipFill>
        <p:spPr>
          <a:xfrm>
            <a:off x="4665425" y="3313450"/>
            <a:ext cx="4419626" cy="15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50" y="3972975"/>
            <a:ext cx="4360625" cy="85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4616300" y="0"/>
            <a:ext cx="4673100" cy="54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00" y="480002"/>
            <a:ext cx="4254600" cy="418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680975" y="9078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Преимущества:</a:t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Производительность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Отсутствие ограничений в размере БД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Хранение различных типов данных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Наличие поиска по графу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Возможность хранения данных в других моделях данных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50" y="480002"/>
            <a:ext cx="4254600" cy="418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5319225" y="9078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Недостатки</a:t>
            </a:r>
            <a:r>
              <a:rPr b="1" lang="ru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Сложность в освоении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Ограниченность интерфейса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Сложность создания графов, из-за большого количества коллекций и необходимости использования ключей для проведения любой операции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aleway"/>
              <a:buChar char="➔"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Работа с отношениями в AQL происходит так же как с объектами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18525" y="352950"/>
            <a:ext cx="3531300" cy="4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БД Neo4j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/>
              <a:t>Хранит вершины: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ru" sz="1800"/>
              <a:t>Названия фотографий (зеленый)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ru" sz="1800"/>
              <a:t>Названия жанров (желтый)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ru" sz="1800"/>
              <a:t>Имена фотографов (фиолетовый)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/>
              <a:t>Классы объектов представляются в качестве типа вершины.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3580" r="2935" t="0"/>
          <a:stretch/>
        </p:blipFill>
        <p:spPr>
          <a:xfrm>
            <a:off x="3860250" y="193500"/>
            <a:ext cx="5074926" cy="47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75" y="4002488"/>
            <a:ext cx="20383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3799" y="65400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>
                <a:solidFill>
                  <a:schemeClr val="accent5"/>
                </a:solidFill>
              </a:rPr>
              <a:t>Пример:</a:t>
            </a:r>
            <a:endParaRPr b="0" sz="24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1835700"/>
            <a:ext cx="82581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