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04" r:id="rId6"/>
    <p:sldId id="307" r:id="rId7"/>
    <p:sldId id="281" r:id="rId8"/>
    <p:sldId id="282" r:id="rId9"/>
    <p:sldId id="315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59" d="100"/>
          <a:sy n="59" d="100"/>
        </p:scale>
        <p:origin x="964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-tutorial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geeksforgeeks.org/c-plus-plus/" TargetMode="External"/><Relationship Id="rId4" Type="http://schemas.openxmlformats.org/officeDocument/2006/relationships/hyperlink" Target="https://www.geeksforgeeks.org/object-oriented-programming-oops-concept-in-jav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i="1" dirty="0">
                <a:latin typeface="Java versions"/>
              </a:rPr>
              <a:t>JAVA Versions </a:t>
            </a:r>
            <a:br>
              <a:rPr lang="en-US" i="1" dirty="0">
                <a:latin typeface="Java versions"/>
              </a:rPr>
            </a:br>
            <a:r>
              <a:rPr lang="en-US" i="1" dirty="0">
                <a:latin typeface="Java versions"/>
              </a:rPr>
              <a:t>from </a:t>
            </a:r>
            <a:br>
              <a:rPr lang="en-US" i="1" dirty="0">
                <a:latin typeface="Java versions"/>
              </a:rPr>
            </a:br>
            <a:r>
              <a:rPr lang="en-US" i="1" dirty="0">
                <a:latin typeface="Java versions"/>
              </a:rPr>
              <a:t>beginning To</a:t>
            </a:r>
            <a:br>
              <a:rPr lang="en-US" i="1" dirty="0">
                <a:latin typeface="Java versions"/>
              </a:rPr>
            </a:br>
            <a:r>
              <a:rPr lang="en-US" i="1" dirty="0">
                <a:latin typeface="Java versions"/>
              </a:rPr>
              <a:t>till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pPr algn="l"/>
            <a:r>
              <a:rPr lang="en-U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'Just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en-U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Another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en-U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Virtual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en-U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Accelerator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’ [ </a:t>
            </a:r>
            <a:r>
              <a:rPr lang="en-US" b="0" i="1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Java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 ]– </a:t>
            </a:r>
            <a:r>
              <a:rPr lang="en-U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Enabling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en-U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Innovation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en-U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and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en-U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Development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en-U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Across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en-U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the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en-U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Digital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en-U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landscape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  <a:endParaRPr lang="en-US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b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The power of java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239859F8-9200-EEDF-71A4-7B5C0C6B3D8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32151" r="32151"/>
          <a:stretch>
            <a:fillRect/>
          </a:stretch>
        </p:blipFill>
        <p:spPr>
          <a:xfrm>
            <a:off x="0" y="0"/>
            <a:ext cx="5723586" cy="67709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Its versions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30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The latest version is Java 22 released in March 2024, and the latest long-term support (LTS) version is Java 21 released in September 2023, which is one of a few LTS versions still supported, down to </a:t>
            </a:r>
            <a:r>
              <a:rPr lang="en-US" sz="3000" b="1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Java 8 LTS</a:t>
            </a:r>
            <a:r>
              <a:rPr lang="en-US" sz="30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  <a:endParaRPr lang="en-US" sz="3000" b="1" i="0" dirty="0">
              <a:solidFill>
                <a:srgbClr val="202124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b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E3CCA1B-0CD1-645A-A12E-7835CAFD0CD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4726" r="247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Here is a table of Java versions from the beginning to the present, with the latest version at the top:</a:t>
            </a:r>
            <a:br>
              <a:rPr lang="en-US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</a:br>
            <a:br>
              <a:rPr lang="en-US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84AD9B-6E06-B552-C61F-A0EBB503A9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2115547"/>
              </p:ext>
            </p:extLst>
          </p:nvPr>
        </p:nvGraphicFramePr>
        <p:xfrm>
          <a:off x="3579541" y="1057274"/>
          <a:ext cx="8352264" cy="5711507"/>
        </p:xfrm>
        <a:graphic>
          <a:graphicData uri="http://schemas.openxmlformats.org/drawingml/2006/table">
            <a:tbl>
              <a:tblPr/>
              <a:tblGrid>
                <a:gridCol w="4176132">
                  <a:extLst>
                    <a:ext uri="{9D8B030D-6E8A-4147-A177-3AD203B41FA5}">
                      <a16:colId xmlns:a16="http://schemas.microsoft.com/office/drawing/2014/main" val="1195691590"/>
                    </a:ext>
                  </a:extLst>
                </a:gridCol>
                <a:gridCol w="4176132">
                  <a:extLst>
                    <a:ext uri="{9D8B030D-6E8A-4147-A177-3AD203B41FA5}">
                      <a16:colId xmlns:a16="http://schemas.microsoft.com/office/drawing/2014/main" val="1769668836"/>
                    </a:ext>
                  </a:extLst>
                </a:gridCol>
              </a:tblGrid>
              <a:tr h="242309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dirty="0">
                          <a:effectLst/>
                        </a:rPr>
                        <a:t>Version</a:t>
                      </a:r>
                    </a:p>
                  </a:txBody>
                  <a:tcPr marL="34175" marR="23733" marT="17088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Release Date</a:t>
                      </a:r>
                    </a:p>
                  </a:txBody>
                  <a:tcPr marL="23733" marR="34175" marT="17088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420297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Java 20</a:t>
                      </a:r>
                    </a:p>
                  </a:txBody>
                  <a:tcPr marL="34175" marR="23733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700" dirty="0">
                          <a:effectLst/>
                        </a:rPr>
                        <a:t>March 2023</a:t>
                      </a:r>
                    </a:p>
                  </a:txBody>
                  <a:tcPr marL="23733" marR="34175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297085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Java 19</a:t>
                      </a:r>
                    </a:p>
                  </a:txBody>
                  <a:tcPr marL="34175" marR="23733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700" dirty="0">
                          <a:effectLst/>
                        </a:rPr>
                        <a:t>September 2022</a:t>
                      </a:r>
                    </a:p>
                  </a:txBody>
                  <a:tcPr marL="23733" marR="34175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585987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Java 18</a:t>
                      </a:r>
                    </a:p>
                  </a:txBody>
                  <a:tcPr marL="34175" marR="23733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700" dirty="0">
                          <a:effectLst/>
                        </a:rPr>
                        <a:t>March 2022</a:t>
                      </a:r>
                    </a:p>
                  </a:txBody>
                  <a:tcPr marL="23733" marR="34175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4980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Java 17</a:t>
                      </a:r>
                    </a:p>
                  </a:txBody>
                  <a:tcPr marL="34175" marR="23733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September 2021</a:t>
                      </a:r>
                    </a:p>
                  </a:txBody>
                  <a:tcPr marL="23733" marR="34175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806326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Java 16</a:t>
                      </a:r>
                    </a:p>
                  </a:txBody>
                  <a:tcPr marL="34175" marR="23733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March 2021</a:t>
                      </a:r>
                    </a:p>
                  </a:txBody>
                  <a:tcPr marL="23733" marR="34175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553095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Java 15</a:t>
                      </a:r>
                    </a:p>
                  </a:txBody>
                  <a:tcPr marL="34175" marR="23733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September 2020</a:t>
                      </a:r>
                    </a:p>
                  </a:txBody>
                  <a:tcPr marL="23733" marR="34175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40273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Java 14</a:t>
                      </a:r>
                    </a:p>
                  </a:txBody>
                  <a:tcPr marL="34175" marR="23733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March 2020</a:t>
                      </a:r>
                    </a:p>
                  </a:txBody>
                  <a:tcPr marL="23733" marR="34175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736542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Java 13</a:t>
                      </a:r>
                    </a:p>
                  </a:txBody>
                  <a:tcPr marL="34175" marR="23733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September 2019</a:t>
                      </a:r>
                    </a:p>
                  </a:txBody>
                  <a:tcPr marL="23733" marR="34175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351175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Java 12</a:t>
                      </a:r>
                    </a:p>
                  </a:txBody>
                  <a:tcPr marL="34175" marR="23733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March 2019</a:t>
                      </a:r>
                    </a:p>
                  </a:txBody>
                  <a:tcPr marL="23733" marR="34175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219275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Java 11</a:t>
                      </a:r>
                    </a:p>
                  </a:txBody>
                  <a:tcPr marL="34175" marR="23733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September 2018</a:t>
                      </a:r>
                    </a:p>
                  </a:txBody>
                  <a:tcPr marL="23733" marR="34175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942519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Java 10</a:t>
                      </a:r>
                    </a:p>
                  </a:txBody>
                  <a:tcPr marL="34175" marR="23733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March 2018</a:t>
                      </a:r>
                    </a:p>
                  </a:txBody>
                  <a:tcPr marL="23733" marR="34175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280672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Java 9</a:t>
                      </a:r>
                    </a:p>
                  </a:txBody>
                  <a:tcPr marL="34175" marR="23733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September 2017</a:t>
                      </a:r>
                    </a:p>
                  </a:txBody>
                  <a:tcPr marL="23733" marR="34175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485159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Java 8</a:t>
                      </a:r>
                    </a:p>
                  </a:txBody>
                  <a:tcPr marL="34175" marR="23733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March 2014</a:t>
                      </a:r>
                    </a:p>
                  </a:txBody>
                  <a:tcPr marL="23733" marR="34175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22838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Java 7</a:t>
                      </a:r>
                    </a:p>
                  </a:txBody>
                  <a:tcPr marL="34175" marR="23733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July 2011</a:t>
                      </a:r>
                    </a:p>
                  </a:txBody>
                  <a:tcPr marL="23733" marR="34175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915199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Java 6</a:t>
                      </a:r>
                    </a:p>
                  </a:txBody>
                  <a:tcPr marL="34175" marR="23733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December 2006</a:t>
                      </a:r>
                    </a:p>
                  </a:txBody>
                  <a:tcPr marL="23733" marR="34175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130275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Java 5</a:t>
                      </a:r>
                    </a:p>
                  </a:txBody>
                  <a:tcPr marL="34175" marR="23733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September 2004</a:t>
                      </a:r>
                    </a:p>
                  </a:txBody>
                  <a:tcPr marL="23733" marR="34175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989902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Java 1.4</a:t>
                      </a:r>
                    </a:p>
                  </a:txBody>
                  <a:tcPr marL="34175" marR="23733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February 2002</a:t>
                      </a:r>
                    </a:p>
                  </a:txBody>
                  <a:tcPr marL="23733" marR="34175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575126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Java 1.3</a:t>
                      </a:r>
                    </a:p>
                  </a:txBody>
                  <a:tcPr marL="34175" marR="23733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May 2000</a:t>
                      </a:r>
                    </a:p>
                  </a:txBody>
                  <a:tcPr marL="23733" marR="34175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412300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Java 1.2</a:t>
                      </a:r>
                    </a:p>
                  </a:txBody>
                  <a:tcPr marL="34175" marR="23733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December 1998</a:t>
                      </a:r>
                    </a:p>
                  </a:txBody>
                  <a:tcPr marL="23733" marR="34175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968391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Java 1.1</a:t>
                      </a:r>
                    </a:p>
                  </a:txBody>
                  <a:tcPr marL="34175" marR="23733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February 1997</a:t>
                      </a:r>
                    </a:p>
                  </a:txBody>
                  <a:tcPr marL="23733" marR="34175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031572"/>
                  </a:ext>
                </a:extLst>
              </a:tr>
              <a:tr h="260438">
                <a:tc>
                  <a:txBody>
                    <a:bodyPr/>
                    <a:lstStyle/>
                    <a:p>
                      <a:pPr fontAlgn="t"/>
                      <a:r>
                        <a:rPr lang="en-IN" sz="700">
                          <a:effectLst/>
                        </a:rPr>
                        <a:t>Java 1.0</a:t>
                      </a:r>
                    </a:p>
                  </a:txBody>
                  <a:tcPr marL="34175" marR="23733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700" dirty="0">
                          <a:effectLst/>
                        </a:rPr>
                        <a:t>January 1996</a:t>
                      </a:r>
                    </a:p>
                  </a:txBody>
                  <a:tcPr marL="23733" marR="34175" marT="28479" marB="284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824543"/>
                  </a:ext>
                </a:extLst>
              </a:tr>
            </a:tbl>
          </a:graphicData>
        </a:graphic>
      </p:graphicFrame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1C1989-1AA7-C897-0F44-ED475402B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261835"/>
            <a:ext cx="38471983" cy="5693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pPr fontAlgn="base"/>
            <a:r>
              <a:rPr lang="en-US" dirty="0"/>
              <a:t>History of java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971" y="2172399"/>
            <a:ext cx="8567058" cy="4685601"/>
          </a:xfrm>
        </p:spPr>
        <p:txBody>
          <a:bodyPr>
            <a:normAutofit/>
          </a:bodyPr>
          <a:lstStyle/>
          <a:p>
            <a:pPr algn="l" rtl="0" fontAlgn="base"/>
            <a:r>
              <a:rPr lang="en-US" b="0" i="0" u="sng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hlinkClick r:id="rId3"/>
              </a:rPr>
              <a:t>Java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is an </a:t>
            </a:r>
            <a:r>
              <a:rPr lang="en-US" b="0" i="0" u="sng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hlinkClick r:id="rId4"/>
              </a:rPr>
              <a:t>Object-Oriented programming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language developed by 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James Gosling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in the early 1990s. The team initiated this project to develop a language for digital devices such as set-top boxes, television, etc. Originally </a:t>
            </a:r>
            <a:r>
              <a:rPr lang="en-US" b="0" i="0" u="sng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hlinkClick r:id="rId5"/>
              </a:rPr>
              <a:t>C++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was considered to be used in the project but the idea was rejected for several reasons(For instance C++ required more memory). Gosling 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endeavoured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to alter and expand </a:t>
            </a:r>
            <a:r>
              <a:rPr lang="en-US" b="0" i="0" u="sng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hlinkClick r:id="rId5"/>
              </a:rPr>
              <a:t>C++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however before long surrendered that for making another stage called 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Green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. James Gosling and his team called their project “</a:t>
            </a:r>
            <a:r>
              <a:rPr lang="en-US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Greentalk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” and its file extension was 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.</a:t>
            </a:r>
            <a:r>
              <a:rPr lang="en-US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gt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and later became to known as “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OAK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”.</a:t>
            </a:r>
          </a:p>
          <a:p>
            <a:br>
              <a:rPr lang="en-US" dirty="0">
                <a:effectLst/>
                <a:latin typeface="var(--font-secondary)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E5D8F6-A9CD-4941-C765-4070A46D5CF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47634198"/>
              </p:ext>
            </p:extLst>
          </p:nvPr>
        </p:nvGraphicFramePr>
        <p:xfrm>
          <a:off x="4781550" y="-1796143"/>
          <a:ext cx="1041400" cy="29935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85764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55010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70728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00993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577577"/>
                    </a:ext>
                  </a:extLst>
                </a:gridCol>
              </a:tblGrid>
              <a:tr h="148646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766"/>
                  </a:ext>
                </a:extLst>
              </a:tr>
              <a:tr h="15071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861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{6B488AE8-621B-4794-9B3A-22DD25210CFA}tf78438558_win32</Template>
  <TotalTime>27</TotalTime>
  <Words>313</Words>
  <Application>Microsoft Office PowerPoint</Application>
  <PresentationFormat>Widescreen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</vt:lpstr>
      <vt:lpstr>Arial Black</vt:lpstr>
      <vt:lpstr>Calibri</vt:lpstr>
      <vt:lpstr>Google Sans</vt:lpstr>
      <vt:lpstr>Java versions</vt:lpstr>
      <vt:lpstr>Nunito</vt:lpstr>
      <vt:lpstr>Sabon Next LT</vt:lpstr>
      <vt:lpstr>var(--font-secondary)</vt:lpstr>
      <vt:lpstr>Custom</vt:lpstr>
      <vt:lpstr>JAVA Versions  from  beginning To till date</vt:lpstr>
      <vt:lpstr>agenda</vt:lpstr>
      <vt:lpstr>The power of java</vt:lpstr>
      <vt:lpstr>Its versions :</vt:lpstr>
      <vt:lpstr>Here is a table of Java versions from the beginning to the present, with the latest version at the top:  </vt:lpstr>
      <vt:lpstr>History of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Versions  from  beginning To till date</dc:title>
  <dc:subject/>
  <dc:creator>Sony Yedla</dc:creator>
  <cp:lastModifiedBy>Sony Yedla</cp:lastModifiedBy>
  <cp:revision>1</cp:revision>
  <dcterms:created xsi:type="dcterms:W3CDTF">2024-05-28T10:13:49Z</dcterms:created>
  <dcterms:modified xsi:type="dcterms:W3CDTF">2024-05-28T10:41:20Z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