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3"/>
  </p:notesMasterIdLst>
  <p:sldIdLst>
    <p:sldId id="257" r:id="rId5"/>
    <p:sldId id="262" r:id="rId6"/>
    <p:sldId id="263" r:id="rId7"/>
    <p:sldId id="269" r:id="rId8"/>
    <p:sldId id="265" r:id="rId9"/>
    <p:sldId id="266" r:id="rId10"/>
    <p:sldId id="267" r:id="rId11"/>
    <p:sldId id="268" r:id="rId12"/>
    <p:sldId id="273" r:id="rId13"/>
    <p:sldId id="274" r:id="rId14"/>
    <p:sldId id="276" r:id="rId15"/>
    <p:sldId id="275" r:id="rId16"/>
    <p:sldId id="279" r:id="rId17"/>
    <p:sldId id="277" r:id="rId18"/>
    <p:sldId id="278" r:id="rId19"/>
    <p:sldId id="280" r:id="rId20"/>
    <p:sldId id="281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D9A30A-ADA3-4B70-942D-95D045421E1C}">
          <p14:sldIdLst>
            <p14:sldId id="257"/>
            <p14:sldId id="262"/>
            <p14:sldId id="263"/>
            <p14:sldId id="269"/>
            <p14:sldId id="265"/>
          </p14:sldIdLst>
        </p14:section>
        <p14:section name="Untitled Section" id="{D072DC47-A4DF-4EFD-A8E0-88FEC8384D7A}">
          <p14:sldIdLst>
            <p14:sldId id="266"/>
            <p14:sldId id="267"/>
            <p14:sldId id="268"/>
            <p14:sldId id="273"/>
            <p14:sldId id="274"/>
            <p14:sldId id="276"/>
            <p14:sldId id="275"/>
            <p14:sldId id="279"/>
            <p14:sldId id="277"/>
            <p14:sldId id="278"/>
            <p14:sldId id="280"/>
            <p14:sldId id="28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ng" initials="L" lastIdx="1" clrIdx="0">
    <p:extLst>
      <p:ext uri="{19B8F6BF-5375-455C-9EA6-DF929625EA0E}">
        <p15:presenceInfo xmlns:p15="http://schemas.microsoft.com/office/powerpoint/2012/main" userId="7ef72a6e799d91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8A0"/>
    <a:srgbClr val="F8D22F"/>
    <a:srgbClr val="57903F"/>
    <a:srgbClr val="344529"/>
    <a:srgbClr val="2B3922"/>
    <a:srgbClr val="2E3722"/>
    <a:srgbClr val="FCF7F1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07B142-A617-4405-BA01-56E8F570C96F}" v="3" dt="2021-07-01T17:06:19.945"/>
    <p1510:client id="{FBE16229-935F-4E22-80BC-4379A9426F9A}" v="37" dt="2021-07-01T17:06:35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187" autoAdjust="0"/>
  </p:normalViewPr>
  <p:slideViewPr>
    <p:cSldViewPr snapToGrid="0">
      <p:cViewPr varScale="1">
        <p:scale>
          <a:sx n="98" d="100"/>
          <a:sy n="98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Minh" userId="fcd721dd7f871736" providerId="LiveId" clId="{1E866556-C6F8-4ACE-9000-1D71989CC95E}"/>
    <pc:docChg chg="undo custSel addSld delSld modSld sldOrd modSection">
      <pc:chgData name="Le Minh" userId="fcd721dd7f871736" providerId="LiveId" clId="{1E866556-C6F8-4ACE-9000-1D71989CC95E}" dt="2021-07-02T02:58:19.090" v="1755" actId="1076"/>
      <pc:docMkLst>
        <pc:docMk/>
      </pc:docMkLst>
      <pc:sldChg chg="modNotesTx">
        <pc:chgData name="Le Minh" userId="fcd721dd7f871736" providerId="LiveId" clId="{1E866556-C6F8-4ACE-9000-1D71989CC95E}" dt="2021-07-02T02:29:56.844" v="221" actId="20577"/>
        <pc:sldMkLst>
          <pc:docMk/>
          <pc:sldMk cId="2584280759" sldId="257"/>
        </pc:sldMkLst>
      </pc:sldChg>
      <pc:sldChg chg="modSp mod modNotesTx">
        <pc:chgData name="Le Minh" userId="fcd721dd7f871736" providerId="LiveId" clId="{1E866556-C6F8-4ACE-9000-1D71989CC95E}" dt="2021-07-02T02:32:35.496" v="424" actId="20577"/>
        <pc:sldMkLst>
          <pc:docMk/>
          <pc:sldMk cId="3829319586" sldId="262"/>
        </pc:sldMkLst>
        <pc:spChg chg="mod">
          <ac:chgData name="Le Minh" userId="fcd721dd7f871736" providerId="LiveId" clId="{1E866556-C6F8-4ACE-9000-1D71989CC95E}" dt="2021-07-02T02:31:45.523" v="314"/>
          <ac:spMkLst>
            <pc:docMk/>
            <pc:sldMk cId="3829319586" sldId="262"/>
            <ac:spMk id="3" creationId="{8A8AF7C7-01EF-4137-BE74-FAD0C4B2F239}"/>
          </ac:spMkLst>
        </pc:spChg>
      </pc:sldChg>
      <pc:sldChg chg="modNotesTx">
        <pc:chgData name="Le Minh" userId="fcd721dd7f871736" providerId="LiveId" clId="{1E866556-C6F8-4ACE-9000-1D71989CC95E}" dt="2021-07-02T02:35:31.215" v="917" actId="20577"/>
        <pc:sldMkLst>
          <pc:docMk/>
          <pc:sldMk cId="207430875" sldId="263"/>
        </pc:sldMkLst>
      </pc:sldChg>
      <pc:sldChg chg="modNotesTx">
        <pc:chgData name="Le Minh" userId="fcd721dd7f871736" providerId="LiveId" clId="{1E866556-C6F8-4ACE-9000-1D71989CC95E}" dt="2021-07-02T02:43:58.294" v="1729" actId="20577"/>
        <pc:sldMkLst>
          <pc:docMk/>
          <pc:sldMk cId="1915669731" sldId="269"/>
        </pc:sldMkLst>
      </pc:sldChg>
      <pc:sldChg chg="modSp mod">
        <pc:chgData name="Le Minh" userId="fcd721dd7f871736" providerId="LiveId" clId="{1E866556-C6F8-4ACE-9000-1D71989CC95E}" dt="2021-07-02T02:57:59.527" v="1749"/>
        <pc:sldMkLst>
          <pc:docMk/>
          <pc:sldMk cId="654021421" sldId="275"/>
        </pc:sldMkLst>
        <pc:spChg chg="mod">
          <ac:chgData name="Le Minh" userId="fcd721dd7f871736" providerId="LiveId" clId="{1E866556-C6F8-4ACE-9000-1D71989CC95E}" dt="2021-07-02T02:57:59.527" v="1749"/>
          <ac:spMkLst>
            <pc:docMk/>
            <pc:sldMk cId="654021421" sldId="275"/>
            <ac:spMk id="2" creationId="{FCBE3E36-35E2-47A6-AF82-61DC10B2F44B}"/>
          </ac:spMkLst>
        </pc:spChg>
      </pc:sldChg>
      <pc:sldChg chg="addSp delSp modSp add del mod ord">
        <pc:chgData name="Le Minh" userId="fcd721dd7f871736" providerId="LiveId" clId="{1E866556-C6F8-4ACE-9000-1D71989CC95E}" dt="2021-07-02T02:58:19.090" v="1755" actId="1076"/>
        <pc:sldMkLst>
          <pc:docMk/>
          <pc:sldMk cId="1329343065" sldId="276"/>
        </pc:sldMkLst>
        <pc:spChg chg="mod">
          <ac:chgData name="Le Minh" userId="fcd721dd7f871736" providerId="LiveId" clId="{1E866556-C6F8-4ACE-9000-1D71989CC95E}" dt="2021-07-02T02:58:14.866" v="1753" actId="14100"/>
          <ac:spMkLst>
            <pc:docMk/>
            <pc:sldMk cId="1329343065" sldId="276"/>
            <ac:spMk id="2" creationId="{AAA08D33-DA78-4625-B0C1-4F4044FAD6BD}"/>
          </ac:spMkLst>
        </pc:spChg>
        <pc:spChg chg="add del mod">
          <ac:chgData name="Le Minh" userId="fcd721dd7f871736" providerId="LiveId" clId="{1E866556-C6F8-4ACE-9000-1D71989CC95E}" dt="2021-07-02T02:56:55.277" v="1733" actId="22"/>
          <ac:spMkLst>
            <pc:docMk/>
            <pc:sldMk cId="1329343065" sldId="276"/>
            <ac:spMk id="4" creationId="{D0CE17D8-2756-4FD0-AAE4-CC8544EC1295}"/>
          </ac:spMkLst>
        </pc:spChg>
        <pc:picChg chg="del">
          <ac:chgData name="Le Minh" userId="fcd721dd7f871736" providerId="LiveId" clId="{1E866556-C6F8-4ACE-9000-1D71989CC95E}" dt="2021-07-02T02:56:38.427" v="1732" actId="478"/>
          <ac:picMkLst>
            <pc:docMk/>
            <pc:sldMk cId="1329343065" sldId="276"/>
            <ac:picMk id="5" creationId="{9F46BA1B-B9AF-4482-B341-167F01CAA3F0}"/>
          </ac:picMkLst>
        </pc:picChg>
        <pc:picChg chg="add mod ord">
          <ac:chgData name="Le Minh" userId="fcd721dd7f871736" providerId="LiveId" clId="{1E866556-C6F8-4ACE-9000-1D71989CC95E}" dt="2021-07-02T02:58:19.090" v="1755" actId="1076"/>
          <ac:picMkLst>
            <pc:docMk/>
            <pc:sldMk cId="1329343065" sldId="276"/>
            <ac:picMk id="7" creationId="{E01D2261-7989-4E5E-9190-D4ABA21398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65A8A-EAF6-4ECC-BB9E-2A8F589477E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A6706-BBBF-493A-8560-A8854552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2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examiners and lecturer, we are group 4 of software development and application modelling. Today we will present to you our financial stock exchange system that we have developed.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A6706-BBBF-493A-8560-A885455283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9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team has 5 members. I am Minh, the group leader, along with </a:t>
            </a:r>
            <a:r>
              <a:rPr lang="en-US" dirty="0" err="1"/>
              <a:t>Hieu</a:t>
            </a:r>
            <a:r>
              <a:rPr lang="en-US" dirty="0"/>
              <a:t>, </a:t>
            </a:r>
            <a:r>
              <a:rPr lang="en-US" dirty="0" err="1"/>
              <a:t>Vuong</a:t>
            </a:r>
            <a:r>
              <a:rPr lang="en-US" dirty="0"/>
              <a:t>, Ha and Long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A6706-BBBF-493A-8560-A885455283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83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presentation will begin with the design of our system, followed by code result demonstration. Each of us will present a diagram design, followed by the live program demonstration by 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A6706-BBBF-493A-8560-A885455283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25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class diagram starts at Program class, which in turn initializes the class </a:t>
            </a:r>
            <a:r>
              <a:rPr lang="en-US" dirty="0" err="1"/>
              <a:t>WindowManager</a:t>
            </a:r>
            <a:r>
              <a:rPr lang="en-US" dirty="0"/>
              <a:t> that manages how the user interacts with the GUI and displaying different screens. It will generate function calls towards Exchange class, which has a Bank Manager, a stock manager and a log manager. A bank manager manages all banks registered with the exchange, a stock manager manages all stocks owned by the exchange, and the log manager keeps track of the exchange logs. Additionally, the bank also have a stock manager to manage its own stocks. Next is </a:t>
            </a:r>
            <a:r>
              <a:rPr lang="en-US" dirty="0" err="1"/>
              <a:t>Hieu</a:t>
            </a:r>
            <a:r>
              <a:rPr lang="en-US" dirty="0"/>
              <a:t> talking about our use case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A6706-BBBF-493A-8560-A885455283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2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2800" b="0" i="0" u="none" strike="noStrike">
                <a:solidFill>
                  <a:schemeClr val="tx1"/>
                </a:solidFill>
                <a:effectLst/>
                <a:latin typeface="Calibri"/>
                <a:cs typeface="Arial"/>
              </a:rPr>
              <a:t>Software Development and </a:t>
            </a:r>
            <a:br>
              <a:rPr lang="en-US" sz="2800">
                <a:latin typeface="Calibri"/>
                <a:cs typeface="Arial"/>
              </a:rPr>
            </a:br>
            <a:r>
              <a:rPr lang="vi-VN" sz="2800" b="0" i="0" u="none" strike="noStrike">
                <a:solidFill>
                  <a:schemeClr val="tx1"/>
                </a:solidFill>
                <a:effectLst/>
                <a:latin typeface="Calibri"/>
                <a:cs typeface="Arial"/>
              </a:rPr>
              <a:t>App</a:t>
            </a:r>
            <a:r>
              <a:rPr lang="en-US" sz="2800">
                <a:solidFill>
                  <a:schemeClr val="tx1"/>
                </a:solidFill>
                <a:latin typeface="Calibri"/>
                <a:cs typeface="Arial"/>
              </a:rPr>
              <a:t>lication Modeling</a:t>
            </a:r>
            <a:r>
              <a:rPr lang="en-US" sz="2800" b="0" i="0">
                <a:solidFill>
                  <a:srgbClr val="000000"/>
                </a:solidFill>
                <a:effectLst/>
                <a:latin typeface="Calibri"/>
                <a:cs typeface="Arial"/>
              </a:rPr>
              <a:t>​</a:t>
            </a:r>
            <a:endParaRPr lang="en-US" sz="2800">
              <a:solidFill>
                <a:schemeClr val="tx1"/>
              </a:solidFill>
              <a:latin typeface="Calibri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Group 4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3E36-35E2-47A6-AF82-61DC10B2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6224"/>
            <a:ext cx="10058400" cy="669055"/>
          </a:xfrm>
        </p:spPr>
        <p:txBody>
          <a:bodyPr/>
          <a:lstStyle/>
          <a:p>
            <a:pPr algn="ctr"/>
            <a:r>
              <a:rPr lang="vi-VN" dirty="0" err="1"/>
              <a:t>Sequence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2</a:t>
            </a:r>
            <a:endParaRPr lang="en-US" dirty="0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5CF955D-6CEE-4B19-AA46-A97D9352E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989" y="1181937"/>
            <a:ext cx="10071623" cy="5006374"/>
          </a:xfrm>
        </p:spPr>
      </p:pic>
    </p:spTree>
    <p:extLst>
      <p:ext uri="{BB962C8B-B14F-4D97-AF65-F5344CB8AC3E}">
        <p14:creationId xmlns:p14="http://schemas.microsoft.com/office/powerpoint/2010/main" val="5641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8D33-DA78-4625-B0C1-4F4044FA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0491"/>
            <a:ext cx="10058400" cy="709552"/>
          </a:xfrm>
        </p:spPr>
        <p:txBody>
          <a:bodyPr/>
          <a:lstStyle/>
          <a:p>
            <a:pPr algn="ctr"/>
            <a:r>
              <a:rPr lang="vi-VN" dirty="0" err="1"/>
              <a:t>Sequence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3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1D2261-7989-4E5E-9190-D4ABA2139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807" y="1070043"/>
            <a:ext cx="9088386" cy="5026248"/>
          </a:xfrm>
        </p:spPr>
      </p:pic>
    </p:spTree>
    <p:extLst>
      <p:ext uri="{BB962C8B-B14F-4D97-AF65-F5344CB8AC3E}">
        <p14:creationId xmlns:p14="http://schemas.microsoft.com/office/powerpoint/2010/main" val="13293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3E36-35E2-47A6-AF82-61DC10B2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7409"/>
            <a:ext cx="10058400" cy="675452"/>
          </a:xfrm>
        </p:spPr>
        <p:txBody>
          <a:bodyPr/>
          <a:lstStyle/>
          <a:p>
            <a:pPr algn="ctr"/>
            <a:r>
              <a:rPr lang="vi-VN" dirty="0" err="1"/>
              <a:t>Sequence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4</a:t>
            </a:r>
            <a:endParaRPr lang="en-US" dirty="0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E513225-B4B9-4F5E-A8F2-10803168C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118" y="1205157"/>
            <a:ext cx="10065764" cy="5010249"/>
          </a:xfrm>
        </p:spPr>
      </p:pic>
    </p:spTree>
    <p:extLst>
      <p:ext uri="{BB962C8B-B14F-4D97-AF65-F5344CB8AC3E}">
        <p14:creationId xmlns:p14="http://schemas.microsoft.com/office/powerpoint/2010/main" val="65402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3FFF-CC2A-4403-ACC7-90F52FDE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8001"/>
            <a:ext cx="10058400" cy="637124"/>
          </a:xfrm>
        </p:spPr>
        <p:txBody>
          <a:bodyPr>
            <a:normAutofit fontScale="90000"/>
          </a:bodyPr>
          <a:lstStyle/>
          <a:p>
            <a:pPr algn="ctr"/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Diagram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E3D5A61-DA81-4C8B-A8DB-9807E15FF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140069"/>
            <a:ext cx="10058400" cy="5075337"/>
          </a:xfrm>
        </p:spPr>
      </p:pic>
    </p:spTree>
    <p:extLst>
      <p:ext uri="{BB962C8B-B14F-4D97-AF65-F5344CB8AC3E}">
        <p14:creationId xmlns:p14="http://schemas.microsoft.com/office/powerpoint/2010/main" val="372235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DE2D4B0-6CDE-4D97-B1E7-FC5E7964E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07" y="434950"/>
            <a:ext cx="8602716" cy="3929822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21907AF4-DFBA-4616-921F-A88425771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607" y="1412488"/>
            <a:ext cx="8602716" cy="3945438"/>
          </a:xfrm>
          <a:prstGeom prst="rect">
            <a:avLst/>
          </a:prstGeom>
        </p:spPr>
      </p:pic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809C47E-4F09-4539-B784-CC4B39724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607" y="2392530"/>
            <a:ext cx="8611474" cy="4017352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166C3A7A-FFD6-487E-A143-A56748D850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185" t="-297" r="44786" b="79"/>
          <a:stretch/>
        </p:blipFill>
        <p:spPr>
          <a:xfrm>
            <a:off x="5171089" y="2395694"/>
            <a:ext cx="5063468" cy="402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5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7E25010C-6553-416E-B66A-BEC5C0F9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97" y="399917"/>
            <a:ext cx="10056649" cy="4586719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B5B7811-C1AF-4508-A898-45F0DACE4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098" r="52003" b="342"/>
          <a:stretch/>
        </p:blipFill>
        <p:spPr>
          <a:xfrm>
            <a:off x="5556470" y="399775"/>
            <a:ext cx="5439965" cy="4571315"/>
          </a:xfrm>
          <a:prstGeom prst="rect">
            <a:avLst/>
          </a:prstGeom>
        </p:spPr>
      </p:pic>
      <p:pic>
        <p:nvPicPr>
          <p:cNvPr id="7" name="Picture 7" descr="Text, table&#10;&#10;Description automatically generated">
            <a:extLst>
              <a:ext uri="{FF2B5EF4-FFF2-40B4-BE49-F238E27FC236}">
                <a16:creationId xmlns:a16="http://schemas.microsoft.com/office/drawing/2014/main" id="{EDCEC1E8-A3AE-4447-B26D-9089DB84DD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925" r="-264" b="39311"/>
          <a:stretch/>
        </p:blipFill>
        <p:spPr>
          <a:xfrm>
            <a:off x="980090" y="3587128"/>
            <a:ext cx="10148649" cy="277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0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7DEA93EB-9074-4A3E-835E-899319E1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20" y="574812"/>
            <a:ext cx="9942786" cy="4597005"/>
          </a:xfrm>
          <a:prstGeom prst="rect">
            <a:avLst/>
          </a:prstGeom>
        </p:spPr>
      </p:pic>
      <p:pic>
        <p:nvPicPr>
          <p:cNvPr id="3" name="Picture 3" descr="Text, table&#10;&#10;Description automatically generated">
            <a:extLst>
              <a:ext uri="{FF2B5EF4-FFF2-40B4-BE49-F238E27FC236}">
                <a16:creationId xmlns:a16="http://schemas.microsoft.com/office/drawing/2014/main" id="{1CC265EE-4CDC-4530-AE11-C370021B82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88" b="45992"/>
          <a:stretch/>
        </p:blipFill>
        <p:spPr>
          <a:xfrm>
            <a:off x="984469" y="3734446"/>
            <a:ext cx="9951553" cy="247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4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34E418A-ADC2-45C5-B99F-20C6CB39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21" y="975298"/>
            <a:ext cx="10625958" cy="490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outdoor, blue&#10;&#10;Description automatically generated">
            <a:extLst>
              <a:ext uri="{FF2B5EF4-FFF2-40B4-BE49-F238E27FC236}">
                <a16:creationId xmlns:a16="http://schemas.microsoft.com/office/drawing/2014/main" id="{696FE63D-591A-4E2F-803B-97ED5A09D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39" y="373224"/>
            <a:ext cx="11469121" cy="611155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795399-A473-4F4E-B90E-AA15F654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568" y="2879271"/>
            <a:ext cx="7244861" cy="1090386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Comic Sans MS"/>
              </a:rPr>
              <a:t>Thank you! And good luck!</a:t>
            </a:r>
          </a:p>
        </p:txBody>
      </p:sp>
    </p:spTree>
    <p:extLst>
      <p:ext uri="{BB962C8B-B14F-4D97-AF65-F5344CB8AC3E}">
        <p14:creationId xmlns:p14="http://schemas.microsoft.com/office/powerpoint/2010/main" val="401463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111B-A565-4812-B067-A85BFB6D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44" y="1102540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Georgia"/>
                <a:cs typeface="Times New Roman"/>
              </a:rPr>
              <a:t>Group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F7C7-01EF-4137-BE74-FAD0C4B2F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7813" y="2659491"/>
            <a:ext cx="4344943" cy="2665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3488A0"/>
                </a:solidFill>
                <a:latin typeface="Times New Roman"/>
                <a:cs typeface="Times New Roman"/>
              </a:rPr>
              <a:t>Group </a:t>
            </a:r>
            <a:r>
              <a:rPr lang="vi-VN" sz="2400" b="1" i="1" dirty="0" err="1">
                <a:solidFill>
                  <a:srgbClr val="3488A0"/>
                </a:solidFill>
                <a:latin typeface="Times New Roman"/>
                <a:cs typeface="Times New Roman"/>
              </a:rPr>
              <a:t>members</a:t>
            </a:r>
            <a:r>
              <a:rPr lang="en-US" sz="2400" b="1" i="1" dirty="0">
                <a:solidFill>
                  <a:srgbClr val="3488A0"/>
                </a:solidFill>
                <a:latin typeface="Times New Roman"/>
                <a:cs typeface="Times New Roman"/>
              </a:rPr>
              <a:t>:</a:t>
            </a:r>
            <a:endParaRPr lang="en-US" dirty="0"/>
          </a:p>
          <a:p>
            <a:pPr marL="0" indent="0" algn="l" rtl="0" fontAlgn="base">
              <a:buNone/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HAN20100042.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Le Hoang Minh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 (</a:t>
            </a:r>
            <a:r>
              <a:rPr lang="vi-VN" b="0" i="0" u="none" strike="noStrike" dirty="0" err="1">
                <a:solidFill>
                  <a:srgbClr val="000000"/>
                </a:solidFill>
                <a:effectLst/>
                <a:latin typeface="Arial"/>
                <a:cs typeface="Arial"/>
              </a:rPr>
              <a:t>Leader</a:t>
            </a:r>
            <a:r>
              <a:rPr lang="vi-VN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)</a:t>
            </a:r>
            <a:r>
              <a:rPr lang="vi-VN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​</a:t>
            </a:r>
          </a:p>
          <a:p>
            <a:pPr marL="0" indent="0" fontAlgn="base">
              <a:buNone/>
            </a:pPr>
            <a:r>
              <a:rPr lang="vi-VN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HAN20090223.</a:t>
            </a:r>
            <a:r>
              <a:rPr lang="en-US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 Nguyen Dang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/>
                <a:cs typeface="Arial"/>
              </a:rPr>
              <a:t>Hieu</a:t>
            </a:r>
            <a:endParaRPr lang="vi-VN" b="0" i="0" dirty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0" indent="0" fontAlgn="base">
              <a:buNone/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HAN20090243.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 Le Quoc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/>
                <a:cs typeface="Arial"/>
              </a:rPr>
              <a:t>Vuong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0" indent="0" fontAlgn="base">
              <a:buNone/>
            </a:pPr>
            <a:r>
              <a:rPr lang="vi-VN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HAN20090192.</a:t>
            </a:r>
            <a:r>
              <a:rPr lang="en-US" b="0" i="0" dirty="0">
                <a:solidFill>
                  <a:srgbClr val="000000"/>
                </a:solidFill>
                <a:effectLst/>
                <a:latin typeface="Arial"/>
                <a:cs typeface="Arial"/>
              </a:rPr>
              <a:t> Nguyen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/>
                <a:cs typeface="Arial"/>
              </a:rPr>
              <a:t>Nhat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Ha</a:t>
            </a:r>
          </a:p>
          <a:p>
            <a:pPr marL="0" indent="0" fontAlgn="base">
              <a:buNone/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HAN20100164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Duong Minh Long</a:t>
            </a:r>
            <a:endParaRPr lang="vi-VN" b="0" i="0" u="none" strike="noStrike" dirty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marL="0" indent="0" fontAlgn="base">
              <a:buNone/>
            </a:pPr>
            <a:endParaRPr lang="vi-VN" b="0" i="0" dirty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pic>
        <p:nvPicPr>
          <p:cNvPr id="7" name="Picture Placeholder 6" descr="A picture containing outdoor&#10;&#10;Description automatically generated">
            <a:extLst>
              <a:ext uri="{FF2B5EF4-FFF2-40B4-BE49-F238E27FC236}">
                <a16:creationId xmlns:a16="http://schemas.microsoft.com/office/drawing/2014/main" id="{DD799109-D82A-40D7-A3F7-80B6199DDC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8098" r="1931" b="-2"/>
          <a:stretch/>
        </p:blipFill>
        <p:spPr>
          <a:xfrm>
            <a:off x="6096000" y="1580605"/>
            <a:ext cx="5029200" cy="3859141"/>
          </a:xfrm>
          <a:noFill/>
        </p:spPr>
      </p:pic>
    </p:spTree>
    <p:extLst>
      <p:ext uri="{BB962C8B-B14F-4D97-AF65-F5344CB8AC3E}">
        <p14:creationId xmlns:p14="http://schemas.microsoft.com/office/powerpoint/2010/main" val="3829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Person working on a table">
            <a:extLst>
              <a:ext uri="{FF2B5EF4-FFF2-40B4-BE49-F238E27FC236}">
                <a16:creationId xmlns:a16="http://schemas.microsoft.com/office/drawing/2014/main" id="{F3781BD4-5AD1-4E68-8375-A7953CDEE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686" y="376680"/>
            <a:ext cx="11440626" cy="608449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281774-D0E3-4D3A-91D3-78B08C309488}"/>
              </a:ext>
            </a:extLst>
          </p:cNvPr>
          <p:cNvSpPr/>
          <p:nvPr/>
        </p:nvSpPr>
        <p:spPr>
          <a:xfrm>
            <a:off x="917448" y="2715970"/>
            <a:ext cx="2966442" cy="521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DCC3F4-D613-4EA4-9170-E283F95392A0}"/>
              </a:ext>
            </a:extLst>
          </p:cNvPr>
          <p:cNvSpPr/>
          <p:nvPr/>
        </p:nvSpPr>
        <p:spPr>
          <a:xfrm>
            <a:off x="4432671" y="2715969"/>
            <a:ext cx="2966442" cy="521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8EF625-7E67-4243-AF87-2D88BD28B8DF}"/>
              </a:ext>
            </a:extLst>
          </p:cNvPr>
          <p:cNvSpPr/>
          <p:nvPr/>
        </p:nvSpPr>
        <p:spPr>
          <a:xfrm>
            <a:off x="8186908" y="2715968"/>
            <a:ext cx="2706254" cy="521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CA673-6EAD-4335-A780-3CE536B4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96830"/>
            <a:ext cx="10058400" cy="1572399"/>
          </a:xfrm>
        </p:spPr>
        <p:txBody>
          <a:bodyPr/>
          <a:lstStyle/>
          <a:p>
            <a:pPr algn="ctr"/>
            <a:r>
              <a:rPr lang="vi-VN" i="1" err="1">
                <a:cs typeface="Browallia New" panose="020B0502040204020203" pitchFamily="34" charset="-34"/>
              </a:rPr>
              <a:t>Table</a:t>
            </a:r>
            <a:r>
              <a:rPr lang="vi-VN" i="1">
                <a:cs typeface="Browallia New" panose="020B0502040204020203" pitchFamily="34" charset="-34"/>
              </a:rPr>
              <a:t> </a:t>
            </a:r>
            <a:r>
              <a:rPr lang="vi-VN" i="1" err="1">
                <a:cs typeface="Browallia New" panose="020B0502040204020203" pitchFamily="34" charset="-34"/>
              </a:rPr>
              <a:t>of</a:t>
            </a:r>
            <a:r>
              <a:rPr lang="vi-VN" i="1">
                <a:cs typeface="Browallia New" panose="020B0502040204020203" pitchFamily="34" charset="-34"/>
              </a:rPr>
              <a:t> </a:t>
            </a:r>
            <a:r>
              <a:rPr lang="vi-VN" i="1" err="1">
                <a:cs typeface="Browallia New" panose="020B0502040204020203" pitchFamily="34" charset="-34"/>
              </a:rPr>
              <a:t>Contents</a:t>
            </a:r>
            <a:r>
              <a:rPr lang="vi-VN" i="1">
                <a:cs typeface="Browallia New" panose="020B0502040204020203" pitchFamily="34" charset="-34"/>
              </a:rPr>
              <a:t>:</a:t>
            </a:r>
            <a:endParaRPr lang="en-US" i="1"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E4C4FD-CB46-4A37-8CAB-FA38C4DEA69D}"/>
              </a:ext>
            </a:extLst>
          </p:cNvPr>
          <p:cNvSpPr/>
          <p:nvPr/>
        </p:nvSpPr>
        <p:spPr>
          <a:xfrm>
            <a:off x="1339460" y="4598645"/>
            <a:ext cx="2122415" cy="521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59402-0C1F-4E2E-9062-75DD53F527AF}"/>
              </a:ext>
            </a:extLst>
          </p:cNvPr>
          <p:cNvSpPr/>
          <p:nvPr/>
        </p:nvSpPr>
        <p:spPr>
          <a:xfrm>
            <a:off x="4854683" y="4759822"/>
            <a:ext cx="2122415" cy="521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effectLst/>
                <a:latin typeface="Arial" panose="020B0604020202020204" pitchFamily="34" charset="0"/>
              </a:rPr>
              <a:t>.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1A30DC-4473-4C15-B405-806FA77DC50E}"/>
              </a:ext>
            </a:extLst>
          </p:cNvPr>
          <p:cNvSpPr/>
          <p:nvPr/>
        </p:nvSpPr>
        <p:spPr>
          <a:xfrm>
            <a:off x="8478827" y="4758481"/>
            <a:ext cx="2122415" cy="521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575C34-860D-40D3-926B-FA3FA083D73D}"/>
              </a:ext>
            </a:extLst>
          </p:cNvPr>
          <p:cNvGrpSpPr/>
          <p:nvPr/>
        </p:nvGrpSpPr>
        <p:grpSpPr>
          <a:xfrm>
            <a:off x="1567735" y="1945104"/>
            <a:ext cx="1626827" cy="1259359"/>
            <a:chOff x="1567735" y="1945104"/>
            <a:chExt cx="1626827" cy="1259359"/>
          </a:xfrm>
        </p:grpSpPr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71D724E1-03D7-4D96-BC6D-4973A36BABDD}"/>
                </a:ext>
              </a:extLst>
            </p:cNvPr>
            <p:cNvSpPr/>
            <p:nvPr/>
          </p:nvSpPr>
          <p:spPr>
            <a:xfrm>
              <a:off x="2052389" y="1945104"/>
              <a:ext cx="696560" cy="617617"/>
            </a:xfrm>
            <a:prstGeom prst="star5">
              <a:avLst>
                <a:gd name="adj" fmla="val 20305"/>
                <a:gd name="hf" fmla="val 105146"/>
                <a:gd name="vf" fmla="val 11055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/>
                <a:t>1</a:t>
              </a: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7D9175-189F-4C5C-820B-9FA593AF5723}"/>
                </a:ext>
              </a:extLst>
            </p:cNvPr>
            <p:cNvSpPr/>
            <p:nvPr/>
          </p:nvSpPr>
          <p:spPr>
            <a:xfrm>
              <a:off x="1567735" y="2586846"/>
              <a:ext cx="1626827" cy="6176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err="1">
                  <a:solidFill>
                    <a:schemeClr val="tx1"/>
                  </a:solidFill>
                </a:rPr>
                <a:t>Class</a:t>
              </a:r>
              <a:r>
                <a:rPr lang="vi-VN">
                  <a:solidFill>
                    <a:schemeClr val="tx1"/>
                  </a:solidFill>
                </a:rPr>
                <a:t> </a:t>
              </a:r>
              <a:r>
                <a:rPr lang="vi-VN" err="1">
                  <a:solidFill>
                    <a:schemeClr val="tx1"/>
                  </a:solidFill>
                </a:rPr>
                <a:t>Diagram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29473F-8E6E-480E-9B38-2AE6BBFAA075}"/>
              </a:ext>
            </a:extLst>
          </p:cNvPr>
          <p:cNvGrpSpPr/>
          <p:nvPr/>
        </p:nvGrpSpPr>
        <p:grpSpPr>
          <a:xfrm>
            <a:off x="1564605" y="3983710"/>
            <a:ext cx="1626827" cy="1232552"/>
            <a:chOff x="1564605" y="3983710"/>
            <a:chExt cx="1626827" cy="123255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F0EED9-06EE-48E1-B5CA-4BA194E2FF74}"/>
                </a:ext>
              </a:extLst>
            </p:cNvPr>
            <p:cNvSpPr/>
            <p:nvPr/>
          </p:nvSpPr>
          <p:spPr>
            <a:xfrm>
              <a:off x="2052388" y="3983710"/>
              <a:ext cx="696560" cy="617616"/>
            </a:xfrm>
            <a:prstGeom prst="ellipse">
              <a:avLst/>
            </a:prstGeom>
            <a:solidFill>
              <a:srgbClr val="F8D22F"/>
            </a:solidFill>
            <a:ln>
              <a:solidFill>
                <a:srgbClr val="F8D2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/>
                <a:t>4</a:t>
              </a:r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34974CA-1B49-41CB-8B99-1175104AE08C}"/>
                </a:ext>
              </a:extLst>
            </p:cNvPr>
            <p:cNvSpPr/>
            <p:nvPr/>
          </p:nvSpPr>
          <p:spPr>
            <a:xfrm>
              <a:off x="1564605" y="4598645"/>
              <a:ext cx="1626827" cy="6176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err="1">
                  <a:solidFill>
                    <a:schemeClr val="tx1"/>
                  </a:solidFill>
                </a:rPr>
                <a:t>Sequence</a:t>
              </a:r>
              <a:r>
                <a:rPr lang="vi-VN">
                  <a:solidFill>
                    <a:schemeClr val="tx1"/>
                  </a:solidFill>
                </a:rPr>
                <a:t> </a:t>
              </a:r>
              <a:r>
                <a:rPr lang="vi-VN" err="1">
                  <a:solidFill>
                    <a:schemeClr val="tx1"/>
                  </a:solidFill>
                </a:rPr>
                <a:t>Diagram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8F2F837-E4C9-4870-AC11-26509C3E04FF}"/>
              </a:ext>
            </a:extLst>
          </p:cNvPr>
          <p:cNvGrpSpPr/>
          <p:nvPr/>
        </p:nvGrpSpPr>
        <p:grpSpPr>
          <a:xfrm>
            <a:off x="8779793" y="1969229"/>
            <a:ext cx="1626827" cy="1279126"/>
            <a:chOff x="8779793" y="1969229"/>
            <a:chExt cx="1626827" cy="127912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443F67-72B8-47C3-9816-51A2C7789AC7}"/>
                </a:ext>
              </a:extLst>
            </p:cNvPr>
            <p:cNvSpPr/>
            <p:nvPr/>
          </p:nvSpPr>
          <p:spPr>
            <a:xfrm>
              <a:off x="9082835" y="1969229"/>
              <a:ext cx="914400" cy="61761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  <a:p>
              <a:pPr algn="ctr"/>
              <a:r>
                <a:rPr lang="vi-VN"/>
                <a:t>3</a:t>
              </a:r>
            </a:p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83F3A0-F8EA-439A-A50D-3CBCA5DDA822}"/>
                </a:ext>
              </a:extLst>
            </p:cNvPr>
            <p:cNvSpPr/>
            <p:nvPr/>
          </p:nvSpPr>
          <p:spPr>
            <a:xfrm>
              <a:off x="8779793" y="2630738"/>
              <a:ext cx="1626827" cy="6176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err="1">
                  <a:solidFill>
                    <a:schemeClr val="tx1"/>
                  </a:solidFill>
                </a:rPr>
                <a:t>Activity</a:t>
              </a:r>
              <a:r>
                <a:rPr lang="vi-VN">
                  <a:solidFill>
                    <a:schemeClr val="tx1"/>
                  </a:solidFill>
                </a:rPr>
                <a:t> </a:t>
              </a:r>
              <a:r>
                <a:rPr lang="vi-VN" err="1">
                  <a:solidFill>
                    <a:schemeClr val="tx1"/>
                  </a:solidFill>
                </a:rPr>
                <a:t>Diagram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D1EE9B-7602-4E11-BE63-CBE2AA83B68A}"/>
              </a:ext>
            </a:extLst>
          </p:cNvPr>
          <p:cNvGrpSpPr/>
          <p:nvPr/>
        </p:nvGrpSpPr>
        <p:grpSpPr>
          <a:xfrm>
            <a:off x="5102476" y="1993356"/>
            <a:ext cx="1626827" cy="1254999"/>
            <a:chOff x="5102476" y="1993356"/>
            <a:chExt cx="1626827" cy="1254999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731F69E-D5DC-4EB1-81AE-00ABD11F3208}"/>
                </a:ext>
              </a:extLst>
            </p:cNvPr>
            <p:cNvSpPr/>
            <p:nvPr/>
          </p:nvSpPr>
          <p:spPr>
            <a:xfrm>
              <a:off x="5523346" y="1993356"/>
              <a:ext cx="785092" cy="617617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/>
                <a:t>2</a:t>
              </a:r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F297EF-C304-44DD-B12D-846DA8BB52F0}"/>
                </a:ext>
              </a:extLst>
            </p:cNvPr>
            <p:cNvSpPr/>
            <p:nvPr/>
          </p:nvSpPr>
          <p:spPr>
            <a:xfrm>
              <a:off x="5102476" y="2630738"/>
              <a:ext cx="1626827" cy="6176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err="1">
                  <a:solidFill>
                    <a:schemeClr val="tx1"/>
                  </a:solidFill>
                </a:rPr>
                <a:t>Use</a:t>
              </a:r>
              <a:r>
                <a:rPr lang="vi-VN">
                  <a:solidFill>
                    <a:schemeClr val="tx1"/>
                  </a:solidFill>
                </a:rPr>
                <a:t> </a:t>
              </a:r>
              <a:r>
                <a:rPr lang="vi-VN" err="1">
                  <a:solidFill>
                    <a:schemeClr val="tx1"/>
                  </a:solidFill>
                </a:rPr>
                <a:t>Case</a:t>
              </a:r>
              <a:r>
                <a:rPr lang="vi-VN">
                  <a:solidFill>
                    <a:schemeClr val="tx1"/>
                  </a:solidFill>
                </a:rPr>
                <a:t> </a:t>
              </a:r>
              <a:r>
                <a:rPr lang="vi-VN" err="1">
                  <a:solidFill>
                    <a:schemeClr val="tx1"/>
                  </a:solidFill>
                </a:rPr>
                <a:t>Diagram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1DF33F-CA0E-48F7-9487-2F376B828A88}"/>
              </a:ext>
            </a:extLst>
          </p:cNvPr>
          <p:cNvGrpSpPr/>
          <p:nvPr/>
        </p:nvGrpSpPr>
        <p:grpSpPr>
          <a:xfrm>
            <a:off x="8779793" y="3983708"/>
            <a:ext cx="1626827" cy="1286297"/>
            <a:chOff x="8779793" y="3983708"/>
            <a:chExt cx="1626827" cy="1286297"/>
          </a:xfrm>
        </p:grpSpPr>
        <p:sp>
          <p:nvSpPr>
            <p:cNvPr id="14" name="Rectangle: Top Corners One Rounded and One Snipped 13">
              <a:extLst>
                <a:ext uri="{FF2B5EF4-FFF2-40B4-BE49-F238E27FC236}">
                  <a16:creationId xmlns:a16="http://schemas.microsoft.com/office/drawing/2014/main" id="{226BEFCC-CE57-4DFA-A98B-E56064B28DF0}"/>
                </a:ext>
              </a:extLst>
            </p:cNvPr>
            <p:cNvSpPr/>
            <p:nvPr/>
          </p:nvSpPr>
          <p:spPr>
            <a:xfrm>
              <a:off x="9082835" y="3983708"/>
              <a:ext cx="914400" cy="614937"/>
            </a:xfrm>
            <a:prstGeom prst="snip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DE21EE-2593-47AE-B025-D05E2B2F6365}"/>
                </a:ext>
              </a:extLst>
            </p:cNvPr>
            <p:cNvSpPr/>
            <p:nvPr/>
          </p:nvSpPr>
          <p:spPr>
            <a:xfrm>
              <a:off x="8779793" y="4652388"/>
              <a:ext cx="1626827" cy="6176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err="1">
                  <a:solidFill>
                    <a:schemeClr val="tx1"/>
                  </a:solidFill>
                </a:rPr>
                <a:t>Code</a:t>
              </a:r>
              <a:r>
                <a:rPr lang="vi-VN">
                  <a:solidFill>
                    <a:schemeClr val="tx1"/>
                  </a:solidFill>
                </a:rPr>
                <a:t> </a:t>
              </a:r>
              <a:r>
                <a:rPr lang="vi-VN" err="1">
                  <a:solidFill>
                    <a:schemeClr val="tx1"/>
                  </a:solidFill>
                </a:rPr>
                <a:t>result</a:t>
              </a:r>
              <a:r>
                <a:rPr lang="vi-VN">
                  <a:solidFill>
                    <a:schemeClr val="tx1"/>
                  </a:solidFill>
                </a:rPr>
                <a:t> </a:t>
              </a:r>
              <a:r>
                <a:rPr lang="vi-VN" err="1">
                  <a:solidFill>
                    <a:schemeClr val="tx1"/>
                  </a:solidFill>
                </a:rPr>
                <a:t>display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25AE0F-2070-4E9D-B5E8-4BB34C23DA00}"/>
              </a:ext>
            </a:extLst>
          </p:cNvPr>
          <p:cNvGrpSpPr/>
          <p:nvPr/>
        </p:nvGrpSpPr>
        <p:grpSpPr>
          <a:xfrm>
            <a:off x="5102476" y="3983710"/>
            <a:ext cx="1626827" cy="1297306"/>
            <a:chOff x="5102476" y="3983710"/>
            <a:chExt cx="1626827" cy="12973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96CC4A-7BB9-42D7-8433-970C32292876}"/>
                </a:ext>
              </a:extLst>
            </p:cNvPr>
            <p:cNvSpPr/>
            <p:nvPr/>
          </p:nvSpPr>
          <p:spPr>
            <a:xfrm>
              <a:off x="5567611" y="3983710"/>
              <a:ext cx="696560" cy="6176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D902481-1443-41DB-8CE3-3934AD9CAB14}"/>
                </a:ext>
              </a:extLst>
            </p:cNvPr>
            <p:cNvSpPr/>
            <p:nvPr/>
          </p:nvSpPr>
          <p:spPr>
            <a:xfrm>
              <a:off x="5102476" y="4663399"/>
              <a:ext cx="1626827" cy="6176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err="1">
                  <a:solidFill>
                    <a:schemeClr val="tx1"/>
                  </a:solidFill>
                </a:rPr>
                <a:t>Analysis</a:t>
              </a:r>
              <a:r>
                <a:rPr lang="vi-VN">
                  <a:solidFill>
                    <a:schemeClr val="tx1"/>
                  </a:solidFill>
                </a:rPr>
                <a:t> </a:t>
              </a:r>
              <a:r>
                <a:rPr lang="vi-VN" err="1">
                  <a:solidFill>
                    <a:schemeClr val="tx1"/>
                  </a:solidFill>
                </a:rPr>
                <a:t>Diagram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3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C66F9-402D-4AAC-95EF-72E1292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1764"/>
            <a:ext cx="10058400" cy="642747"/>
          </a:xfrm>
        </p:spPr>
        <p:txBody>
          <a:bodyPr/>
          <a:lstStyle/>
          <a:p>
            <a:pPr algn="ctr"/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endParaRPr lang="en-US" dirty="0"/>
          </a:p>
        </p:txBody>
      </p:sp>
      <p:pic>
        <p:nvPicPr>
          <p:cNvPr id="17" name="Content Placeholder 16" descr="A picture containing table&#10;&#10;Description automatically generated">
            <a:extLst>
              <a:ext uri="{FF2B5EF4-FFF2-40B4-BE49-F238E27FC236}">
                <a16:creationId xmlns:a16="http://schemas.microsoft.com/office/drawing/2014/main" id="{FEF9E154-00F6-46C4-9056-5233D5D64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649" y="1058001"/>
            <a:ext cx="10594622" cy="5361021"/>
          </a:xfrm>
        </p:spPr>
      </p:pic>
    </p:spTree>
    <p:extLst>
      <p:ext uri="{BB962C8B-B14F-4D97-AF65-F5344CB8AC3E}">
        <p14:creationId xmlns:p14="http://schemas.microsoft.com/office/powerpoint/2010/main" val="191566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2F2AA02-7243-416F-BA74-954DF5A0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7409"/>
            <a:ext cx="10058400" cy="713083"/>
          </a:xfrm>
        </p:spPr>
        <p:txBody>
          <a:bodyPr>
            <a:normAutofit/>
          </a:bodyPr>
          <a:lstStyle/>
          <a:p>
            <a:pPr algn="ctr"/>
            <a:r>
              <a:rPr lang="vi-VN" dirty="0" err="1"/>
              <a:t>Use</a:t>
            </a:r>
            <a:r>
              <a:rPr lang="vi-VN" dirty="0"/>
              <a:t> </a:t>
            </a:r>
            <a:r>
              <a:rPr lang="vi-VN" dirty="0" err="1"/>
              <a:t>Case</a:t>
            </a:r>
            <a:r>
              <a:rPr lang="vi-VN" dirty="0"/>
              <a:t> </a:t>
            </a:r>
            <a:r>
              <a:rPr lang="vi-VN" dirty="0" err="1"/>
              <a:t>Diagram</a:t>
            </a:r>
            <a:endParaRPr lang="en-US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67C01CD8-AA5D-4917-92D9-697B05846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641" y="1228214"/>
            <a:ext cx="10059440" cy="5185537"/>
          </a:xfrm>
        </p:spPr>
      </p:pic>
    </p:spTree>
    <p:extLst>
      <p:ext uri="{BB962C8B-B14F-4D97-AF65-F5344CB8AC3E}">
        <p14:creationId xmlns:p14="http://schemas.microsoft.com/office/powerpoint/2010/main" val="396539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agram&#10;&#10;Description automatically generated">
            <a:extLst>
              <a:ext uri="{FF2B5EF4-FFF2-40B4-BE49-F238E27FC236}">
                <a16:creationId xmlns:a16="http://schemas.microsoft.com/office/drawing/2014/main" id="{A37C46B0-6B2E-481D-B6AB-662235C352D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545" r="9545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B36353D-5CE1-45F0-A7E5-22318E5B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3375109"/>
          </a:xfrm>
        </p:spPr>
        <p:txBody>
          <a:bodyPr/>
          <a:lstStyle/>
          <a:p>
            <a:pPr algn="ctr"/>
            <a:r>
              <a:rPr lang="vi-VN" dirty="0" err="1"/>
              <a:t>Activity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9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agram&#10;&#10;Description automatically generated">
            <a:extLst>
              <a:ext uri="{FF2B5EF4-FFF2-40B4-BE49-F238E27FC236}">
                <a16:creationId xmlns:a16="http://schemas.microsoft.com/office/drawing/2014/main" id="{54F7E8C4-D74E-4414-A783-B6077678B9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663" r="4663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C784CF9-89A3-41E2-9479-0C92240D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3345926"/>
          </a:xfrm>
        </p:spPr>
        <p:txBody>
          <a:bodyPr/>
          <a:lstStyle/>
          <a:p>
            <a:pPr algn="ctr"/>
            <a:r>
              <a:rPr lang="vi-VN" dirty="0" err="1"/>
              <a:t>Activity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74F7BB-56EE-437D-9186-190746E5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6224"/>
            <a:ext cx="10058400" cy="675452"/>
          </a:xfrm>
        </p:spPr>
        <p:txBody>
          <a:bodyPr/>
          <a:lstStyle/>
          <a:p>
            <a:pPr algn="ctr"/>
            <a:r>
              <a:rPr lang="vi-VN" dirty="0" err="1"/>
              <a:t>Activity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3</a:t>
            </a:r>
            <a:endParaRPr lang="en-US" dirty="0"/>
          </a:p>
        </p:txBody>
      </p:sp>
      <p:pic>
        <p:nvPicPr>
          <p:cNvPr id="6" name="Picture Placeholder 5" descr="Diagram&#10;&#10;Description automatically generated">
            <a:extLst>
              <a:ext uri="{FF2B5EF4-FFF2-40B4-BE49-F238E27FC236}">
                <a16:creationId xmlns:a16="http://schemas.microsoft.com/office/drawing/2014/main" id="{724557AF-41E3-48F0-8B73-AC54A9549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320" y="1360253"/>
            <a:ext cx="10066206" cy="4977176"/>
          </a:xfrm>
        </p:spPr>
      </p:pic>
    </p:spTree>
    <p:extLst>
      <p:ext uri="{BB962C8B-B14F-4D97-AF65-F5344CB8AC3E}">
        <p14:creationId xmlns:p14="http://schemas.microsoft.com/office/powerpoint/2010/main" val="396029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3E36-35E2-47A6-AF82-61DC10B2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6224"/>
            <a:ext cx="10058400" cy="722722"/>
          </a:xfrm>
        </p:spPr>
        <p:txBody>
          <a:bodyPr/>
          <a:lstStyle/>
          <a:p>
            <a:pPr algn="ctr"/>
            <a:r>
              <a:rPr lang="vi-VN" dirty="0" err="1"/>
              <a:t>Sequence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1</a:t>
            </a:r>
            <a:endParaRPr lang="en-US" dirty="0"/>
          </a:p>
        </p:txBody>
      </p:sp>
      <p:pic>
        <p:nvPicPr>
          <p:cNvPr id="15" name="Content Placeholder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399D537-C27C-44CD-9BAC-01A855D46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316" y="1219142"/>
            <a:ext cx="10074183" cy="4733983"/>
          </a:xfrm>
        </p:spPr>
      </p:pic>
    </p:spTree>
    <p:extLst>
      <p:ext uri="{BB962C8B-B14F-4D97-AF65-F5344CB8AC3E}">
        <p14:creationId xmlns:p14="http://schemas.microsoft.com/office/powerpoint/2010/main" val="210579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{5EC85F7C-0C42-45B0-8369-8073F0454786}tf78438558_win32</Template>
  <TotalTime>288</TotalTime>
  <Words>308</Words>
  <Application>Microsoft Office PowerPoint</Application>
  <PresentationFormat>Widescreen</PresentationFormat>
  <Paragraphs>43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Browallia New</vt:lpstr>
      <vt:lpstr>Calibri</vt:lpstr>
      <vt:lpstr>Century Gothic</vt:lpstr>
      <vt:lpstr>Comic Sans MS</vt:lpstr>
      <vt:lpstr>Garamond</vt:lpstr>
      <vt:lpstr>Georgia</vt:lpstr>
      <vt:lpstr>Times New Roman</vt:lpstr>
      <vt:lpstr>SavonVTI</vt:lpstr>
      <vt:lpstr>Software Development and  Application Modeling​</vt:lpstr>
      <vt:lpstr>Group 4</vt:lpstr>
      <vt:lpstr>Table of Contents:</vt:lpstr>
      <vt:lpstr>Class Diagram</vt:lpstr>
      <vt:lpstr>Use Case Diagram</vt:lpstr>
      <vt:lpstr>Activity Diagram 1</vt:lpstr>
      <vt:lpstr>Activity Diagram 2</vt:lpstr>
      <vt:lpstr>Activity Diagram 3</vt:lpstr>
      <vt:lpstr>Sequence Diagram 1</vt:lpstr>
      <vt:lpstr>Sequence Diagram 2</vt:lpstr>
      <vt:lpstr>Sequence Diagram 3</vt:lpstr>
      <vt:lpstr>Sequence Diagram 4</vt:lpstr>
      <vt:lpstr>Analysis Diagram</vt:lpstr>
      <vt:lpstr>PowerPoint Presentation</vt:lpstr>
      <vt:lpstr>PowerPoint Presentation</vt:lpstr>
      <vt:lpstr>PowerPoint Presentation</vt:lpstr>
      <vt:lpstr>PowerPoint Presentation</vt:lpstr>
      <vt:lpstr>Thank you! And 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Virtualisation in the Cloud</dc:title>
  <dc:creator>Long</dc:creator>
  <cp:lastModifiedBy>Le Minh</cp:lastModifiedBy>
  <cp:revision>43</cp:revision>
  <dcterms:created xsi:type="dcterms:W3CDTF">2021-01-25T12:02:51Z</dcterms:created>
  <dcterms:modified xsi:type="dcterms:W3CDTF">2021-07-02T02:58:21Z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