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1" r:id="rId3"/>
    <p:sldId id="258" r:id="rId4"/>
    <p:sldId id="259" r:id="rId5"/>
    <p:sldId id="273" r:id="rId6"/>
    <p:sldId id="261" r:id="rId7"/>
    <p:sldId id="301" r:id="rId8"/>
    <p:sldId id="300" r:id="rId9"/>
    <p:sldId id="263" r:id="rId10"/>
    <p:sldId id="264" r:id="rId11"/>
    <p:sldId id="266" r:id="rId12"/>
    <p:sldId id="276" r:id="rId13"/>
    <p:sldId id="267" r:id="rId14"/>
    <p:sldId id="278" r:id="rId15"/>
    <p:sldId id="268" r:id="rId16"/>
    <p:sldId id="289" r:id="rId17"/>
    <p:sldId id="293" r:id="rId18"/>
    <p:sldId id="297" r:id="rId19"/>
    <p:sldId id="292" r:id="rId20"/>
    <p:sldId id="298" r:id="rId21"/>
    <p:sldId id="299" r:id="rId22"/>
    <p:sldId id="269" r:id="rId23"/>
    <p:sldId id="272" r:id="rId24"/>
    <p:sldId id="296" r:id="rId25"/>
    <p:sldId id="302" r:id="rId26"/>
    <p:sldId id="281" r:id="rId27"/>
    <p:sldId id="285" r:id="rId28"/>
    <p:sldId id="286" r:id="rId29"/>
    <p:sldId id="303" r:id="rId30"/>
    <p:sldId id="288" r:id="rId31"/>
    <p:sldId id="294" r:id="rId32"/>
    <p:sldId id="283" r:id="rId33"/>
    <p:sldId id="29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E6C"/>
    <a:srgbClr val="9AAD67"/>
    <a:srgbClr val="EA9C5E"/>
    <a:srgbClr val="C14C5C"/>
    <a:srgbClr val="81687D"/>
    <a:srgbClr val="A01A20"/>
    <a:srgbClr val="95383A"/>
    <a:srgbClr val="D9CDCD"/>
    <a:srgbClr val="4F545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sz="1200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</a:t>
            </a:r>
            <a:r>
              <a:rPr lang="ko-KR" sz="1200" dirty="0" err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</a:t>
            </a:r>
            <a:r>
              <a:rPr lang="ko-KR" sz="1200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운영체제 시장 </a:t>
            </a:r>
            <a:r>
              <a:rPr lang="ko-KR" sz="12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점유율</a:t>
            </a:r>
            <a:endParaRPr lang="ko-KR" sz="12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2014 하반기</c:v>
                </c:pt>
                <c:pt idx="1">
                  <c:v>2015 하반기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84.11</c:v>
                </c:pt>
                <c:pt idx="1">
                  <c:v>76.7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2014 하반기</c:v>
                </c:pt>
                <c:pt idx="1">
                  <c:v>2015 하반기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15.24</c:v>
                </c:pt>
                <c:pt idx="1">
                  <c:v>23.05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2014 하반기</c:v>
                </c:pt>
                <c:pt idx="1">
                  <c:v>2015 하반기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0.65</c:v>
                </c:pt>
                <c:pt idx="1">
                  <c:v>0.25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419659360"/>
        <c:axId val="-1419663712"/>
      </c:barChart>
      <c:catAx>
        <c:axId val="-141965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  <c:crossAx val="-1419663712"/>
        <c:crosses val="autoZero"/>
        <c:auto val="1"/>
        <c:lblAlgn val="ctr"/>
        <c:lblOffset val="100"/>
        <c:noMultiLvlLbl val="0"/>
      </c:catAx>
      <c:valAx>
        <c:axId val="-141966371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  <c:crossAx val="-141965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solidFill>
        <a:schemeClr val="accent1">
          <a:shade val="95000"/>
          <a:satMod val="10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altLang="en-US" sz="12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연령별 </a:t>
            </a:r>
            <a:r>
              <a:rPr lang="ko-KR" altLang="en-US" sz="1200" dirty="0" err="1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</a:t>
            </a:r>
            <a:r>
              <a:rPr lang="ko-KR" altLang="en-US" sz="12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사용률</a:t>
            </a:r>
            <a:endParaRPr lang="ko-KR" sz="12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91.7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93.5</c:v>
                </c:pt>
                <c:pt idx="1">
                  <c:v>96.6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83.7</c:v>
                </c:pt>
                <c:pt idx="1">
                  <c:v>95.2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40대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61.9</c:v>
                </c:pt>
                <c:pt idx="1">
                  <c:v>91.8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31.4</c:v>
                </c:pt>
                <c:pt idx="1">
                  <c:v>81.900000000000006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60대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462108877766651E-2"/>
                  <c:y val="2.30921635487794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2012년</c:v>
                </c:pt>
                <c:pt idx="1">
                  <c:v>2015년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6.8</c:v>
                </c:pt>
                <c:pt idx="1">
                  <c:v>32.1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419651744"/>
        <c:axId val="-1419655552"/>
      </c:barChart>
      <c:catAx>
        <c:axId val="-141965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  <c:crossAx val="-1419655552"/>
        <c:crosses val="autoZero"/>
        <c:auto val="1"/>
        <c:lblAlgn val="ctr"/>
        <c:lblOffset val="100"/>
        <c:noMultiLvlLbl val="0"/>
      </c:catAx>
      <c:valAx>
        <c:axId val="-1419655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196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1">
          <a:shade val="95000"/>
          <a:satMod val="10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ko-KR" sz="1000" b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즐겨 마시는 커피 종류</a:t>
            </a:r>
            <a:endParaRPr lang="en-US" sz="1000" b="1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커피 전문점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53.6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믹스커피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캔(병) 커피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7.4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19653376"/>
        <c:axId val="-1419652832"/>
      </c:barChart>
      <c:catAx>
        <c:axId val="-141965337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1419652832"/>
        <c:crosses val="autoZero"/>
        <c:auto val="1"/>
        <c:lblAlgn val="ctr"/>
        <c:lblOffset val="100"/>
        <c:noMultiLvlLbl val="0"/>
      </c:catAx>
      <c:valAx>
        <c:axId val="-141965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  <c:crossAx val="-141965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r>
              <a:rPr lang="en-US" sz="1000" b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20, 30</a:t>
            </a:r>
            <a:r>
              <a:rPr lang="ko-KR" sz="1000" b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 여성 커피 전문점 선호도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20대 여성</c:v>
                </c:pt>
              </c:strCache>
            </c:strRef>
          </c:tx>
          <c:spPr>
            <a:solidFill>
              <a:srgbClr val="EA9C5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80.3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30대 여성</c:v>
                </c:pt>
              </c:strCache>
            </c:strRef>
          </c:tx>
          <c:spPr>
            <a:solidFill>
              <a:srgbClr val="81687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85.3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19660992"/>
        <c:axId val="-1419660448"/>
      </c:barChart>
      <c:catAx>
        <c:axId val="-14196609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1419660448"/>
        <c:crosses val="autoZero"/>
        <c:auto val="1"/>
        <c:lblAlgn val="ctr"/>
        <c:lblOffset val="100"/>
        <c:noMultiLvlLbl val="0"/>
      </c:catAx>
      <c:valAx>
        <c:axId val="-141966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pPr>
            <a:endParaRPr lang="ko-KR"/>
          </a:p>
        </c:txPr>
        <c:crossAx val="-14196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2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0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defRPr sz="120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79217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7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3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726D3-B4D5-455B-AABA-9F3B93D9FC3E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F0583A-BF27-444D-9E93-950A3A73A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5328592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3832" y="847253"/>
            <a:ext cx="8840656" cy="582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70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■"/>
        <a:defRPr sz="2400" b="1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▷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jpeg"/><Relationship Id="rId10" Type="http://schemas.openxmlformats.org/officeDocument/2006/relationships/image" Target="../media/image52.jpe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9152895" cy="685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88" y="620688"/>
            <a:ext cx="9059716" cy="2011107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오늘은 어떤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5400" dirty="0" smtClean="0">
                <a:solidFill>
                  <a:srgbClr val="95383A"/>
                </a:solidFill>
              </a:rPr>
              <a:t>Coffee ?</a:t>
            </a:r>
            <a:endParaRPr lang="ko-KR" altLang="en-US" sz="5400" dirty="0">
              <a:solidFill>
                <a:srgbClr val="95383A"/>
              </a:solidFill>
            </a:endParaRPr>
          </a:p>
        </p:txBody>
      </p:sp>
      <p:sp>
        <p:nvSpPr>
          <p:cNvPr id="5" name="TextBox 17"/>
          <p:cNvSpPr txBox="1">
            <a:spLocks noGrp="1"/>
          </p:cNvSpPr>
          <p:nvPr>
            <p:ph type="subTitle" idx="1"/>
          </p:nvPr>
        </p:nvSpPr>
        <p:spPr>
          <a:xfrm>
            <a:off x="4716016" y="5517232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2016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시스템 분석 설계 프로젝트 선정 분석서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374" y="1628800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95383A"/>
                </a:solidFill>
              </a:rPr>
              <a:t>Dessert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어떤 걸로 하지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1620688" y="3846420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95383A"/>
                </a:solidFill>
              </a:rPr>
              <a:t>Coffee</a:t>
            </a:r>
            <a:endParaRPr lang="ko-KR" altLang="en-US" sz="5400" dirty="0">
              <a:solidFill>
                <a:srgbClr val="95383A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374" y="2708920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당신의 고민을 해결해 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3846420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95383A"/>
                </a:solidFill>
              </a:rPr>
              <a:t>Dessert</a:t>
            </a:r>
            <a:endParaRPr lang="ko-KR" altLang="en-US" sz="5400" dirty="0">
              <a:solidFill>
                <a:srgbClr val="95383A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8788" y="3866165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endParaRPr lang="ko-KR" altLang="en-US" sz="5400" dirty="0">
              <a:solidFill>
                <a:srgbClr val="95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67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[1/6]</a:t>
            </a:r>
            <a:endParaRPr lang="ko-KR" altLang="en-US" sz="2400" dirty="0">
              <a:solidFill>
                <a:srgbClr val="485E6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유사 제품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마켓 </a:t>
            </a:r>
            <a:r>
              <a:rPr lang="en-US" altLang="ko-KR" dirty="0" smtClean="0"/>
              <a:t>– Cafe&amp;</a:t>
            </a:r>
            <a:endParaRPr lang="en-US" altLang="ko-KR" dirty="0"/>
          </a:p>
          <a:p>
            <a:pPr>
              <a:lnSpc>
                <a:spcPts val="2200"/>
              </a:lnSpc>
            </a:pPr>
            <a:r>
              <a:rPr lang="ko-KR" altLang="en-US" dirty="0" smtClean="0"/>
              <a:t>유사 제품 주요 화면</a:t>
            </a:r>
            <a:endParaRPr lang="en-US" altLang="ko-KR" dirty="0" smtClean="0"/>
          </a:p>
          <a:p>
            <a:pPr lvl="3">
              <a:lnSpc>
                <a:spcPts val="2200"/>
              </a:lnSpc>
            </a:pPr>
            <a:endParaRPr lang="en-US" altLang="ko-KR" dirty="0" smtClean="0"/>
          </a:p>
          <a:p>
            <a:pPr lvl="3"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 marL="914400" lvl="2" indent="0">
              <a:lnSpc>
                <a:spcPts val="2200"/>
              </a:lnSpc>
              <a:buNone/>
            </a:pPr>
            <a:endParaRPr lang="en-US" altLang="ko-KR" sz="800" dirty="0" smtClean="0"/>
          </a:p>
          <a:p>
            <a:pPr>
              <a:lnSpc>
                <a:spcPts val="2200"/>
              </a:lnSpc>
            </a:pPr>
            <a:r>
              <a:rPr lang="ko-KR" altLang="en-US" dirty="0" smtClean="0"/>
              <a:t>유사 제품의 주요 기능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브랜드 간 주력 제품에 대한 가격 및 칼로리 비교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가격 별</a:t>
            </a:r>
            <a:r>
              <a:rPr lang="en-US" altLang="ko-KR" dirty="0"/>
              <a:t>, </a:t>
            </a:r>
            <a:r>
              <a:rPr lang="ko-KR" altLang="en-US" dirty="0"/>
              <a:t>칼로리 별</a:t>
            </a:r>
            <a:r>
              <a:rPr lang="en-US" altLang="ko-KR" dirty="0"/>
              <a:t>, </a:t>
            </a:r>
            <a:r>
              <a:rPr lang="ko-KR" altLang="en-US" dirty="0"/>
              <a:t>카테고리 별로 정렬 기능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음료 별 분류 제공</a:t>
            </a:r>
            <a:r>
              <a:rPr lang="en-US" altLang="ko-KR" dirty="0"/>
              <a:t>(ex. </a:t>
            </a:r>
            <a:r>
              <a:rPr lang="ko-KR" altLang="en-US" dirty="0"/>
              <a:t>차가운 음료</a:t>
            </a:r>
            <a:r>
              <a:rPr lang="en-US" altLang="ko-KR" dirty="0"/>
              <a:t>, </a:t>
            </a:r>
            <a:r>
              <a:rPr lang="ko-KR" altLang="en-US" dirty="0"/>
              <a:t>따뜻한 음료 등</a:t>
            </a:r>
            <a:r>
              <a:rPr lang="en-US" altLang="ko-KR" dirty="0"/>
              <a:t>)</a:t>
            </a:r>
          </a:p>
          <a:p>
            <a:pPr lvl="1">
              <a:lnSpc>
                <a:spcPts val="2200"/>
              </a:lnSpc>
            </a:pPr>
            <a:r>
              <a:rPr lang="ko-KR" altLang="en-US" dirty="0"/>
              <a:t>사용자 리뷰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40" y="1916871"/>
            <a:ext cx="1368195" cy="24323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01" y="1916909"/>
            <a:ext cx="1368152" cy="24322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99" y="1916870"/>
            <a:ext cx="1368195" cy="24323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54" y="1916911"/>
            <a:ext cx="1368151" cy="24322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1916832"/>
            <a:ext cx="1368151" cy="24352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10" y="1918170"/>
            <a:ext cx="1369164" cy="243100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4437112"/>
            <a:ext cx="7128792" cy="216024"/>
            <a:chOff x="1043608" y="4437112"/>
            <a:chExt cx="7128792" cy="21602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043608" y="4437112"/>
              <a:ext cx="1368152" cy="21602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초기 기능 안내 화면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23928" y="4437112"/>
              <a:ext cx="1368152" cy="21602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브랜드 선택 및 메뉴 화면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804248" y="4437112"/>
              <a:ext cx="1368152" cy="216024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메뉴 비교 화면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1752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[2/6]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유사 제품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커피 </a:t>
            </a:r>
            <a:r>
              <a:rPr lang="ko-KR" altLang="en-US" dirty="0"/>
              <a:t>전문 브랜드</a:t>
            </a:r>
            <a:r>
              <a:rPr lang="en-US" altLang="ko-KR" dirty="0"/>
              <a:t>’</a:t>
            </a:r>
            <a:r>
              <a:rPr lang="ko-KR" altLang="en-US" dirty="0"/>
              <a:t>에만 한정된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주력 메뉴인 일부 제품에 대한 기본 정보만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사용 가능한 적립 및 할인 카드 정보 </a:t>
            </a:r>
            <a:r>
              <a:rPr lang="ko-KR" altLang="en-US" dirty="0" smtClean="0"/>
              <a:t>제공 없음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매장 정보 </a:t>
            </a:r>
            <a:r>
              <a:rPr lang="ko-KR" altLang="en-US" dirty="0" smtClean="0"/>
              <a:t>제공 없음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위치 서비스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할인 및 시즌 상품에 대한 정보 </a:t>
            </a:r>
            <a:r>
              <a:rPr lang="ko-KR" altLang="en-US" dirty="0" smtClean="0"/>
              <a:t>제공 없음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일부 사용된 코드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현재 </a:t>
            </a:r>
            <a:r>
              <a:rPr lang="ko-KR" altLang="en-US" dirty="0" smtClean="0"/>
              <a:t>정상 서비스 운영 </a:t>
            </a:r>
            <a:r>
              <a:rPr lang="ko-KR" altLang="en-US" dirty="0"/>
              <a:t>알 수 없음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313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[3/6]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시장 및 고객 분석 </a:t>
            </a:r>
            <a:r>
              <a:rPr lang="en-US" altLang="ko-KR" dirty="0" smtClean="0"/>
              <a:t>[1/3]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시장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전년대비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사용률이 </a:t>
            </a:r>
            <a:r>
              <a:rPr lang="en-US" altLang="ko-KR" dirty="0" smtClean="0"/>
              <a:t>7.41% </a:t>
            </a:r>
            <a:r>
              <a:rPr lang="ko-KR" altLang="en-US" dirty="0" smtClean="0"/>
              <a:t>감소 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아직은 타 운영체제에 비해 월등히 앞선 점유율을 보이고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잠재 고객임으로 판단할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Google Play Store‘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디저트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검색 시 브랜드 자체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제외한 순수 가격비교나 정보 비교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의 개수는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여종 정도 검색됨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국내 한정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대다수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의 경우 제공하는 데이터의 양이 적거나 원하는 데이터를 찾기 어려움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2638067261"/>
              </p:ext>
            </p:extLst>
          </p:nvPr>
        </p:nvGraphicFramePr>
        <p:xfrm>
          <a:off x="971600" y="1556792"/>
          <a:ext cx="72008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08" y="31409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-7.417%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7193253" y="3140968"/>
            <a:ext cx="115051" cy="24164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8742" y="1819277"/>
            <a:ext cx="482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한국인터넷진흥원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(KISA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‘2015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하반기 국내 인터넷 이용환경 현황 조사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OS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참조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7801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</a:t>
            </a:r>
            <a:r>
              <a:rPr lang="en-US" altLang="ko-KR" sz="2400" dirty="0">
                <a:solidFill>
                  <a:srgbClr val="485E6C"/>
                </a:solidFill>
              </a:rPr>
              <a:t>4</a:t>
            </a:r>
            <a:r>
              <a:rPr lang="en-US" altLang="ko-KR" sz="2400" dirty="0" smtClean="0">
                <a:solidFill>
                  <a:srgbClr val="485E6C"/>
                </a:solidFill>
              </a:rPr>
              <a:t>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시장 및 고객 분석 </a:t>
            </a:r>
            <a:r>
              <a:rPr lang="en-US" altLang="ko-KR" dirty="0" smtClean="0"/>
              <a:t>[2/3]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고객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2012</a:t>
            </a:r>
            <a:r>
              <a:rPr lang="ko-KR" altLang="en-US" dirty="0" smtClean="0"/>
              <a:t>년도 대비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년도 국내 연령별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사용률을 보면 전체 연령대에 있어 사용률이 증가한 것을 알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단순히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소지하고 있는 연령대로 나눈 통계 자료이므로 구체적이라 할 수는 없지만 실제 사용하고 있는 사용자중 어느 정도 안정된 용돈을 받는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후반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대 대학생 및 직장인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대 직장인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사용에 능한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초반까지는 잠재적인 고객으로 판 단 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기계 사용에 있어서 제한이 될 수 있는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중반 이상부터 어쩔 수 없이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사용해야 하는 </a:t>
            </a:r>
            <a:r>
              <a:rPr lang="en-US" altLang="ko-KR" dirty="0" smtClean="0"/>
              <a:t>50, 60</a:t>
            </a:r>
            <a:r>
              <a:rPr lang="ko-KR" altLang="en-US" dirty="0" smtClean="0"/>
              <a:t>대는 고객이 될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4036400108"/>
              </p:ext>
            </p:extLst>
          </p:nvPr>
        </p:nvGraphicFramePr>
        <p:xfrm>
          <a:off x="971600" y="1556792"/>
          <a:ext cx="72008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483768" y="2184883"/>
            <a:ext cx="2520280" cy="6507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041220" y="2184883"/>
            <a:ext cx="1835036" cy="65071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763688" y="2924944"/>
            <a:ext cx="6336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+15.7%         +3.1%            +11.5%         +29.9%        +50.9%      +25.3%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38155" y="2929856"/>
            <a:ext cx="4807748" cy="221919"/>
            <a:chOff x="2438155" y="3001864"/>
            <a:chExt cx="4807748" cy="221919"/>
          </a:xfrm>
        </p:grpSpPr>
        <p:sp>
          <p:nvSpPr>
            <p:cNvPr id="45" name="아래쪽 화살표 44"/>
            <p:cNvSpPr/>
            <p:nvPr/>
          </p:nvSpPr>
          <p:spPr>
            <a:xfrm rot="10800000">
              <a:off x="2438155" y="3007759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아래쪽 화살표 46"/>
            <p:cNvSpPr/>
            <p:nvPr/>
          </p:nvSpPr>
          <p:spPr>
            <a:xfrm rot="10800000">
              <a:off x="3347864" y="3001864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아래쪽 화살표 47"/>
            <p:cNvSpPr/>
            <p:nvPr/>
          </p:nvSpPr>
          <p:spPr>
            <a:xfrm rot="10800000">
              <a:off x="4427984" y="3005861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아래쪽 화살표 48"/>
            <p:cNvSpPr/>
            <p:nvPr/>
          </p:nvSpPr>
          <p:spPr>
            <a:xfrm rot="10800000">
              <a:off x="5382190" y="3005862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아래쪽 화살표 49"/>
            <p:cNvSpPr/>
            <p:nvPr/>
          </p:nvSpPr>
          <p:spPr>
            <a:xfrm rot="10800000">
              <a:off x="6347579" y="3005861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아래쪽 화살표 50"/>
            <p:cNvSpPr/>
            <p:nvPr/>
          </p:nvSpPr>
          <p:spPr>
            <a:xfrm rot="10800000">
              <a:off x="7128282" y="3005861"/>
              <a:ext cx="117621" cy="21602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 rot="20437392">
            <a:off x="2721947" y="2061396"/>
            <a:ext cx="2268240" cy="553998"/>
            <a:chOff x="5904160" y="213131"/>
            <a:chExt cx="2268240" cy="553998"/>
          </a:xfrm>
        </p:grpSpPr>
        <p:sp>
          <p:nvSpPr>
            <p:cNvPr id="53" name="TextBox 52"/>
            <p:cNvSpPr txBox="1"/>
            <p:nvPr/>
          </p:nvSpPr>
          <p:spPr>
            <a:xfrm>
              <a:off x="5940152" y="213131"/>
              <a:ext cx="22322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난 커피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정돈 살 수 있는 학생임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!!</a:t>
              </a:r>
            </a:p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난 돈 버는 직장인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!!</a:t>
              </a:r>
            </a:p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난 아직 젊다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!!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기계 사용 가능해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!!</a:t>
              </a:r>
              <a:endPara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160" y="282378"/>
              <a:ext cx="108000" cy="108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160" y="432409"/>
              <a:ext cx="108000" cy="108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160" y="588848"/>
              <a:ext cx="108000" cy="108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5076056" y="1844824"/>
            <a:ext cx="2820666" cy="1040392"/>
            <a:chOff x="6199502" y="858778"/>
            <a:chExt cx="2820666" cy="1040392"/>
          </a:xfrm>
        </p:grpSpPr>
        <p:sp>
          <p:nvSpPr>
            <p:cNvPr id="59" name="TextBox 58"/>
            <p:cNvSpPr txBox="1"/>
            <p:nvPr/>
          </p:nvSpPr>
          <p:spPr>
            <a:xfrm rot="20092046">
              <a:off x="6199502" y="858778"/>
              <a:ext cx="28206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전화기에 무슨 잡다한 기능이 이라 많아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??!!</a:t>
              </a:r>
            </a:p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전화기가 전화가 잘 돼야지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!!</a:t>
              </a:r>
            </a:p>
            <a:p>
              <a:r>
                <a:rPr lang="en-US" altLang="ko-KR" sz="1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: </a:t>
              </a:r>
              <a:r>
                <a:rPr lang="ko-KR" altLang="en-US" sz="10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스마트폰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??? </a:t>
              </a:r>
              <a:r>
                <a:rPr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그게 뭐야</a:t>
              </a:r>
              <a:r>
                <a:rPr lang="en-US" altLang="ko-KR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??</a:t>
              </a:r>
              <a:endPara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2046">
              <a:off x="6281109" y="1509512"/>
              <a:ext cx="108000" cy="108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2046">
              <a:off x="6344878" y="1647699"/>
              <a:ext cx="108000" cy="108000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2046">
              <a:off x="6412184" y="1791170"/>
              <a:ext cx="108000" cy="10800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887353" y="3835501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정보통신정책연구원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(KISDI)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발간한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 특성과 영향력 변화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개인미디어 보유 현황 결과 참조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994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</a:t>
            </a:r>
            <a:r>
              <a:rPr lang="en-US" altLang="ko-KR" sz="2400" dirty="0">
                <a:solidFill>
                  <a:srgbClr val="485E6C"/>
                </a:solidFill>
              </a:rPr>
              <a:t>5</a:t>
            </a:r>
            <a:r>
              <a:rPr lang="en-US" altLang="ko-KR" sz="2400" dirty="0" smtClean="0">
                <a:solidFill>
                  <a:srgbClr val="485E6C"/>
                </a:solidFill>
              </a:rPr>
              <a:t>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시장 및 고객 분석 </a:t>
            </a:r>
            <a:r>
              <a:rPr lang="en-US" altLang="ko-KR" dirty="0" smtClean="0"/>
              <a:t>[</a:t>
            </a:r>
            <a:r>
              <a:rPr lang="en-US" altLang="ko-KR" dirty="0"/>
              <a:t>3</a:t>
            </a:r>
            <a:r>
              <a:rPr lang="en-US" altLang="ko-KR" dirty="0" smtClean="0"/>
              <a:t>/3]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고객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20 ~ 40</a:t>
            </a:r>
            <a:r>
              <a:rPr lang="ko-KR" altLang="en-US" dirty="0" smtClean="0"/>
              <a:t>대 일반인을 상대로 진행된 한 온라인 설문조사에 의하면 총 응답자 </a:t>
            </a:r>
            <a:r>
              <a:rPr lang="en-US" altLang="ko-KR" dirty="0" smtClean="0"/>
              <a:t>379</a:t>
            </a:r>
            <a:r>
              <a:rPr lang="ko-KR" altLang="en-US" dirty="0" smtClean="0"/>
              <a:t>명중 </a:t>
            </a:r>
            <a:r>
              <a:rPr lang="en-US" altLang="ko-KR" dirty="0" smtClean="0"/>
              <a:t>53.6%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커피 전문 브랜드를 이용하는 것으로 확인되었으며</a:t>
            </a:r>
            <a:r>
              <a:rPr lang="en-US" altLang="ko-KR" dirty="0" smtClean="0"/>
              <a:t>, 53.6%</a:t>
            </a:r>
            <a:r>
              <a:rPr lang="ko-KR" altLang="en-US" dirty="0" smtClean="0"/>
              <a:t>에 포함된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대 여성의 브랜드 선호도는 각각 </a:t>
            </a:r>
            <a:r>
              <a:rPr lang="en-US" altLang="ko-KR" dirty="0" smtClean="0"/>
              <a:t>85.3%, 80.3%</a:t>
            </a:r>
            <a:r>
              <a:rPr lang="ko-KR" altLang="en-US" dirty="0" smtClean="0"/>
              <a:t>로 높은 비중을 차지 하는 것을 알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소지하고 있는 </a:t>
            </a:r>
            <a:r>
              <a:rPr lang="en-US" altLang="ko-KR" dirty="0" smtClean="0"/>
              <a:t>20, 30</a:t>
            </a:r>
            <a:r>
              <a:rPr lang="ko-KR" altLang="en-US" dirty="0" smtClean="0"/>
              <a:t>대 여성에 한정되어 생각해도 충분히 잠재적 고객이 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마케팅과 홍보만 이루어진다면 고객 유치에는 지장이 없을 것으로 보인다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46901142"/>
              </p:ext>
            </p:extLst>
          </p:nvPr>
        </p:nvGraphicFramePr>
        <p:xfrm>
          <a:off x="971600" y="1484784"/>
          <a:ext cx="655272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233921731"/>
              </p:ext>
            </p:extLst>
          </p:nvPr>
        </p:nvGraphicFramePr>
        <p:xfrm>
          <a:off x="971600" y="3212976"/>
          <a:ext cx="655272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4158208" y="4869160"/>
            <a:ext cx="47342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[2014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소비자권리찾기시민연대와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소비라이프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커피소비자의 행태 및 선호도 설문조사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참조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089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85E6C"/>
                </a:solidFill>
              </a:rPr>
              <a:t>시장 분석 </a:t>
            </a:r>
            <a:r>
              <a:rPr lang="en-US" altLang="ko-KR" sz="2400" dirty="0" smtClean="0">
                <a:solidFill>
                  <a:srgbClr val="485E6C"/>
                </a:solidFill>
              </a:rPr>
              <a:t>[</a:t>
            </a:r>
            <a:r>
              <a:rPr lang="en-US" altLang="ko-KR" sz="2400" dirty="0">
                <a:solidFill>
                  <a:srgbClr val="485E6C"/>
                </a:solidFill>
              </a:rPr>
              <a:t>6</a:t>
            </a:r>
            <a:r>
              <a:rPr lang="en-US" altLang="ko-KR" sz="2400" dirty="0" smtClean="0">
                <a:solidFill>
                  <a:srgbClr val="485E6C"/>
                </a:solidFill>
              </a:rPr>
              <a:t>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마케팅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마케팅 수단으로는 온라인을 이용한 홍보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Viral Marketing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BLOG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네이버블로그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티스토리</a:t>
            </a:r>
            <a:r>
              <a:rPr lang="en-US" altLang="ko-KR" dirty="0"/>
              <a:t> </a:t>
            </a:r>
            <a:r>
              <a:rPr lang="ko-KR" altLang="en-US" dirty="0" smtClean="0"/>
              <a:t>등과 같은 사이트를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커피 및 디저트 관련 </a:t>
            </a:r>
            <a:r>
              <a:rPr lang="ko-KR" altLang="en-US" dirty="0" err="1" smtClean="0"/>
              <a:t>블로그에</a:t>
            </a:r>
            <a:r>
              <a:rPr lang="ko-KR" altLang="en-US" dirty="0" smtClean="0"/>
              <a:t> 홍보 글 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직접 </a:t>
            </a:r>
            <a:r>
              <a:rPr lang="ko-KR" altLang="en-US" dirty="0" err="1" smtClean="0"/>
              <a:t>블로그를</a:t>
            </a:r>
            <a:r>
              <a:rPr lang="ko-KR" altLang="en-US" dirty="0" smtClean="0"/>
              <a:t> 개설하여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광고 글을 개제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태그에 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디저트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브랜드 명을 등록하여 많은 사람들이 해당 </a:t>
            </a:r>
            <a:r>
              <a:rPr lang="ko-KR" altLang="en-US" dirty="0" err="1"/>
              <a:t>블</a:t>
            </a:r>
            <a:r>
              <a:rPr lang="ko-KR" altLang="en-US" dirty="0" err="1" smtClean="0"/>
              <a:t>로그로</a:t>
            </a:r>
            <a:r>
              <a:rPr lang="ko-KR" altLang="en-US" dirty="0" smtClean="0"/>
              <a:t> 유입될 수 있도록 유도한다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SNS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Facebook, twitter, Instagram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전체 공개 글 작성을 통한 홍보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자신의 친구들을 통한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통해 친구의 친구에게 전파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당신의 친구들이 </a:t>
            </a:r>
            <a:r>
              <a:rPr lang="ko-KR" altLang="en-US" dirty="0" err="1" smtClean="0"/>
              <a:t>왕따가</a:t>
            </a:r>
            <a:r>
              <a:rPr lang="ko-KR" altLang="en-US" dirty="0" smtClean="0"/>
              <a:t> 아닌 이상 계속 퍼져나 갈 수 있다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485E6C"/>
          </a:solidFill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485E6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39552" y="1844825"/>
            <a:ext cx="8352928" cy="1041504"/>
          </a:xfrm>
          <a:prstGeom prst="roundRect">
            <a:avLst>
              <a:gd name="adj" fmla="val 257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1"/>
            <a:endParaRPr lang="ko-KR" altLang="en-US" sz="14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874731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※ Viral Marketing </a:t>
            </a:r>
            <a:r>
              <a:rPr lang="ko-KR" altLang="en-US" sz="13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sz="13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E-mail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전파 가능한 온라인 매체를 통하여 기업 또는 제품을 홍보하도록 유도하는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기법으로 바이러스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처럼 확산된다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이러한 이름이 붙었다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불특정 다수에게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E-mail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유포하거나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블로그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SNS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홍보대상 글을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집중적으로 올리는 방식으로 이루어진다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약국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기업등을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홍보하는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화이트마케팅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’,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성매매업소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불법 도박사이트 등을 홍보하는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`‘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블랙마케팅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나뉜다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91714" y="5412351"/>
            <a:ext cx="946644" cy="2160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 작성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16" y="4674853"/>
            <a:ext cx="656969" cy="65696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46861"/>
            <a:ext cx="398163" cy="39816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35" y="5231281"/>
            <a:ext cx="399600" cy="3996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36" y="4941168"/>
            <a:ext cx="381312" cy="3996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771800" y="4936477"/>
            <a:ext cx="585588" cy="532845"/>
            <a:chOff x="4778500" y="4842752"/>
            <a:chExt cx="585588" cy="532845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4778500" y="4853935"/>
              <a:ext cx="57606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4788024" y="5366700"/>
              <a:ext cx="576064" cy="889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792786" y="4842752"/>
              <a:ext cx="0" cy="532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5055382" y="4674853"/>
            <a:ext cx="585588" cy="321917"/>
            <a:chOff x="4778500" y="5051299"/>
            <a:chExt cx="585588" cy="321917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4778500" y="5067766"/>
              <a:ext cx="57606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788024" y="5364319"/>
              <a:ext cx="576064" cy="889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792786" y="5051299"/>
              <a:ext cx="0" cy="3219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55382" y="5433056"/>
            <a:ext cx="585588" cy="321917"/>
            <a:chOff x="4778500" y="5051299"/>
            <a:chExt cx="585588" cy="321917"/>
          </a:xfrm>
        </p:grpSpPr>
        <p:cxnSp>
          <p:nvCxnSpPr>
            <p:cNvPr id="70" name="직선 화살표 연결선 69"/>
            <p:cNvCxnSpPr/>
            <p:nvPr/>
          </p:nvCxnSpPr>
          <p:spPr>
            <a:xfrm>
              <a:off x="4778500" y="5067766"/>
              <a:ext cx="57606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4788024" y="5364319"/>
              <a:ext cx="576064" cy="889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792786" y="5051299"/>
              <a:ext cx="0" cy="3219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70" y="4519792"/>
            <a:ext cx="288000" cy="28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58" y="4856390"/>
            <a:ext cx="288000" cy="288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58" y="5241297"/>
            <a:ext cx="288000" cy="288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46" y="5583203"/>
            <a:ext cx="288000" cy="288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02" y="4386448"/>
            <a:ext cx="687837" cy="72082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84" y="4511560"/>
            <a:ext cx="288000" cy="288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84" y="4852770"/>
            <a:ext cx="288000" cy="288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84" y="5589272"/>
            <a:ext cx="288000" cy="2880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84" y="5241297"/>
            <a:ext cx="288000" cy="288000"/>
          </a:xfrm>
          <a:prstGeom prst="rect">
            <a:avLst/>
          </a:prstGeom>
        </p:spPr>
      </p:pic>
      <p:sp>
        <p:nvSpPr>
          <p:cNvPr id="86" name="모서리가 둥근 사각형 설명선 85"/>
          <p:cNvSpPr/>
          <p:nvPr/>
        </p:nvSpPr>
        <p:spPr>
          <a:xfrm>
            <a:off x="3741923" y="4494538"/>
            <a:ext cx="991535" cy="230606"/>
          </a:xfrm>
          <a:prstGeom prst="wedgeRoundRectCallout">
            <a:avLst>
              <a:gd name="adj1" fmla="val -38424"/>
              <a:gd name="adj2" fmla="val 928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좋은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??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3874790" y="5634018"/>
            <a:ext cx="841226" cy="237186"/>
          </a:xfrm>
          <a:prstGeom prst="wedgeRoundRectCallout">
            <a:avLst>
              <a:gd name="adj1" fmla="val -44216"/>
              <a:gd name="adj2" fmla="val -949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편하겠는데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??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폭발 1 87"/>
          <p:cNvSpPr/>
          <p:nvPr/>
        </p:nvSpPr>
        <p:spPr>
          <a:xfrm>
            <a:off x="3856683" y="4951835"/>
            <a:ext cx="720080" cy="4016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좋아요</a:t>
            </a:r>
            <a:r>
              <a:rPr lang="en-US" altLang="ko-KR" sz="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!!!!</a:t>
            </a: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2267744" y="4365104"/>
            <a:ext cx="1008112" cy="326216"/>
          </a:xfrm>
          <a:prstGeom prst="wedgeRoundRectCallout">
            <a:avLst>
              <a:gd name="adj1" fmla="val -46749"/>
              <a:gd name="adj2" fmla="val 758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만들었는데 한번들 써봐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 rot="20909850">
            <a:off x="3364119" y="4913952"/>
            <a:ext cx="470991" cy="216024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</a:t>
            </a:r>
            <a:r>
              <a:rPr lang="en-US" altLang="ko-KR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 rot="20942751">
            <a:off x="3372795" y="5402307"/>
            <a:ext cx="472406" cy="216024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</a:t>
            </a:r>
            <a:r>
              <a:rPr lang="en-US" altLang="ko-KR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800" b="1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 rot="20894810">
            <a:off x="5647299" y="4720563"/>
            <a:ext cx="648072" cy="277492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</a:t>
            </a:r>
            <a:r>
              <a:rPr lang="en-US" altLang="ko-KR" sz="800" b="1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800" b="1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친구들</a:t>
            </a:r>
            <a:endParaRPr lang="ko-KR" altLang="en-US" sz="800" b="1" dirty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 rot="20864024">
            <a:off x="5639469" y="5468461"/>
            <a:ext cx="648072" cy="277492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</a:t>
            </a:r>
            <a:r>
              <a:rPr lang="en-US" altLang="ko-KR" sz="800" b="1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800" b="1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친구들</a:t>
            </a:r>
            <a:endParaRPr lang="ko-KR" altLang="en-US" sz="800" b="1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모서리가 둥근 사각형 설명선 97"/>
          <p:cNvSpPr/>
          <p:nvPr/>
        </p:nvSpPr>
        <p:spPr>
          <a:xfrm>
            <a:off x="6444208" y="4475280"/>
            <a:ext cx="864096" cy="249864"/>
          </a:xfrm>
          <a:prstGeom prst="wedgeRoundRectCallout">
            <a:avLst>
              <a:gd name="adj1" fmla="val -67015"/>
              <a:gd name="adj2" fmla="val -88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완전 신세계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!!!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6444208" y="4835320"/>
            <a:ext cx="864096" cy="249864"/>
          </a:xfrm>
          <a:prstGeom prst="wedgeRoundRectCallout">
            <a:avLst>
              <a:gd name="adj1" fmla="val -66007"/>
              <a:gd name="adj2" fmla="val 155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편하다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6444208" y="5267368"/>
            <a:ext cx="864096" cy="249864"/>
          </a:xfrm>
          <a:prstGeom prst="wedgeRoundRectCallout">
            <a:avLst>
              <a:gd name="adj1" fmla="val -67015"/>
              <a:gd name="adj2" fmla="val -88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타일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6444208" y="5627408"/>
            <a:ext cx="864096" cy="249864"/>
          </a:xfrm>
          <a:prstGeom prst="wedgeRoundRectCallout">
            <a:avLst>
              <a:gd name="adj1" fmla="val -66007"/>
              <a:gd name="adj2" fmla="val 155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일단 써봐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" name="폭발 1 104"/>
          <p:cNvSpPr/>
          <p:nvPr/>
        </p:nvSpPr>
        <p:spPr>
          <a:xfrm>
            <a:off x="7668344" y="5085184"/>
            <a:ext cx="1152128" cy="78601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좋아요</a:t>
            </a:r>
            <a:r>
              <a:rPr lang="en-US" altLang="ko-KR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!!!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293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[1/6]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개발일정 및 계획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2034" y="5750610"/>
            <a:ext cx="648072" cy="747778"/>
          </a:xfrm>
          <a:prstGeom prst="rect">
            <a:avLst/>
          </a:prstGeom>
          <a:solidFill>
            <a:srgbClr val="C1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034" y="5004467"/>
            <a:ext cx="648072" cy="747778"/>
          </a:xfrm>
          <a:prstGeom prst="rect">
            <a:avLst/>
          </a:prstGeom>
          <a:solidFill>
            <a:srgbClr val="EA9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034" y="4258260"/>
            <a:ext cx="648072" cy="747778"/>
          </a:xfrm>
          <a:prstGeom prst="rect">
            <a:avLst/>
          </a:prstGeom>
          <a:solidFill>
            <a:srgbClr val="9AA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2034" y="3512053"/>
            <a:ext cx="648072" cy="747778"/>
          </a:xfrm>
          <a:prstGeom prst="rect">
            <a:avLst/>
          </a:prstGeom>
          <a:solidFill>
            <a:srgbClr val="48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2034" y="2762745"/>
            <a:ext cx="648072" cy="747778"/>
          </a:xfrm>
          <a:prstGeom prst="rect">
            <a:avLst/>
          </a:prstGeom>
          <a:solidFill>
            <a:srgbClr val="816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34" y="2016538"/>
            <a:ext cx="648072" cy="747778"/>
          </a:xfrm>
          <a:prstGeom prst="rect">
            <a:avLst/>
          </a:prstGeom>
          <a:solidFill>
            <a:srgbClr val="C1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322114" y="5908475"/>
            <a:ext cx="360040" cy="432048"/>
          </a:xfrm>
          <a:prstGeom prst="rightArrow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322114" y="5158094"/>
            <a:ext cx="360040" cy="432048"/>
          </a:xfrm>
          <a:prstGeom prst="rightArrow">
            <a:avLst/>
          </a:prstGeom>
          <a:noFill/>
          <a:ln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322114" y="4411887"/>
            <a:ext cx="360040" cy="432048"/>
          </a:xfrm>
          <a:prstGeom prst="rightArrow">
            <a:avLst/>
          </a:prstGeom>
          <a:noFill/>
          <a:ln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1322114" y="3668532"/>
            <a:ext cx="360040" cy="432048"/>
          </a:xfrm>
          <a:prstGeom prst="rightArrow">
            <a:avLst/>
          </a:prstGeom>
          <a:noFill/>
          <a:ln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322114" y="2916372"/>
            <a:ext cx="360040" cy="432048"/>
          </a:xfrm>
          <a:prstGeom prst="rightArrow">
            <a:avLst/>
          </a:prstGeom>
          <a:noFill/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1322114" y="2173017"/>
            <a:ext cx="360040" cy="432048"/>
          </a:xfrm>
          <a:prstGeom prst="rightArrow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0043" y="5782717"/>
            <a:ext cx="2808312" cy="683563"/>
          </a:xfrm>
          <a:prstGeom prst="rect">
            <a:avLst/>
          </a:prstGeom>
          <a:noFill/>
          <a:ln w="15875"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선정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계획 수립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및 보완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제공 브랜드 선정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항목 및 기능 구체화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데이터베이스 구상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0043" y="5032336"/>
            <a:ext cx="2808312" cy="683563"/>
          </a:xfrm>
          <a:prstGeom prst="rect">
            <a:avLst/>
          </a:prstGeom>
          <a:noFill/>
          <a:ln w="15875"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수집 시작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기능검토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및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디자인 스케치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이미지 디자인 및 확보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00043" y="4281955"/>
            <a:ext cx="2808312" cy="683563"/>
          </a:xfrm>
          <a:prstGeom prst="rect">
            <a:avLst/>
          </a:prstGeom>
          <a:noFill/>
          <a:ln w="15875"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수집 및 보완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 Studio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레이아웃 코딩 시작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코딩 조기 종료 시 기능 코딩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수정 및 검토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0043" y="3540286"/>
            <a:ext cx="2808312" cy="683563"/>
          </a:xfrm>
          <a:prstGeom prst="rect">
            <a:avLst/>
          </a:prstGeom>
          <a:noFill/>
          <a:ln w="15875"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입력 및 수정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수집된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및 검토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 Studio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기능 부분 코딩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수정 및 검토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0043" y="2798617"/>
            <a:ext cx="2808312" cy="683563"/>
          </a:xfrm>
          <a:prstGeom prst="rect">
            <a:avLst/>
          </a:prstGeom>
          <a:noFill/>
          <a:ln w="15875"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입력 완료 목표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입력된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및 보완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 Studio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기능 코딩 완료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00043" y="2047259"/>
            <a:ext cx="2808312" cy="683563"/>
          </a:xfrm>
          <a:prstGeom prst="rect">
            <a:avLst/>
          </a:prstGeom>
          <a:noFill/>
          <a:ln w="15875"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코드 연동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시작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시 발견 된 오류 수정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034" y="1268760"/>
            <a:ext cx="648072" cy="747778"/>
          </a:xfrm>
          <a:prstGeom prst="rect">
            <a:avLst/>
          </a:prstGeom>
          <a:solidFill>
            <a:srgbClr val="EA9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1322114" y="1422387"/>
            <a:ext cx="360040" cy="432048"/>
          </a:xfrm>
          <a:prstGeom prst="rightArrow">
            <a:avLst/>
          </a:prstGeom>
          <a:noFill/>
          <a:ln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00043" y="1296629"/>
            <a:ext cx="2808312" cy="683563"/>
          </a:xfrm>
          <a:prstGeom prst="rect">
            <a:avLst/>
          </a:prstGeom>
          <a:noFill/>
          <a:ln w="15875"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초 발표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54562" y="5040593"/>
            <a:ext cx="3312368" cy="683563"/>
          </a:xfrm>
          <a:prstGeom prst="rect">
            <a:avLst/>
          </a:prstGeom>
          <a:noFill/>
          <a:ln w="15875"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월초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PROTOTYPE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최우선</a:t>
            </a:r>
            <a:endParaRPr lang="en-US" altLang="ko-KR" sz="1000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월말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및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완료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월초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항목의 구체화 및 수집 시작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월말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Android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Studio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및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코딩 완료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608355" y="4623736"/>
            <a:ext cx="674199" cy="1500764"/>
            <a:chOff x="4257841" y="4668046"/>
            <a:chExt cx="674199" cy="1500764"/>
          </a:xfrm>
        </p:grpSpPr>
        <p:sp>
          <p:nvSpPr>
            <p:cNvPr id="41" name="오른쪽 화살표 40"/>
            <p:cNvSpPr/>
            <p:nvPr/>
          </p:nvSpPr>
          <p:spPr>
            <a:xfrm>
              <a:off x="4572000" y="5211782"/>
              <a:ext cx="360040" cy="432048"/>
            </a:xfrm>
            <a:prstGeom prst="rightArrow">
              <a:avLst/>
            </a:prstGeom>
            <a:noFill/>
            <a:ln>
              <a:solidFill>
                <a:srgbClr val="9AA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4257841" y="4668046"/>
              <a:ext cx="206311" cy="1500764"/>
              <a:chOff x="4257841" y="4668046"/>
              <a:chExt cx="206311" cy="1500764"/>
            </a:xfrm>
          </p:grpSpPr>
          <p:cxnSp>
            <p:nvCxnSpPr>
              <p:cNvPr id="36" name="직선 연결선 35"/>
              <p:cNvCxnSpPr/>
              <p:nvPr/>
            </p:nvCxnSpPr>
            <p:spPr>
              <a:xfrm flipV="1">
                <a:off x="4257841" y="6168809"/>
                <a:ext cx="206311" cy="1"/>
              </a:xfrm>
              <a:prstGeom prst="line">
                <a:avLst/>
              </a:prstGeom>
              <a:ln w="22225">
                <a:solidFill>
                  <a:srgbClr val="9AA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4456447" y="4668046"/>
                <a:ext cx="0" cy="1500761"/>
              </a:xfrm>
              <a:prstGeom prst="line">
                <a:avLst/>
              </a:prstGeom>
              <a:ln w="22225">
                <a:solidFill>
                  <a:srgbClr val="9AA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4257841" y="4668088"/>
                <a:ext cx="206311" cy="1"/>
              </a:xfrm>
              <a:prstGeom prst="line">
                <a:avLst/>
              </a:prstGeom>
              <a:ln w="22225">
                <a:solidFill>
                  <a:srgbClr val="9AA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/>
          <p:cNvGrpSpPr/>
          <p:nvPr/>
        </p:nvGrpSpPr>
        <p:grpSpPr>
          <a:xfrm>
            <a:off x="4610477" y="3096658"/>
            <a:ext cx="680786" cy="768018"/>
            <a:chOff x="4251254" y="3140968"/>
            <a:chExt cx="680786" cy="768018"/>
          </a:xfrm>
        </p:grpSpPr>
        <p:sp>
          <p:nvSpPr>
            <p:cNvPr id="53" name="오른쪽 화살표 52"/>
            <p:cNvSpPr/>
            <p:nvPr/>
          </p:nvSpPr>
          <p:spPr>
            <a:xfrm>
              <a:off x="4572000" y="3308952"/>
              <a:ext cx="360040" cy="432048"/>
            </a:xfrm>
            <a:prstGeom prst="rightArrow">
              <a:avLst/>
            </a:prstGeom>
            <a:noFill/>
            <a:ln>
              <a:solidFill>
                <a:srgbClr val="485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51254" y="3140968"/>
              <a:ext cx="206311" cy="768018"/>
              <a:chOff x="4251254" y="3140968"/>
              <a:chExt cx="206311" cy="768018"/>
            </a:xfrm>
          </p:grpSpPr>
          <p:cxnSp>
            <p:nvCxnSpPr>
              <p:cNvPr id="55" name="직선 연결선 54"/>
              <p:cNvCxnSpPr/>
              <p:nvPr/>
            </p:nvCxnSpPr>
            <p:spPr>
              <a:xfrm flipV="1">
                <a:off x="4251254" y="3908985"/>
                <a:ext cx="206311" cy="1"/>
              </a:xfrm>
              <a:prstGeom prst="line">
                <a:avLst/>
              </a:prstGeom>
              <a:ln w="22225">
                <a:solidFill>
                  <a:srgbClr val="485E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4449860" y="3140968"/>
                <a:ext cx="0" cy="768016"/>
              </a:xfrm>
              <a:prstGeom prst="line">
                <a:avLst/>
              </a:prstGeom>
              <a:ln w="22225">
                <a:solidFill>
                  <a:srgbClr val="485E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V="1">
                <a:off x="4251254" y="3140968"/>
                <a:ext cx="206311" cy="1"/>
              </a:xfrm>
              <a:prstGeom prst="line">
                <a:avLst/>
              </a:prstGeom>
              <a:ln w="22225">
                <a:solidFill>
                  <a:srgbClr val="485E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직사각형 60"/>
          <p:cNvSpPr/>
          <p:nvPr/>
        </p:nvSpPr>
        <p:spPr>
          <a:xfrm>
            <a:off x="5354562" y="3261603"/>
            <a:ext cx="3312368" cy="438126"/>
          </a:xfrm>
          <a:prstGeom prst="rect">
            <a:avLst/>
          </a:prstGeom>
          <a:noFill/>
          <a:ln w="15875">
            <a:solidFill>
              <a:srgbClr val="48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월말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완료 및 수정 완료</a:t>
            </a:r>
            <a:endParaRPr lang="en-US" altLang="ko-KR" sz="1000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1000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월말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Android Studio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완료 및 수정</a:t>
            </a:r>
            <a:endParaRPr lang="en-US" altLang="ko-KR" sz="10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08355" y="1595161"/>
            <a:ext cx="680786" cy="768018"/>
            <a:chOff x="4251254" y="3140968"/>
            <a:chExt cx="680786" cy="768018"/>
          </a:xfrm>
        </p:grpSpPr>
        <p:sp>
          <p:nvSpPr>
            <p:cNvPr id="63" name="오른쪽 화살표 62"/>
            <p:cNvSpPr/>
            <p:nvPr/>
          </p:nvSpPr>
          <p:spPr>
            <a:xfrm>
              <a:off x="4572000" y="3308952"/>
              <a:ext cx="360040" cy="432048"/>
            </a:xfrm>
            <a:prstGeom prst="rightArrow">
              <a:avLst/>
            </a:prstGeom>
            <a:noFill/>
            <a:ln>
              <a:solidFill>
                <a:srgbClr val="8168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251254" y="3140968"/>
              <a:ext cx="206311" cy="768018"/>
              <a:chOff x="4251254" y="3140968"/>
              <a:chExt cx="206311" cy="768018"/>
            </a:xfrm>
          </p:grpSpPr>
          <p:cxnSp>
            <p:nvCxnSpPr>
              <p:cNvPr id="65" name="직선 연결선 64"/>
              <p:cNvCxnSpPr/>
              <p:nvPr/>
            </p:nvCxnSpPr>
            <p:spPr>
              <a:xfrm flipV="1">
                <a:off x="4251254" y="3908985"/>
                <a:ext cx="206311" cy="1"/>
              </a:xfrm>
              <a:prstGeom prst="line">
                <a:avLst/>
              </a:prstGeom>
              <a:ln w="22225">
                <a:solidFill>
                  <a:srgbClr val="8168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V="1">
                <a:off x="4449860" y="3140968"/>
                <a:ext cx="0" cy="768016"/>
              </a:xfrm>
              <a:prstGeom prst="line">
                <a:avLst/>
              </a:prstGeom>
              <a:ln w="22225">
                <a:solidFill>
                  <a:srgbClr val="8168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V="1">
                <a:off x="4251254" y="3140968"/>
                <a:ext cx="206311" cy="1"/>
              </a:xfrm>
              <a:prstGeom prst="line">
                <a:avLst/>
              </a:prstGeom>
              <a:ln w="22225">
                <a:solidFill>
                  <a:srgbClr val="8168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직사각형 67"/>
          <p:cNvSpPr/>
          <p:nvPr/>
        </p:nvSpPr>
        <p:spPr>
          <a:xfrm>
            <a:off x="5354562" y="1709792"/>
            <a:ext cx="3312368" cy="538754"/>
          </a:xfrm>
          <a:prstGeom prst="rect">
            <a:avLst/>
          </a:prstGeom>
          <a:noFill/>
          <a:ln w="15875"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월초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코딩파일 연결</a:t>
            </a:r>
            <a:endParaRPr lang="en-US" altLang="ko-KR" sz="1000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000" dirty="0" err="1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월중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</a:t>
            </a:r>
            <a:endParaRPr lang="en-US" altLang="ko-KR" sz="1000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월말 </a:t>
            </a:r>
            <a:r>
              <a:rPr lang="en-US" altLang="ko-KR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오류 수정</a:t>
            </a:r>
            <a:endParaRPr lang="en-US" altLang="ko-KR" sz="10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12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</a:t>
            </a:r>
            <a:r>
              <a:rPr lang="en-US" altLang="ko-KR" sz="2400" dirty="0">
                <a:solidFill>
                  <a:srgbClr val="81687D"/>
                </a:solidFill>
              </a:rPr>
              <a:t>2</a:t>
            </a:r>
            <a:r>
              <a:rPr lang="en-US" altLang="ko-KR" sz="2400" dirty="0" smtClean="0">
                <a:solidFill>
                  <a:srgbClr val="81687D"/>
                </a:solidFill>
              </a:rPr>
              <a:t>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및 분석 </a:t>
            </a:r>
            <a:r>
              <a:rPr lang="en-US" altLang="ko-KR" dirty="0" smtClean="0"/>
              <a:t>[1/5]`</a:t>
            </a:r>
          </a:p>
          <a:p>
            <a:pPr lvl="1"/>
            <a:r>
              <a:rPr lang="ko-KR" altLang="en-US" dirty="0" smtClean="0"/>
              <a:t>설계는 다음의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나누어 진행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6925"/>
              </p:ext>
            </p:extLst>
          </p:nvPr>
        </p:nvGraphicFramePr>
        <p:xfrm>
          <a:off x="683568" y="1712620"/>
          <a:ext cx="3384376" cy="12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아이템 선정 및 유사제품 분석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C14C5C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①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아이템 선정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품목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서비스 형태 고려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②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목적의 프로그램 정보 수집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③ 동일한 형태의 비교 프로그램 정보 수집 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④ 선정한 두 형태의 프로그램 분석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⑤ 문제점 확인과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개선방안 위주로 분석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10296"/>
              </p:ext>
            </p:extLst>
          </p:nvPr>
        </p:nvGraphicFramePr>
        <p:xfrm>
          <a:off x="5148064" y="1628800"/>
          <a:ext cx="3528392" cy="14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설계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EA9C5E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①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서비스 항목 및 기능 선정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업체 선정</a:t>
                      </a:r>
                      <a:r>
                        <a:rPr lang="en-US" altLang="ko-KR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포함</a:t>
                      </a:r>
                      <a:r>
                        <a:rPr lang="en-US" altLang="ko-KR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②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1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단계에서 확인된 문제점들에 대한 해결방안</a:t>
                      </a:r>
                      <a:r>
                        <a:rPr lang="ko-KR" altLang="en-US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제시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③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레이아웃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디자인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 대한 이미지화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④ 이미지화 된 레이아웃에 기능 배치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⑤ 디자인 및 기능 점검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⑥ 필요 자료 항목 선정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38347"/>
              </p:ext>
            </p:extLst>
          </p:nvPr>
        </p:nvGraphicFramePr>
        <p:xfrm>
          <a:off x="5143899" y="5013176"/>
          <a:ext cx="3532557" cy="14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557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자료 수집 및 구축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9AAD67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① 2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단계에서 선정 한 수집 자료 항목 확인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②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DB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구축을 위한 데이터 수집 시작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③ 레이아웃 및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</a:t>
                      </a:r>
                      <a:r>
                        <a:rPr lang="en-US" altLang="ko-KR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확정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④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디자인에 필요한 이미지 수집 및 제작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⑤ 수집된 데이터 입력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⑥ 입력된 데이터에 대한 확인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누락 상황 및 검증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6247"/>
              </p:ext>
            </p:extLst>
          </p:nvPr>
        </p:nvGraphicFramePr>
        <p:xfrm>
          <a:off x="683568" y="5183774"/>
          <a:ext cx="3384376" cy="111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코딩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485E6C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① 3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단계에서 완료된 코딩 시작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디자인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②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디자인 코딩 완료 후 기능 연동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③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2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단계에서 확인 완료된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DB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연동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16805"/>
              </p:ext>
            </p:extLst>
          </p:nvPr>
        </p:nvGraphicFramePr>
        <p:xfrm>
          <a:off x="3028591" y="3491586"/>
          <a:ext cx="3672408" cy="111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단계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테스트</a:t>
                      </a:r>
                      <a:endParaRPr lang="ko-KR" altLang="en-US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rgbClr val="81687D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① </a:t>
                      </a:r>
                      <a:r>
                        <a:rPr lang="ko-KR" altLang="en-US" sz="11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안드로이드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스튜디오 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AVD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를 통한 가상 환경 테스트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②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실제 핸드폰에 설치 후 필드 테스트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③</a:t>
                      </a:r>
                      <a:r>
                        <a:rPr lang="en-US" altLang="ko-KR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테스트 시 확인된 오류 및 버그 수정</a:t>
                      </a:r>
                      <a:endParaRPr lang="en-US" altLang="ko-KR" sz="11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>
          <a:xfrm>
            <a:off x="4355459" y="2069428"/>
            <a:ext cx="504056" cy="576064"/>
          </a:xfrm>
          <a:prstGeom prst="rightArrow">
            <a:avLst/>
          </a:prstGeom>
          <a:solidFill>
            <a:srgbClr val="C1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4348" y="3761616"/>
            <a:ext cx="504056" cy="576064"/>
          </a:xfrm>
          <a:prstGeom prst="rightArrow">
            <a:avLst/>
          </a:prstGeom>
          <a:solidFill>
            <a:srgbClr val="EA9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4351811" y="5453804"/>
            <a:ext cx="504056" cy="576064"/>
          </a:xfrm>
          <a:prstGeom prst="rightArrow">
            <a:avLst/>
          </a:prstGeom>
          <a:solidFill>
            <a:srgbClr val="9AA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굽은 화살표 22"/>
          <p:cNvSpPr/>
          <p:nvPr/>
        </p:nvSpPr>
        <p:spPr>
          <a:xfrm>
            <a:off x="1521186" y="3781101"/>
            <a:ext cx="648072" cy="623872"/>
          </a:xfrm>
          <a:prstGeom prst="bentArrow">
            <a:avLst>
              <a:gd name="adj1" fmla="val 45939"/>
              <a:gd name="adj2" fmla="val 44543"/>
              <a:gd name="adj3" fmla="val 40355"/>
              <a:gd name="adj4" fmla="val 43750"/>
            </a:avLst>
          </a:prstGeom>
          <a:solidFill>
            <a:srgbClr val="48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00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[3/6]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및 분석 </a:t>
            </a:r>
            <a:r>
              <a:rPr lang="en-US" altLang="ko-KR" dirty="0" smtClean="0"/>
              <a:t>[2/5</a:t>
            </a:r>
            <a:r>
              <a:rPr lang="en-US" altLang="ko-KR" dirty="0"/>
              <a:t>]</a:t>
            </a:r>
            <a:r>
              <a:rPr lang="en-US" altLang="ko-KR" dirty="0" smtClean="0"/>
              <a:t>`</a:t>
            </a:r>
          </a:p>
          <a:p>
            <a:pPr lvl="1"/>
            <a:r>
              <a:rPr lang="ko-KR" altLang="en-US" dirty="0" smtClean="0"/>
              <a:t>유사 제품 선정 및 분석 후 파악한 문제점에 대한 기능추가는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트랜드의</a:t>
            </a:r>
            <a:r>
              <a:rPr lang="ko-KR" altLang="en-US" dirty="0" smtClean="0"/>
              <a:t> 변화에 따라 온라인에서 정보를 얻고 구매는 오프라인으로 하는 점 유의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정보를 얻는 주체가 </a:t>
            </a:r>
            <a:r>
              <a:rPr lang="en-US" altLang="ko-KR" dirty="0" smtClean="0"/>
              <a:t>PC→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스마트폰에서도</a:t>
            </a:r>
            <a:r>
              <a:rPr lang="ko-KR" altLang="en-US" dirty="0" smtClean="0"/>
              <a:t> 최대한 자세한 정보 제공 중요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커피 </a:t>
            </a:r>
            <a:r>
              <a:rPr lang="ko-KR" altLang="en-US" dirty="0"/>
              <a:t>전문 브랜드</a:t>
            </a:r>
            <a:r>
              <a:rPr lang="en-US" altLang="ko-KR" dirty="0"/>
              <a:t>’</a:t>
            </a:r>
            <a:r>
              <a:rPr lang="ko-KR" altLang="en-US" dirty="0"/>
              <a:t>에만 한정된 정보 제공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커피 전문 브랜드 뿐 아니라 주스</a:t>
            </a:r>
            <a:r>
              <a:rPr lang="en-US" altLang="ko-KR" dirty="0"/>
              <a:t>, </a:t>
            </a:r>
            <a:r>
              <a:rPr lang="ko-KR" altLang="en-US" dirty="0"/>
              <a:t>아이스크림 전문점에 대한 정보 제공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주력 메뉴인 일부 제품에 대한 기본 정보만 제공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각 브랜드에서 판매되는 모든 제품에 대한 정보 제공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사용 가능한 적립 및 할인 카드 정보 </a:t>
            </a:r>
            <a:r>
              <a:rPr lang="ko-KR" altLang="en-US" dirty="0" smtClean="0"/>
              <a:t>제공 없음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각 브랜드에서 사용 가능한 적립 및 제휴</a:t>
            </a:r>
            <a:r>
              <a:rPr lang="en-US" altLang="ko-KR" dirty="0"/>
              <a:t>, </a:t>
            </a:r>
            <a:r>
              <a:rPr lang="ko-KR" altLang="en-US" dirty="0"/>
              <a:t>할인 카드 소개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매장 정보 </a:t>
            </a:r>
            <a:r>
              <a:rPr lang="ko-KR" altLang="en-US" dirty="0" smtClean="0"/>
              <a:t>제공 없음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en-US" altLang="ko-KR" dirty="0"/>
              <a:t>PC </a:t>
            </a:r>
            <a:r>
              <a:rPr lang="ko-KR" altLang="en-US" dirty="0"/>
              <a:t>사용 가능</a:t>
            </a:r>
            <a:r>
              <a:rPr lang="en-US" altLang="ko-KR" dirty="0"/>
              <a:t>, WIFI, </a:t>
            </a:r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 err="1"/>
              <a:t>미팅룸등</a:t>
            </a:r>
            <a:r>
              <a:rPr lang="ko-KR" altLang="en-US" dirty="0"/>
              <a:t> 해당 매장에서 제공되는 서비스 소개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위치 서비스 없음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현 위치를 중심으로 근처에 있는 매장에 대한 위치 및 매장 정보 제공 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할인 및 시즌 상품에 대한 정보 미 제공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주기 적인 업데이트를 통한 할인 및 시즌 상품에 대한 정보 제공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/>
              <a:t>일부 사용된 코드 노출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/>
              <a:t>반복적인 테스트를 통한 오류 확인 및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6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[4/6]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 및 분석 </a:t>
            </a:r>
            <a:r>
              <a:rPr lang="en-US" altLang="ko-KR" dirty="0" smtClean="0"/>
              <a:t>[3/5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설계 단계에서 중점적으로 고려해야 할 부분은 다음과 같다</a:t>
            </a:r>
            <a:r>
              <a:rPr lang="en-US" altLang="ko-KR" dirty="0" smtClean="0"/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사용자의 편의성이 돋보이는 </a:t>
            </a:r>
            <a:r>
              <a:rPr lang="en-US" altLang="ko-KR" dirty="0" smtClean="0"/>
              <a:t>UI</a:t>
            </a:r>
          </a:p>
          <a:p>
            <a:pPr lvl="2">
              <a:lnSpc>
                <a:spcPts val="2200"/>
              </a:lnSpc>
            </a:pPr>
            <a:r>
              <a:rPr lang="ko-KR" altLang="en-US" dirty="0"/>
              <a:t>사용자는 최단 경로로 원하고자 하는 정보를 얻을 수 있어야 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메인 화면의 경우 분류 메뉴에 대한 구성이 한눈에 들어 오도록 설계한다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메인 분류와 하위 분류 특징을 표현하는 이미지를 활용한다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메뉴 항목에 대한 직관성과 연계성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메뉴가 말하고자 하는 기능이 무엇인지 확실히 표현 할 수 있어야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사용자가 원하는 메뉴가 무엇인지를 파악하고 메뉴간의 연계가 쉬워야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정확한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제공 예정 정보에 대해서는 확실한 정보를 제공해야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반복적인 검수를 통하여 틀린 데이터는 수정 및 보완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사용하는 코드의 단순화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코딩 작업 시 최대한 간결한 코드를 사용하여 발생 할 수 있는 오류를 최소화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213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14C5C"/>
                </a:solidFill>
              </a:rPr>
              <a:t>차     </a:t>
            </a:r>
            <a:r>
              <a:rPr lang="ko-KR" altLang="en-US" dirty="0" err="1" smtClean="0">
                <a:solidFill>
                  <a:srgbClr val="C14C5C"/>
                </a:solidFill>
              </a:rPr>
              <a:t>례</a:t>
            </a:r>
            <a:r>
              <a:rPr lang="ko-KR" altLang="en-US" dirty="0" smtClean="0">
                <a:solidFill>
                  <a:srgbClr val="C14C5C"/>
                </a:solidFill>
              </a:rPr>
              <a:t> </a:t>
            </a:r>
            <a:r>
              <a:rPr lang="en-US" altLang="ko-KR" sz="2400" dirty="0" smtClean="0">
                <a:solidFill>
                  <a:srgbClr val="C14C5C"/>
                </a:solidFill>
              </a:rPr>
              <a:t>[1/2]</a:t>
            </a:r>
            <a:endParaRPr lang="ko-KR" altLang="en-US" sz="2400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팀 소개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팀 명과 의미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팀원 소개 및 담당 업무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dirty="0" smtClean="0"/>
              <a:t>개발 아이템 소개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 명과 개요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 배경 및 필요성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 개발 환경 및 개발 기술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 개발 구성 모듈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dirty="0" smtClean="0"/>
              <a:t>시장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유사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및 시스템 분석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주요화면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고객 및 시장 특성 분석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마케팅 및 홍보 전략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627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[5/6]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 및 분석 </a:t>
            </a:r>
            <a:r>
              <a:rPr lang="en-US" altLang="ko-KR" dirty="0" smtClean="0"/>
              <a:t>[4/5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정확한 데이터 베이스 수집 및 작성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수집 예정인 데이터베이스에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각 브랜드의 홈페이지 정보를 이용 수집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수집 완료된 브랜드의 경우 홈페이지 정보와 실제 매장에서 판매되는 정보가 일치하는지 확인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DB </a:t>
            </a:r>
            <a:r>
              <a:rPr lang="ko-KR" altLang="en-US" dirty="0" smtClean="0"/>
              <a:t>수집 및 작성을 위한 가이드라인은 다음과 같다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아이템의 경우</a:t>
            </a:r>
            <a:endParaRPr lang="en-US" altLang="ko-KR" dirty="0"/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3">
              <a:lnSpc>
                <a:spcPts val="2200"/>
              </a:lnSpc>
            </a:pPr>
            <a:r>
              <a:rPr lang="ko-KR" altLang="en-US" dirty="0" smtClean="0"/>
              <a:t>각 아이템 별로 아이템코드 부여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작성시 각 브랜드의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번은 브랜드 로고 코드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번부터 사용 할 것</a:t>
            </a:r>
            <a:r>
              <a:rPr lang="en-US" altLang="ko-KR" dirty="0" smtClean="0"/>
              <a:t>)</a:t>
            </a:r>
          </a:p>
          <a:p>
            <a:pPr lvl="3">
              <a:lnSpc>
                <a:spcPts val="2200"/>
              </a:lnSpc>
            </a:pPr>
            <a:r>
              <a:rPr lang="ko-KR" altLang="en-US" dirty="0" smtClean="0"/>
              <a:t>아이템코드와 이미지 파일의 이름은 동일 하게 작성</a:t>
            </a:r>
            <a:endParaRPr lang="en-US" altLang="ko-KR" dirty="0" smtClean="0"/>
          </a:p>
          <a:p>
            <a:pPr lvl="3">
              <a:lnSpc>
                <a:spcPts val="2200"/>
              </a:lnSpc>
            </a:pPr>
            <a:r>
              <a:rPr lang="ko-KR" altLang="en-US" dirty="0" err="1" smtClean="0"/>
              <a:t>아이템명은</a:t>
            </a:r>
            <a:r>
              <a:rPr lang="ko-KR" altLang="en-US" dirty="0" smtClean="0"/>
              <a:t> 영문과 </a:t>
            </a:r>
            <a:r>
              <a:rPr lang="ko-KR" altLang="en-US" dirty="0" err="1" smtClean="0"/>
              <a:t>한글명</a:t>
            </a:r>
            <a:r>
              <a:rPr lang="ko-KR" altLang="en-US" dirty="0" smtClean="0"/>
              <a:t> 병행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음료는 </a:t>
            </a:r>
            <a:r>
              <a:rPr lang="ko-KR" altLang="en-US" dirty="0" err="1" smtClean="0"/>
              <a:t>사이즈별</a:t>
            </a:r>
            <a:r>
              <a:rPr lang="ko-KR" altLang="en-US" dirty="0" smtClean="0"/>
              <a:t> 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칼로리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기록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매장정보의 경우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/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3">
              <a:lnSpc>
                <a:spcPts val="2200"/>
              </a:lnSpc>
            </a:pPr>
            <a:r>
              <a:rPr lang="ko-KR" altLang="en-US" dirty="0" smtClean="0"/>
              <a:t>각 브랜드의 </a:t>
            </a:r>
            <a:r>
              <a:rPr lang="ko-KR" altLang="en-US" dirty="0" err="1" smtClean="0"/>
              <a:t>매장별로</a:t>
            </a:r>
            <a:r>
              <a:rPr lang="ko-KR" altLang="en-US" dirty="0" smtClean="0"/>
              <a:t> 코드 부여</a:t>
            </a:r>
            <a:endParaRPr lang="en-US" altLang="ko-KR" dirty="0"/>
          </a:p>
          <a:p>
            <a:pPr lvl="3">
              <a:lnSpc>
                <a:spcPts val="2200"/>
              </a:lnSpc>
            </a:pPr>
            <a:r>
              <a:rPr lang="ko-KR" altLang="en-US" dirty="0" smtClean="0"/>
              <a:t>매장명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엽업시간</a:t>
            </a:r>
            <a:r>
              <a:rPr lang="en-US" altLang="ko-KR" dirty="0" smtClean="0"/>
              <a:t>, 24</a:t>
            </a:r>
            <a:r>
              <a:rPr lang="ko-KR" altLang="en-US" dirty="0" smtClean="0"/>
              <a:t>시간 오픈 </a:t>
            </a:r>
            <a:r>
              <a:rPr lang="ko-KR" altLang="en-US" dirty="0" err="1" smtClean="0"/>
              <a:t>여부외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주차장</a:t>
            </a:r>
            <a:r>
              <a:rPr lang="en-US" altLang="ko-KR" dirty="0" smtClean="0"/>
              <a:t>, WIFI, PC,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미팅룸</a:t>
            </a:r>
            <a:r>
              <a:rPr lang="ko-KR" altLang="en-US" dirty="0" smtClean="0"/>
              <a:t> 등 부대시설 표시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모든 데이터베이스 입력 작업은 수집이 완료된 브랜드부터 데이터베이스화 한다</a:t>
            </a:r>
            <a:r>
              <a:rPr lang="en-US" altLang="ko-KR" dirty="0" smtClean="0"/>
              <a:t>.</a:t>
            </a:r>
          </a:p>
          <a:p>
            <a:pPr lvl="3">
              <a:lnSpc>
                <a:spcPts val="2200"/>
              </a:lnSpc>
            </a:pPr>
            <a:r>
              <a:rPr lang="ko-KR" altLang="en-US" dirty="0" smtClean="0"/>
              <a:t>수집</a:t>
            </a:r>
            <a:r>
              <a:rPr lang="en-US" altLang="ko-KR" dirty="0"/>
              <a:t> </a:t>
            </a:r>
            <a:r>
              <a:rPr lang="ko-KR" altLang="en-US" dirty="0" err="1" smtClean="0"/>
              <a:t>완료후</a:t>
            </a:r>
            <a:r>
              <a:rPr lang="ko-KR" altLang="en-US" dirty="0" smtClean="0"/>
              <a:t> 검증 확인 끝난 브랜드에 대해서 부터 순차적으로 입력시작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7560840" cy="5760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9396"/>
            <a:ext cx="7560840" cy="5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6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81687D"/>
                </a:solidFill>
              </a:rPr>
              <a:t>개발 계획 </a:t>
            </a:r>
            <a:r>
              <a:rPr lang="en-US" altLang="ko-KR" sz="2400" dirty="0" smtClean="0">
                <a:solidFill>
                  <a:srgbClr val="81687D"/>
                </a:solidFill>
              </a:rPr>
              <a:t>[6/6]</a:t>
            </a:r>
            <a:endParaRPr lang="ko-KR" altLang="en-US" sz="2400" dirty="0">
              <a:solidFill>
                <a:srgbClr val="81687D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설계 및 분석 </a:t>
            </a:r>
            <a:r>
              <a:rPr lang="en-US" altLang="ko-KR" dirty="0" smtClean="0"/>
              <a:t>[5/5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단계 최종 테스트 이전 특정 시점마다 주기적인 진행 점검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점검과 테스트는 다음의 양식에 맞춰 진행 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프로젝트 진행간 중간 점검을 통한 문제점 파악 및 개선방안 제시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최종 테스트 단계이전 발견된 문제점은 모두 해결을 목표로 진행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최종 테스트는 기능에 중점을 둔 테스트 진행 및 기타 발견된 오류에 대한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보완작업 진행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81687D"/>
          </a:solidFill>
          <a:ln>
            <a:solidFill>
              <a:srgbClr val="8168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8168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5"/>
            <a:ext cx="3584237" cy="352839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73083" y="3822397"/>
            <a:ext cx="674199" cy="1500764"/>
            <a:chOff x="4257841" y="4668046"/>
            <a:chExt cx="674199" cy="1500764"/>
          </a:xfrm>
        </p:grpSpPr>
        <p:sp>
          <p:nvSpPr>
            <p:cNvPr id="12" name="오른쪽 화살표 11"/>
            <p:cNvSpPr/>
            <p:nvPr/>
          </p:nvSpPr>
          <p:spPr>
            <a:xfrm>
              <a:off x="4572000" y="5211782"/>
              <a:ext cx="360040" cy="432048"/>
            </a:xfrm>
            <a:prstGeom prst="rightArrow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257841" y="4668046"/>
              <a:ext cx="206311" cy="1500764"/>
              <a:chOff x="4257841" y="4668046"/>
              <a:chExt cx="206311" cy="15007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 flipV="1">
                <a:off x="4257841" y="6168809"/>
                <a:ext cx="206311" cy="1"/>
              </a:xfrm>
              <a:prstGeom prst="line">
                <a:avLst/>
              </a:prstGeom>
              <a:ln w="222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4456447" y="4668046"/>
                <a:ext cx="0" cy="1500761"/>
              </a:xfrm>
              <a:prstGeom prst="line">
                <a:avLst/>
              </a:prstGeom>
              <a:ln w="222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4257841" y="4668088"/>
                <a:ext cx="206311" cy="1"/>
              </a:xfrm>
              <a:prstGeom prst="line">
                <a:avLst/>
              </a:prstGeom>
              <a:ln w="222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/>
          <p:cNvGrpSpPr/>
          <p:nvPr/>
        </p:nvGrpSpPr>
        <p:grpSpPr>
          <a:xfrm>
            <a:off x="4572000" y="1916833"/>
            <a:ext cx="674199" cy="1728191"/>
            <a:chOff x="4716016" y="1916833"/>
            <a:chExt cx="674199" cy="1728191"/>
          </a:xfrm>
        </p:grpSpPr>
        <p:sp>
          <p:nvSpPr>
            <p:cNvPr id="18" name="오른쪽 화살표 17"/>
            <p:cNvSpPr/>
            <p:nvPr/>
          </p:nvSpPr>
          <p:spPr>
            <a:xfrm>
              <a:off x="5030175" y="2460568"/>
              <a:ext cx="360040" cy="432048"/>
            </a:xfrm>
            <a:prstGeom prst="rightArrow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716016" y="1916833"/>
              <a:ext cx="206311" cy="1728191"/>
              <a:chOff x="4716016" y="1916833"/>
              <a:chExt cx="206311" cy="1728191"/>
            </a:xfrm>
          </p:grpSpPr>
          <p:cxnSp>
            <p:nvCxnSpPr>
              <p:cNvPr id="20" name="직선 연결선 19"/>
              <p:cNvCxnSpPr/>
              <p:nvPr/>
            </p:nvCxnSpPr>
            <p:spPr>
              <a:xfrm flipV="1">
                <a:off x="4716016" y="3645023"/>
                <a:ext cx="206311" cy="1"/>
              </a:xfrm>
              <a:prstGeom prst="line">
                <a:avLst/>
              </a:prstGeom>
              <a:ln w="222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4914622" y="1916833"/>
                <a:ext cx="7705" cy="1728190"/>
              </a:xfrm>
              <a:prstGeom prst="line">
                <a:avLst/>
              </a:prstGeom>
              <a:ln w="222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4716016" y="1916874"/>
                <a:ext cx="206311" cy="1"/>
              </a:xfrm>
              <a:prstGeom prst="line">
                <a:avLst/>
              </a:prstGeom>
              <a:ln w="222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/>
          <p:cNvSpPr/>
          <p:nvPr/>
        </p:nvSpPr>
        <p:spPr>
          <a:xfrm>
            <a:off x="5342080" y="2212215"/>
            <a:ext cx="3586240" cy="92875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항상 팀원들이 모여서 상의 할 수 없으므로 팀원 개인이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맡은 부분에 대한 작업 완료 후 해당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작업분에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대한 파일과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점검표를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팀원들에게 메일을 통해 발송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확인한 팀원들이 지정한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회의날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전까지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점검표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 후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회의날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이를 통해 문제점 파악 및 개선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2080" y="3988362"/>
            <a:ext cx="3586240" cy="1168830"/>
          </a:xfrm>
          <a:prstGeom prst="rect">
            <a:avLst/>
          </a:prstGeom>
          <a:noFill/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구동 되는 단계에서 부터 적용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코딩 담당 팀원은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 Studio AVD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기능 동작 여부를 확인하고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 팀원은 실제 핸드폰에 설치 후 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정상 동작 여부 및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컨텐츠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연동사항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서비스등에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대하여 수시로 확인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 발생시 개선방안과 기록하여 코딩 담당 팀원에게 전송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 발생 여부 확인 및 수정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569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[1/8]</a:t>
            </a:r>
            <a:endParaRPr lang="ko-KR" altLang="en-US" sz="2400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[1/2]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APP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위한 로그인 기능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로그인을</a:t>
            </a:r>
            <a:r>
              <a:rPr lang="ko-KR" altLang="en-US" dirty="0" smtClean="0"/>
              <a:t> 위한 사용자 등록은 최초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실행 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회만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최소한의 등록조건으로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등록 조건은 연령대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지역으로만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브랜드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정보 제공을 위한 브랜드 선정은 인지도 있는 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 브랜드로 선정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아이스크림으로 분류하며 해당 </a:t>
            </a:r>
            <a:r>
              <a:rPr lang="ko-KR" altLang="en-US" dirty="0" err="1" smtClean="0"/>
              <a:t>브랜드별</a:t>
            </a:r>
            <a:r>
              <a:rPr lang="ko-KR" altLang="en-US" dirty="0" smtClean="0"/>
              <a:t>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/>
              <a:t>각 브랜드에서 판매되는 메뉴에 대한 기본 정보</a:t>
            </a:r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칼로리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해당 브랜드에서 사용 가능한 적립 및 할인 카드 안내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고객 선호도 높은 제품에 대한 </a:t>
            </a:r>
            <a:r>
              <a:rPr lang="ko-KR" altLang="en-US" dirty="0" err="1" smtClean="0"/>
              <a:t>브랜드별</a:t>
            </a:r>
            <a:r>
              <a:rPr lang="ko-KR" altLang="en-US" dirty="0" smtClean="0"/>
              <a:t> 메뉴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주기적인 업데이트를 통한 각 브랜드의 행사 상품 및 시즌 상품에 대한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검색 기능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특정 메뉴 검색 시 해당 메뉴를 판매하는 브랜드간의 가격 및 칼로리 비교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특정 </a:t>
            </a:r>
            <a:r>
              <a:rPr lang="ko-KR" altLang="en-US" dirty="0" err="1" smtClean="0"/>
              <a:t>브랜드명</a:t>
            </a:r>
            <a:r>
              <a:rPr lang="ko-KR" altLang="en-US" dirty="0" smtClean="0"/>
              <a:t> 검색 시 주변에 가장 가까이 위치한 매장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검색된 매장에 대한 영업시간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주차가능여부 등 기본 정보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36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[2/8]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[2/2]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APP </a:t>
            </a:r>
            <a:r>
              <a:rPr lang="ko-KR" altLang="en-US" dirty="0" smtClean="0"/>
              <a:t>이용자 간의 통계 자료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로그인을</a:t>
            </a:r>
            <a:r>
              <a:rPr lang="ko-KR" altLang="en-US" dirty="0" smtClean="0"/>
              <a:t> 위해 받은 최소 가입 조건인 연령대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정보를 바탕으로 한 통계 자료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통계 수집을 위해 메뉴 정보 제공 시 좋음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 선택 기능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연령대 → 남녀 구분 없는 연령별 선호메뉴 통계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/>
              <a:t>성별 → </a:t>
            </a:r>
            <a:r>
              <a:rPr lang="ko-KR" altLang="en-US" dirty="0" smtClean="0"/>
              <a:t>남녀별 선호 메뉴 통계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연령대</a:t>
            </a:r>
            <a:r>
              <a:rPr lang="en-US" altLang="ko-KR" dirty="0" smtClean="0"/>
              <a:t>, </a:t>
            </a:r>
            <a:r>
              <a:rPr lang="ko-KR" altLang="en-US" dirty="0"/>
              <a:t>성별 → </a:t>
            </a:r>
            <a:r>
              <a:rPr lang="ko-KR" altLang="en-US" dirty="0" smtClean="0"/>
              <a:t>연령별</a:t>
            </a:r>
            <a:r>
              <a:rPr lang="en-US" altLang="ko-KR" dirty="0"/>
              <a:t>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남성의 선호 메뉴 통계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/>
              <a:t>지역 → </a:t>
            </a:r>
            <a:r>
              <a:rPr lang="ko-KR" altLang="en-US" dirty="0" smtClean="0"/>
              <a:t>해당 지역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선호도 높은 메뉴 통계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위치 서비스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유저의 현 위치를 주변으로 하여 반경 </a:t>
            </a:r>
            <a:r>
              <a:rPr lang="en-US" altLang="ko-KR" dirty="0" smtClean="0"/>
              <a:t>100m </a:t>
            </a:r>
            <a:r>
              <a:rPr lang="ko-KR" altLang="en-US" dirty="0" smtClean="0"/>
              <a:t>정도 내에 위치하고 있는 등록된 매장에 대한 위치 정보 제공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해당 지역의 특이하거나 이색적인 비주류 브랜드에 대한 위치 정보 제공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288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화면 디자인 </a:t>
            </a:r>
            <a:r>
              <a:rPr lang="en-US" altLang="ko-KR" dirty="0"/>
              <a:t>[</a:t>
            </a:r>
            <a:r>
              <a:rPr lang="en-US" altLang="ko-KR" dirty="0" smtClean="0"/>
              <a:t>1/6]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주요 기능과 디자인에 대한 화면 구성은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 계획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부분에서 언급했던 회의 자료를 통해 이미지화 작업을 통해 대략적인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표현한 것으로 실제 완성 되는 최종 형태와는 차이가 있을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99214" y="1268759"/>
            <a:ext cx="8292745" cy="4104457"/>
            <a:chOff x="599214" y="1268759"/>
            <a:chExt cx="8292745" cy="41044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" t="3800" r="3263"/>
            <a:stretch/>
          </p:blipFill>
          <p:spPr>
            <a:xfrm rot="5400000">
              <a:off x="4326451" y="807708"/>
              <a:ext cx="4104457" cy="502655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" t="8000" r="3262" b="4851"/>
            <a:stretch/>
          </p:blipFill>
          <p:spPr>
            <a:xfrm rot="10800000">
              <a:off x="599214" y="1268759"/>
              <a:ext cx="3115431" cy="4104456"/>
            </a:xfrm>
            <a:prstGeom prst="rect">
              <a:avLst/>
            </a:prstGeom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683568" y="116632"/>
            <a:ext cx="5328592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[3/8]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15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[4/8]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/6]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394" y="1988840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◁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미등록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상태이므로 등록 후 사용 가능 안내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문구 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4" y="1404306"/>
            <a:ext cx="2809760" cy="47971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27" y="1404305"/>
            <a:ext cx="2809761" cy="47971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29178" y="3516104"/>
            <a:ext cx="3816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 등록을 위한 메뉴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중복 확인이 반드시 필요하며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연령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지역은 선택 가능하도록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메뉴를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개인정보 등록에 관한 간단한 안내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메시지를 보여주도록 디자인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38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[5/8]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[3/6]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63" y="1402658"/>
            <a:ext cx="2810725" cy="479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29178" y="4002449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 메뉴 선택 화면으로 총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메뉴와 바로 검색이 가능한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검색창을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4" y="1402658"/>
            <a:ext cx="2810725" cy="479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8394" y="2492896"/>
            <a:ext cx="38164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등록 후 실행 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등록안내 문구 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없이 화면 터치 후 바로 메뉴 선택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화면으로 진입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51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[6/8]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[4/6]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7887" y="1367671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선택 메뉴 중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‘Coffee’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항목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시 출력되는 화면으로 서비스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 예정인 전문 브랜드의 선택이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가능하다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브랜드 로고와 한글로 표기하여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이용자가 쉽게 알아 볼 수 있도록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예정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영문표기 병행 검토 중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9178" y="3789040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브랜드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화면에서 특정 브랜드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해당하는 브랜드의 간략한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정보와 메뉴를 볼 수 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7" y="1402658"/>
            <a:ext cx="2810725" cy="479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29178" y="4728433"/>
            <a:ext cx="381642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좋아요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버튼을 통해 브랜드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선호도를 집계하며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비교하기 버튼을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통하여 가격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칼로리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선호도 비교를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한눈에 볼 수 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63" y="1401013"/>
            <a:ext cx="2810725" cy="479880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3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[7/8]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[5/6]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4" y="1401013"/>
            <a:ext cx="2810725" cy="47988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67" y="1401013"/>
            <a:ext cx="2810725" cy="47988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498798" y="2170028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00989" y="2970825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07680" y="3573016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16389" y="4175207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67" y="1401013"/>
            <a:ext cx="2810725" cy="47988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273468" y="2170028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51225" y="2976320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57916" y="3578511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6625" y="4180702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67" y="1401013"/>
            <a:ext cx="2810725" cy="47988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959640" y="2162659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21671" y="2968951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28362" y="3571142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37071" y="4173333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37887" y="1628800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사용자는 원하는 제품을 터치 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제품에 대한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사이즈별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칼로리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가격을 볼 수 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29178" y="4002449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비교하기 메뉴를 통하여 선호도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가격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칼로리에 대한 비교를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 수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메뉴를 제공한다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37887" y="2634297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누적된 사용자의 좋아요 수를 확인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메뉴에 대한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 브랜드와 비교가 가능하다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81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[7/8]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[5/6]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1013"/>
            <a:ext cx="2810725" cy="47988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02851" y="2170028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5042" y="2970825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1733" y="3573016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20442" y="4175207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27" y="1401013"/>
            <a:ext cx="2810725" cy="47988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255428" y="2170028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33185" y="2976320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39876" y="3578511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48585" y="4180702"/>
            <a:ext cx="57606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39" y="1401013"/>
            <a:ext cx="2810725" cy="47988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49912" y="2162659"/>
            <a:ext cx="576064" cy="3600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11943" y="2968951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8634" y="3571142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27343" y="4173333"/>
            <a:ext cx="724434" cy="2160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4C5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60" y="6237312"/>
            <a:ext cx="831926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△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비교하기 메뉴를 통하여 선호도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칼로리에 대한 비교를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 수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메뉴를 제공한다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49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14C5C"/>
                </a:solidFill>
              </a:rPr>
              <a:t>차     </a:t>
            </a:r>
            <a:r>
              <a:rPr lang="ko-KR" altLang="en-US" dirty="0" err="1" smtClean="0">
                <a:solidFill>
                  <a:srgbClr val="C14C5C"/>
                </a:solidFill>
              </a:rPr>
              <a:t>례</a:t>
            </a:r>
            <a:r>
              <a:rPr lang="ko-KR" altLang="en-US" dirty="0">
                <a:solidFill>
                  <a:srgbClr val="C14C5C"/>
                </a:solidFill>
              </a:rPr>
              <a:t> </a:t>
            </a:r>
            <a:r>
              <a:rPr lang="en-US" altLang="ko-KR" sz="2400" dirty="0" smtClean="0">
                <a:solidFill>
                  <a:srgbClr val="C14C5C"/>
                </a:solidFill>
              </a:rPr>
              <a:t>[2/2</a:t>
            </a:r>
            <a:r>
              <a:rPr lang="en-US" altLang="ko-KR" sz="2400" dirty="0">
                <a:solidFill>
                  <a:srgbClr val="C14C5C"/>
                </a:solidFill>
              </a:rPr>
              <a:t>]</a:t>
            </a:r>
            <a:endParaRPr lang="ko-KR" altLang="en-US" sz="2400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832" y="875716"/>
            <a:ext cx="8840656" cy="5822107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PROTOTYPE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일정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차별화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기능과 주요 화면</a:t>
            </a:r>
            <a:r>
              <a:rPr lang="en-US" altLang="ko-KR" dirty="0" smtClean="0"/>
              <a:t>] → [</a:t>
            </a:r>
            <a:r>
              <a:rPr lang="ko-KR" altLang="en-US" dirty="0" smtClean="0"/>
              <a:t>주요 화면 다자인 </a:t>
            </a:r>
            <a:r>
              <a:rPr lang="en-US" altLang="ko-KR" dirty="0" smtClean="0"/>
              <a:t>(6/6) </a:t>
            </a:r>
            <a:r>
              <a:rPr lang="ko-KR" altLang="en-US" dirty="0" smtClean="0"/>
              <a:t>페이지에서 설명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r>
              <a:rPr lang="ko-KR" altLang="en-US" dirty="0"/>
              <a:t>기능과 주요 화면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기능 소개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ko-KR" altLang="en-US" dirty="0"/>
              <a:t>주요 화면 디자인</a:t>
            </a: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dirty="0" smtClean="0"/>
              <a:t>PROTOTYPE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예  고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/>
          </a:p>
          <a:p>
            <a:pPr>
              <a:lnSpc>
                <a:spcPts val="2200"/>
              </a:lnSpc>
            </a:pPr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62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14C5C"/>
                </a:solidFill>
              </a:rPr>
              <a:t>기능과 주요 화면 </a:t>
            </a:r>
            <a:r>
              <a:rPr lang="en-US" altLang="ko-KR" sz="2400" dirty="0" smtClean="0">
                <a:solidFill>
                  <a:srgbClr val="C14C5C"/>
                </a:solidFill>
              </a:rPr>
              <a:t>[8/8]</a:t>
            </a:r>
            <a:endParaRPr lang="ko-KR" altLang="en-US" dirty="0">
              <a:solidFill>
                <a:srgbClr val="C14C5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화면 디자인 </a:t>
            </a:r>
            <a:r>
              <a:rPr lang="en-US" altLang="ko-KR" dirty="0" smtClean="0"/>
              <a:t>[</a:t>
            </a:r>
            <a:r>
              <a:rPr lang="en-US" altLang="ko-KR" dirty="0"/>
              <a:t>6</a:t>
            </a:r>
            <a:r>
              <a:rPr lang="en-US" altLang="ko-KR" dirty="0" smtClean="0"/>
              <a:t>/6]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7887" y="1628800"/>
            <a:ext cx="381642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보기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사용자의 위치를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기반으로 첫 화면을 보여준다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9178" y="3198555"/>
            <a:ext cx="381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동양미래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입력된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동일 단어가 들어간 브랜드의 매장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지도에 표현된다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7" y="1401013"/>
            <a:ext cx="2810725" cy="4798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68" y="2252384"/>
            <a:ext cx="1152128" cy="175573"/>
          </a:xfrm>
          <a:prstGeom prst="rect">
            <a:avLst/>
          </a:prstGeom>
          <a:solidFill>
            <a:srgbClr val="D9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95383A"/>
                </a:solidFill>
                <a:latin typeface="Droid Sans Fallback" panose="020B0502000000000001" pitchFamily="50" charset="-127"/>
                <a:ea typeface="Droid Sans Fallback" panose="020B0502000000000001" pitchFamily="50" charset="-127"/>
                <a:cs typeface="Droid Sans Fallback" panose="020B0502000000000001" pitchFamily="50" charset="-127"/>
              </a:rPr>
              <a:t>동양미래</a:t>
            </a:r>
            <a:endParaRPr lang="ko-KR" altLang="en-US" sz="1000" dirty="0">
              <a:solidFill>
                <a:srgbClr val="95383A"/>
              </a:solidFill>
              <a:latin typeface="Droid Sans Fallback" panose="020B0502000000000001" pitchFamily="50" charset="-127"/>
              <a:ea typeface="Droid Sans Fallback" panose="020B0502000000000001" pitchFamily="50" charset="-127"/>
              <a:cs typeface="Droid Sans Fallback" panose="020B05020000000000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223" y="2308429"/>
            <a:ext cx="381642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◁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검색창에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검색하고 싶은 명칭을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검색한다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859" y="2196155"/>
            <a:ext cx="1152128" cy="288032"/>
          </a:xfrm>
          <a:prstGeom prst="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63" y="1402853"/>
            <a:ext cx="2810725" cy="4798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25" y="3843958"/>
            <a:ext cx="216024" cy="21602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05064"/>
            <a:ext cx="216024" cy="216024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7413577" y="2696448"/>
            <a:ext cx="944777" cy="984580"/>
          </a:xfrm>
          <a:prstGeom prst="wedgeRectCallou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이디야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ko-KR" altLang="en-US" sz="800" dirty="0" err="1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동양미래대학점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ko-KR" altLang="en-US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평일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en-US" altLang="ko-KR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08:00~24:00</a:t>
            </a:r>
          </a:p>
          <a:p>
            <a:r>
              <a:rPr lang="ko-KR" altLang="en-US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주말 및 공휴일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en-US" altLang="ko-KR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10:00~23:00</a:t>
            </a:r>
          </a:p>
          <a:p>
            <a:endParaRPr lang="ko-KR" altLang="en-US" sz="1000" dirty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7429390" y="4262055"/>
            <a:ext cx="1031042" cy="792088"/>
          </a:xfrm>
          <a:prstGeom prst="wedgeRectCallout">
            <a:avLst>
              <a:gd name="adj1" fmla="val -67193"/>
              <a:gd name="adj2" fmla="val -50516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카페베네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ko-KR" altLang="en-US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고척동양미래대점</a:t>
            </a:r>
            <a:endParaRPr lang="en-US" altLang="ko-KR" sz="800" dirty="0" smtClean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ko-KR" altLang="en-US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영업시간</a:t>
            </a:r>
            <a:endParaRPr lang="en-US" altLang="ko-KR" sz="800" dirty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  <a:p>
            <a:r>
              <a:rPr lang="en-US" altLang="ko-KR" sz="800" dirty="0" smtClean="0">
                <a:solidFill>
                  <a:srgbClr val="95383A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roid Sans Fallback" panose="020B0502000000000001" pitchFamily="50" charset="-127"/>
              </a:rPr>
              <a:t>09:00~12:30</a:t>
            </a:r>
          </a:p>
          <a:p>
            <a:endParaRPr lang="ko-KR" altLang="en-US" sz="1000" dirty="0">
              <a:solidFill>
                <a:srgbClr val="95383A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roid Sans Fallback" panose="020B05020000000000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29178" y="4278675"/>
            <a:ext cx="381642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▷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매장의 특징을 아이콘으로 표시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5" y="3510665"/>
            <a:ext cx="132680" cy="1326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5" y="4855563"/>
            <a:ext cx="132680" cy="1326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49" y="4855563"/>
            <a:ext cx="133200" cy="133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53" y="4855563"/>
            <a:ext cx="133200" cy="133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57" y="4854344"/>
            <a:ext cx="133200" cy="1332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6012160" y="3474881"/>
            <a:ext cx="2160241" cy="1682311"/>
            <a:chOff x="6012160" y="3474881"/>
            <a:chExt cx="2160241" cy="1682311"/>
          </a:xfrm>
        </p:grpSpPr>
        <p:sp>
          <p:nvSpPr>
            <p:cNvPr id="8" name="직사각형 7"/>
            <p:cNvSpPr/>
            <p:nvPr/>
          </p:nvSpPr>
          <p:spPr>
            <a:xfrm>
              <a:off x="7406707" y="3474881"/>
              <a:ext cx="261637" cy="197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80313" y="4810824"/>
              <a:ext cx="792088" cy="209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8" idx="1"/>
            </p:cNvCxnSpPr>
            <p:nvPr/>
          </p:nvCxnSpPr>
          <p:spPr>
            <a:xfrm flipH="1" flipV="1">
              <a:off x="7092280" y="3573016"/>
              <a:ext cx="314427" cy="58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7091363" y="3573016"/>
              <a:ext cx="917" cy="139427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3" idx="1"/>
            </p:cNvCxnSpPr>
            <p:nvPr/>
          </p:nvCxnSpPr>
          <p:spPr>
            <a:xfrm flipH="1">
              <a:off x="6012160" y="4915771"/>
              <a:ext cx="1368153" cy="24142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874636" y="4854344"/>
            <a:ext cx="3160566" cy="806904"/>
            <a:chOff x="2874636" y="4854344"/>
            <a:chExt cx="3160566" cy="806904"/>
          </a:xfrm>
        </p:grpSpPr>
        <p:sp>
          <p:nvSpPr>
            <p:cNvPr id="47" name="직사각형 46"/>
            <p:cNvSpPr/>
            <p:nvPr/>
          </p:nvSpPr>
          <p:spPr>
            <a:xfrm>
              <a:off x="3347864" y="4854344"/>
              <a:ext cx="2664296" cy="806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98" y="5026055"/>
              <a:ext cx="360000" cy="360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210" y="5013176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789" y="5016098"/>
              <a:ext cx="360000" cy="36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661" y="5026055"/>
              <a:ext cx="360000" cy="36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369" y="5013176"/>
              <a:ext cx="360000" cy="360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874636" y="5277330"/>
              <a:ext cx="1063792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lnSpc>
                  <a:spcPts val="2200"/>
                </a:lnSpc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PC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39514" y="5298043"/>
              <a:ext cx="1063792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lnSpc>
                  <a:spcPts val="2200"/>
                </a:lnSpc>
              </a:pP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WIFI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30659" y="5273730"/>
              <a:ext cx="1063792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lnSpc>
                  <a:spcPts val="2200"/>
                </a:lnSpc>
              </a:pP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미팅룸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92144" y="5275530"/>
              <a:ext cx="1063792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lnSpc>
                  <a:spcPts val="2200"/>
                </a:lnSpc>
              </a:pPr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주차장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71410" y="5298043"/>
              <a:ext cx="1063792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lnSpc>
                  <a:spcPts val="2200"/>
                </a:lnSpc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도서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C14C5C"/>
          </a:solidFill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C14C5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9152895" cy="685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3" y="404664"/>
            <a:ext cx="2921491" cy="59020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86523"/>
            <a:ext cx="648072" cy="6480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19" y="404664"/>
            <a:ext cx="2920698" cy="5900400"/>
          </a:xfrm>
          <a:prstGeom prst="rect">
            <a:avLst/>
          </a:prstGeom>
        </p:spPr>
      </p:pic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48788" y="-675456"/>
            <a:ext cx="9059716" cy="2011107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 smtClean="0">
                <a:solidFill>
                  <a:srgbClr val="C14C5C"/>
                </a:solidFill>
              </a:rPr>
              <a:t>2016. 06</a:t>
            </a:r>
            <a:endParaRPr lang="ko-KR" altLang="en-US" sz="4400" dirty="0">
              <a:solidFill>
                <a:srgbClr val="C14C5C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180528" y="5564649"/>
            <a:ext cx="9059716" cy="201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rgbClr val="C14C5C"/>
                </a:solidFill>
              </a:rPr>
              <a:t>PROTOTYPE COMING SOON!!!</a:t>
            </a:r>
            <a:endParaRPr lang="ko-KR" altLang="en-US" sz="4400" dirty="0">
              <a:solidFill>
                <a:srgbClr val="C14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327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9152895" cy="685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1901877"/>
            <a:ext cx="9143999" cy="3048000"/>
          </a:xfrm>
          <a:prstGeom prst="rect">
            <a:avLst/>
          </a:prstGeom>
          <a:solidFill>
            <a:srgbClr val="A01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14" y="1901877"/>
            <a:ext cx="5448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88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9152895" cy="685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88" y="1772816"/>
            <a:ext cx="9059716" cy="2011107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rgbClr val="C14C5C"/>
                </a:solidFill>
              </a:rPr>
              <a:t>THANK YOU !!!!!!!</a:t>
            </a:r>
            <a:endParaRPr lang="ko-KR" altLang="en-US" sz="6000" dirty="0">
              <a:solidFill>
                <a:srgbClr val="C14C5C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6048" y="5403060"/>
            <a:ext cx="6400800" cy="61822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601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A9C5E"/>
                </a:solidFill>
              </a:rPr>
              <a:t>프로젝트 팀 소개 </a:t>
            </a:r>
            <a:r>
              <a:rPr lang="en-US" altLang="ko-KR" sz="2400" dirty="0" smtClean="0">
                <a:solidFill>
                  <a:srgbClr val="EA9C5E"/>
                </a:solidFill>
              </a:rPr>
              <a:t>[1/2]</a:t>
            </a:r>
            <a:endParaRPr lang="ko-KR" altLang="en-US" sz="2400" dirty="0">
              <a:solidFill>
                <a:srgbClr val="EA9C5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spcCol="972000"/>
          <a:lstStyle/>
          <a:p>
            <a:r>
              <a:rPr lang="ko-KR" altLang="en-US" dirty="0" smtClean="0"/>
              <a:t>팀    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음 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알코올 성분의 음료를 마시는 것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코 </a:t>
            </a:r>
            <a:r>
              <a:rPr lang="ko-KR" altLang="en-US" dirty="0" err="1"/>
              <a:t>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작업의 흐름에 따라 프로그램 명령문을 사용하여 프로그램을 작성하는 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의    미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직장 생활과 학업이란 빡빡한 생활 속에서도 최소한의 시간으로 최대한의 역량을 발휘하여 </a:t>
            </a:r>
            <a:r>
              <a:rPr lang="ko-KR" altLang="en-US" dirty="0" err="1" smtClean="0"/>
              <a:t>퀄리티</a:t>
            </a:r>
            <a:r>
              <a:rPr lang="ko-KR" altLang="en-US" dirty="0" smtClean="0"/>
              <a:t> 높은 졸업작품을 만들어내야 하는 창작의 고통을 잠시나마 잊을 수 있도록 도와주는 하나의 탈출구가 음주라 생각되어 반영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과도한 음주는 부모님을 못 알아보게 만들지만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적당한 음주는 두뇌회전을 </a:t>
            </a:r>
            <a:r>
              <a:rPr lang="ko-KR" altLang="en-US" dirty="0" err="1" smtClean="0"/>
              <a:t>빠르게하는</a:t>
            </a:r>
            <a:r>
              <a:rPr lang="ko-KR" altLang="en-US" dirty="0" smtClean="0"/>
              <a:t> 효과를 가져다 준다고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믿거나 말거나 보고 자료에 의하면 체내 혈중 알코올 농도 </a:t>
            </a:r>
            <a:r>
              <a:rPr lang="en-US" altLang="ko-KR" dirty="0" smtClean="0"/>
              <a:t>0.02%</a:t>
            </a:r>
            <a:r>
              <a:rPr lang="ko-KR" altLang="en-US" dirty="0" smtClean="0"/>
              <a:t>가 넘어가는 시점에서 이러한 효과를 가져 온다고 함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적당한 음주는 일의 능률을 올려 줄 것이라는 기대감 반영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가장 큰 의미는 술 자리는 즐거워야 재미있는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한잔의 술로 힘 든 것도 잊을 수 있듯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당장은 직장 생활과 학업으로 인한 스트레스를 받더라도 술 자리에서 처럼 즐겁고 재미있게 팀 프로젝트를 완수하자는 의미를 담고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EA9C5E"/>
          </a:solidFill>
          <a:ln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EA9C5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EA9C5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75556" y="1370161"/>
            <a:ext cx="7992888" cy="474663"/>
            <a:chOff x="575556" y="1370161"/>
            <a:chExt cx="7992888" cy="47466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75556" y="1370161"/>
              <a:ext cx="7992888" cy="474663"/>
            </a:xfrm>
            <a:prstGeom prst="roundRect">
              <a:avLst>
                <a:gd name="adj" fmla="val 257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1370161"/>
              <a:ext cx="7236804" cy="474662"/>
            </a:xfrm>
            <a:prstGeom prst="rect">
              <a:avLst/>
            </a:prstGeom>
            <a:solidFill>
              <a:srgbClr val="C14C5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음     주     </a:t>
              </a:r>
              <a:r>
                <a:rPr lang="ko-KR" altLang="en-US" sz="2400" b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     </a:t>
              </a:r>
              <a:r>
                <a:rPr lang="ko-KR" altLang="en-US" sz="2400" b="1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딩</a:t>
              </a:r>
              <a:endPara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6205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A9C5E"/>
                </a:solidFill>
              </a:rPr>
              <a:t>프로젝트 팀 소개 </a:t>
            </a:r>
            <a:r>
              <a:rPr lang="en-US" altLang="ko-KR" sz="2400" dirty="0" smtClean="0">
                <a:solidFill>
                  <a:srgbClr val="EA9C5E"/>
                </a:solidFill>
              </a:rPr>
              <a:t>[2/2</a:t>
            </a:r>
            <a:r>
              <a:rPr lang="en-US" altLang="ko-KR" sz="2400" dirty="0">
                <a:solidFill>
                  <a:srgbClr val="EA9C5E"/>
                </a:solidFill>
              </a:rPr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담당 업무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EA9C5E"/>
          </a:solidFill>
          <a:ln>
            <a:solidFill>
              <a:srgbClr val="EA9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7544" y="3284984"/>
            <a:ext cx="1584176" cy="3024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23728" y="3284984"/>
            <a:ext cx="1584176" cy="3024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79912" y="3284984"/>
            <a:ext cx="1584176" cy="3024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36096" y="3284984"/>
            <a:ext cx="1584176" cy="3024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92280" y="3284984"/>
            <a:ext cx="1584176" cy="3024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7544" y="3655865"/>
            <a:ext cx="1584176" cy="474662"/>
          </a:xfrm>
          <a:prstGeom prst="rect">
            <a:avLst/>
          </a:prstGeom>
          <a:solidFill>
            <a:srgbClr val="C14C5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황보 주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23728" y="3656514"/>
            <a:ext cx="1584176" cy="474662"/>
          </a:xfrm>
          <a:prstGeom prst="rect">
            <a:avLst/>
          </a:prstGeom>
          <a:solidFill>
            <a:srgbClr val="EA9C5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승섭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9912" y="3655865"/>
            <a:ext cx="1584176" cy="474662"/>
          </a:xfrm>
          <a:prstGeom prst="rect">
            <a:avLst/>
          </a:prstGeom>
          <a:solidFill>
            <a:srgbClr val="9AAD67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 성현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6096" y="3655865"/>
            <a:ext cx="1584176" cy="474662"/>
          </a:xfrm>
          <a:prstGeom prst="rect">
            <a:avLst/>
          </a:prstGeom>
          <a:solidFill>
            <a:srgbClr val="485E6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성민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2280" y="3655865"/>
            <a:ext cx="1584176" cy="474662"/>
          </a:xfrm>
          <a:prstGeom prst="rect">
            <a:avLst/>
          </a:prstGeom>
          <a:solidFill>
            <a:srgbClr val="81687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은진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365104"/>
            <a:ext cx="1584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팀장 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기획안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자료수집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준비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디자인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(UI)</a:t>
            </a: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4365104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기획안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발표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436510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4365104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기획안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-2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수집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디자인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2280" y="4365104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 디자인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DB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◦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수집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5556" y="1399554"/>
            <a:ext cx="7992888" cy="474663"/>
            <a:chOff x="575556" y="1399554"/>
            <a:chExt cx="7992888" cy="474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5556" y="1399554"/>
              <a:ext cx="7992888" cy="474663"/>
            </a:xfrm>
            <a:prstGeom prst="roundRect">
              <a:avLst>
                <a:gd name="adj" fmla="val 257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5596" y="1399555"/>
              <a:ext cx="1224136" cy="474662"/>
            </a:xfrm>
            <a:prstGeom prst="rect">
              <a:avLst/>
            </a:prstGeom>
            <a:solidFill>
              <a:srgbClr val="C14C5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 장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0498" y="2018233"/>
            <a:ext cx="7992888" cy="474663"/>
            <a:chOff x="580498" y="2018233"/>
            <a:chExt cx="7992888" cy="474663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80498" y="2018233"/>
              <a:ext cx="7992888" cy="474663"/>
            </a:xfrm>
            <a:prstGeom prst="roundRect">
              <a:avLst>
                <a:gd name="adj" fmla="val 257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40538" y="2018234"/>
              <a:ext cx="1224136" cy="474662"/>
            </a:xfrm>
            <a:prstGeom prst="rect">
              <a:avLst/>
            </a:prstGeom>
            <a:solidFill>
              <a:srgbClr val="9AAD6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 원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39752" y="1458074"/>
            <a:ext cx="59766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황보 주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2051556"/>
            <a:ext cx="597666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승섭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 성현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성민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은진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EA9C5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EA9C5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48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9AAD67"/>
                </a:solidFill>
              </a:rPr>
              <a:t>개발 아이템 </a:t>
            </a:r>
            <a:r>
              <a:rPr lang="en-US" altLang="ko-KR" sz="2400" dirty="0" smtClean="0">
                <a:solidFill>
                  <a:srgbClr val="9AAD67"/>
                </a:solidFill>
              </a:rPr>
              <a:t>[1/3]</a:t>
            </a:r>
            <a:endParaRPr lang="ko-KR" altLang="en-US" sz="2400" dirty="0">
              <a:solidFill>
                <a:srgbClr val="9AAD67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이름</a:t>
            </a:r>
            <a:endParaRPr lang="en-US" altLang="ko-KR" dirty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Coffee &amp; Dessert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아직 정확한 프로젝트 명은 정해지지 않았으며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몇 가지 </a:t>
            </a:r>
            <a:r>
              <a:rPr lang="ko-KR" altLang="en-US" dirty="0" err="1" smtClean="0"/>
              <a:t>후보군을</a:t>
            </a:r>
            <a:r>
              <a:rPr lang="ko-KR" altLang="en-US" dirty="0" smtClean="0"/>
              <a:t> 놓고 고려 중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카페인포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어디카페야</a:t>
            </a:r>
            <a:r>
              <a:rPr lang="en-US" altLang="ko-KR" dirty="0" smtClean="0"/>
              <a:t>?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카페주유소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어디가싸커피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Coffee vs Coffee</a:t>
            </a:r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핸디다방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포캣다방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err="1" smtClean="0"/>
              <a:t>커피군과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디저트양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en-US" altLang="ko-KR" dirty="0" smtClean="0"/>
              <a:t>Coffee &amp; Dessert </a:t>
            </a:r>
          </a:p>
          <a:p>
            <a:pPr lvl="3">
              <a:lnSpc>
                <a:spcPts val="2200"/>
              </a:lnSpc>
            </a:pPr>
            <a:r>
              <a:rPr lang="en-US" altLang="ko-KR" dirty="0" smtClean="0"/>
              <a:t>4/4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발표 이후 최종 프로젝트 이름으로 선정하였습니다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개    요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9AAD67"/>
          </a:solidFill>
          <a:ln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560" y="5157192"/>
            <a:ext cx="8280920" cy="1296144"/>
          </a:xfrm>
          <a:prstGeom prst="roundRect">
            <a:avLst>
              <a:gd name="adj" fmla="val 257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lvl="1"/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커피나 음료</a:t>
            </a:r>
            <a:r>
              <a:rPr lang="en-US" altLang="ko-KR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차와 같은 </a:t>
            </a:r>
            <a:r>
              <a:rPr lang="ko-KR" altLang="en-US" dirty="0" err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디저트류의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가격과 칼로리 등을 브랜드 별로 </a:t>
            </a:r>
            <a:endParaRPr lang="en-US" altLang="ko-KR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한눈에 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알기 쉽게 비교 하고</a:t>
            </a:r>
            <a:r>
              <a:rPr lang="en-US" altLang="ko-KR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인기 제품 및 각 분류에 따른 </a:t>
            </a:r>
            <a:r>
              <a:rPr lang="ko-KR" altLang="en-US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선호 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</a:t>
            </a:r>
            <a:endParaRPr lang="en-US" altLang="ko-KR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제공하여 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이용자가 제품을 쉽게 선택 할 수 있게 도와주는 </a:t>
            </a:r>
            <a:r>
              <a:rPr lang="ko-KR" altLang="en-US" dirty="0" err="1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</a:t>
            </a:r>
            <a:r>
              <a:rPr lang="ko-KR" altLang="en-US" dirty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 smtClean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프로그램입니다</a:t>
            </a:r>
            <a:r>
              <a:rPr lang="en-US" altLang="ko-KR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843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AAD67"/>
                </a:solidFill>
              </a:rPr>
              <a:t>개발 아이템 </a:t>
            </a:r>
            <a:r>
              <a:rPr lang="en-US" altLang="ko-KR" sz="2400" dirty="0" smtClean="0">
                <a:solidFill>
                  <a:srgbClr val="9AAD67"/>
                </a:solidFill>
              </a:rPr>
              <a:t>[2/3</a:t>
            </a:r>
            <a:r>
              <a:rPr lang="en-US" altLang="ko-KR" sz="2400" dirty="0">
                <a:solidFill>
                  <a:srgbClr val="9AAD67"/>
                </a:solidFill>
              </a:rPr>
              <a:t>]</a:t>
            </a:r>
            <a:endParaRPr lang="ko-KR" altLang="en-US" dirty="0"/>
          </a:p>
        </p:txBody>
      </p:sp>
      <p:pic>
        <p:nvPicPr>
          <p:cNvPr id="4" name="Picture 2" descr="C:\Users\Administrator\Desktop\개인프로젝트기획안폴더\우리나라 국민 평균 커피소비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" y="1821904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9AAD67"/>
          </a:solidFill>
          <a:ln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123832" y="847253"/>
            <a:ext cx="8840656" cy="582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■"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▷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배경 및 필요성 </a:t>
            </a:r>
            <a:endParaRPr lang="en-US" altLang="ko-KR" dirty="0" smtClean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915816" y="1628800"/>
            <a:ext cx="6048672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■"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▷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2200"/>
              </a:lnSpc>
            </a:pPr>
            <a:r>
              <a:rPr lang="ko-KR" altLang="en-US" sz="1400" dirty="0" smtClean="0"/>
              <a:t>한 </a:t>
            </a:r>
            <a:r>
              <a:rPr lang="ko-KR" altLang="en-US" sz="1400" dirty="0"/>
              <a:t>통계 자료에 의하면 국내 연간 </a:t>
            </a:r>
            <a:r>
              <a:rPr lang="en-US" altLang="ko-KR" sz="1400" dirty="0"/>
              <a:t>1</a:t>
            </a:r>
            <a:r>
              <a:rPr lang="ko-KR" altLang="en-US" sz="1400" dirty="0"/>
              <a:t>인 커피 소비량은 </a:t>
            </a:r>
            <a:r>
              <a:rPr lang="en-US" altLang="ko-KR" sz="1400" dirty="0"/>
              <a:t>670</a:t>
            </a:r>
            <a:r>
              <a:rPr lang="ko-KR" altLang="en-US" sz="1400" dirty="0"/>
              <a:t>잔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즉 </a:t>
            </a:r>
            <a:r>
              <a:rPr lang="ko-KR" altLang="en-US" sz="1400" dirty="0"/>
              <a:t>성인 </a:t>
            </a:r>
            <a:r>
              <a:rPr lang="en-US" altLang="ko-KR" sz="1400" dirty="0"/>
              <a:t>1</a:t>
            </a:r>
            <a:r>
              <a:rPr lang="ko-KR" altLang="en-US" sz="1400" dirty="0"/>
              <a:t>명이 하루에 </a:t>
            </a:r>
            <a:r>
              <a:rPr lang="en-US" altLang="ko-KR" sz="1400" dirty="0"/>
              <a:t>1.8</a:t>
            </a:r>
            <a:r>
              <a:rPr lang="ko-KR" altLang="en-US" sz="1400" dirty="0"/>
              <a:t>잔의 커피를 매일 소비하고 있는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수치는 계속 증가 하고 있는 진행형 수치 입니다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ts val="2200"/>
              </a:lnSpc>
            </a:pPr>
            <a:endParaRPr lang="en-US" altLang="ko-KR" sz="1400" dirty="0"/>
          </a:p>
          <a:p>
            <a:pPr lvl="1">
              <a:lnSpc>
                <a:spcPts val="2200"/>
              </a:lnSpc>
            </a:pPr>
            <a:r>
              <a:rPr lang="ko-KR" altLang="en-US" sz="1400" dirty="0" smtClean="0"/>
              <a:t>이러한 </a:t>
            </a:r>
            <a:r>
              <a:rPr lang="ko-KR" altLang="en-US" sz="1400" dirty="0"/>
              <a:t>소비량의 증가는 커피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쥬스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아이스크림등</a:t>
            </a:r>
            <a:r>
              <a:rPr lang="ko-KR" altLang="en-US" sz="1400" dirty="0" smtClean="0"/>
              <a:t>               </a:t>
            </a:r>
            <a:r>
              <a:rPr lang="en-US" altLang="ko-KR" sz="1400" dirty="0" smtClean="0"/>
              <a:t>‘</a:t>
            </a:r>
            <a:r>
              <a:rPr lang="ko-KR" altLang="en-US" sz="1400" dirty="0"/>
              <a:t>디저트 시장</a:t>
            </a:r>
            <a:r>
              <a:rPr lang="en-US" altLang="ko-KR" sz="1400" dirty="0"/>
              <a:t>’</a:t>
            </a:r>
            <a:r>
              <a:rPr lang="ko-KR" altLang="en-US" sz="1400" dirty="0"/>
              <a:t>의 발달로 이어졌고</a:t>
            </a:r>
            <a:r>
              <a:rPr lang="en-US" altLang="ko-KR" sz="1400" dirty="0"/>
              <a:t>, </a:t>
            </a:r>
            <a:r>
              <a:rPr lang="ko-KR" altLang="en-US" sz="1400" dirty="0"/>
              <a:t>소비자를 충족 시키기 위해 많은 국내외 브랜드의 커피 전문점이나 음료</a:t>
            </a:r>
            <a:r>
              <a:rPr lang="en-US" altLang="ko-KR" sz="1400" dirty="0"/>
              <a:t>, </a:t>
            </a:r>
            <a:r>
              <a:rPr lang="ko-KR" altLang="en-US" sz="1400" dirty="0"/>
              <a:t>디저트 전문 </a:t>
            </a:r>
            <a:r>
              <a:rPr lang="ko-KR" altLang="en-US" sz="1400" dirty="0" smtClean="0"/>
              <a:t>      점들이 </a:t>
            </a:r>
            <a:r>
              <a:rPr lang="ko-KR" altLang="en-US" sz="1400" dirty="0"/>
              <a:t>생겨 났습니다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635896" y="4149080"/>
            <a:ext cx="4122384" cy="2234742"/>
            <a:chOff x="3635896" y="4149080"/>
            <a:chExt cx="4122384" cy="22347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640" y="5663822"/>
              <a:ext cx="720000" cy="7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925" y="5662851"/>
              <a:ext cx="720000" cy="72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903" y="4951454"/>
              <a:ext cx="720000" cy="72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149080"/>
              <a:ext cx="720000" cy="72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457" y="4149928"/>
              <a:ext cx="720000" cy="72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290" y="4952302"/>
              <a:ext cx="720000" cy="720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495" y="4149928"/>
              <a:ext cx="720000" cy="720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763" y="4943822"/>
              <a:ext cx="720000" cy="72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033" y="4948892"/>
              <a:ext cx="720000" cy="72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38" y="4953962"/>
              <a:ext cx="720000" cy="720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280" y="4948892"/>
              <a:ext cx="720000" cy="720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033" y="4150401"/>
              <a:ext cx="720000" cy="720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38" y="4150401"/>
              <a:ext cx="720000" cy="720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280" y="415578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5253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AAD67"/>
                </a:solidFill>
              </a:rPr>
              <a:t>개발 아이템 </a:t>
            </a:r>
            <a:r>
              <a:rPr lang="en-US" altLang="ko-KR" sz="2400" dirty="0" smtClean="0">
                <a:solidFill>
                  <a:srgbClr val="9AAD67"/>
                </a:solidFill>
              </a:rPr>
              <a:t>[2/3</a:t>
            </a:r>
            <a:r>
              <a:rPr lang="en-US" altLang="ko-KR" sz="2400" dirty="0">
                <a:solidFill>
                  <a:srgbClr val="9AAD67"/>
                </a:solidFill>
              </a:rPr>
              <a:t>]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9AAD67"/>
          </a:solidFill>
          <a:ln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123832" y="847253"/>
            <a:ext cx="8840656" cy="582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■"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▷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배경 및 필요성 </a:t>
            </a:r>
            <a:endParaRPr lang="en-US" altLang="ko-KR" dirty="0" smtClean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5496" y="1207293"/>
            <a:ext cx="8840656" cy="582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■"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▷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2200"/>
              </a:lnSpc>
            </a:pPr>
            <a:r>
              <a:rPr lang="ko-KR" altLang="en-US" sz="1400" dirty="0" smtClean="0"/>
              <a:t>그럼 시선을 돌려 학교 부근을 살펴 볼까요</a:t>
            </a:r>
            <a:r>
              <a:rPr lang="en-US" altLang="ko-KR" sz="1400" dirty="0" smtClean="0"/>
              <a:t>???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sz="1400" dirty="0" smtClean="0"/>
              <a:t>여러분은 학교 정문에서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분 거리에 커피나 음료와 같은 전문점이 몇 개 인줄 아시나요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브랜드를 떠나 저희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조에서 확인한 것만 </a:t>
            </a:r>
            <a:r>
              <a:rPr lang="en-US" altLang="ko-KR" sz="1400" dirty="0" smtClean="0"/>
              <a:t>(    )</a:t>
            </a:r>
            <a:r>
              <a:rPr lang="ko-KR" altLang="en-US" sz="1400" dirty="0" smtClean="0"/>
              <a:t>개의 전문점이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그렇다면 학교 앞보다 좀 더 큰 번화가의 경우는 어떨까요</a:t>
            </a:r>
            <a:r>
              <a:rPr lang="en-US" altLang="ko-KR" sz="1400" dirty="0" smtClean="0"/>
              <a:t>?? </a:t>
            </a:r>
            <a:r>
              <a:rPr lang="ko-KR" altLang="en-US" sz="1400" dirty="0" smtClean="0"/>
              <a:t>정확한 숫자는 당장 파악이 불가능하고 어렵겠지만 못해도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배 이상은 많을 것이라 생각됩니다</a:t>
            </a:r>
            <a:r>
              <a:rPr lang="en-US" altLang="ko-KR" sz="1400" dirty="0" smtClean="0"/>
              <a:t>.</a:t>
            </a:r>
          </a:p>
          <a:p>
            <a:pPr lvl="2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sz="1400" dirty="0" smtClean="0"/>
              <a:t>이처럼 우리 주변에는 무수히 많은 브랜드의 매장이 위치하고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곳에는 다양한 가격과 종류의 제품이 판매되고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 모두는 맛에 대한 기준이 다르고 선호하는 브랜드도 다르며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브랜드를 다 접해 보기도 힘듭니다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불과 몇 년 전이라면 이러한 정보를 습득하기 위해 매장을 전부 방문했을지도 모릅니다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그러다 세상이 조금 편해져서 여러분은 직접 가보지 않아도 집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회사등에서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를 통해 인터넷으로 해당 브랜드의 정보를 얻고 매장을 방문해서 원하는 제품을 구매 했습니다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ts val="2200"/>
              </a:lnSpc>
            </a:pPr>
            <a:endParaRPr lang="en-US" altLang="ko-KR" sz="1400" dirty="0"/>
          </a:p>
          <a:p>
            <a:pPr lvl="1">
              <a:lnSpc>
                <a:spcPts val="2200"/>
              </a:lnSpc>
            </a:pPr>
            <a:r>
              <a:rPr lang="ko-KR" altLang="en-US" sz="1400" dirty="0" smtClean="0"/>
              <a:t>하지만 지금은 </a:t>
            </a:r>
            <a:r>
              <a:rPr lang="ko-KR" altLang="en-US" sz="1400" dirty="0" err="1" smtClean="0"/>
              <a:t>스마트폰을</a:t>
            </a:r>
            <a:r>
              <a:rPr lang="ko-KR" altLang="en-US" sz="1400" dirty="0" smtClean="0"/>
              <a:t> 통해 길을 걸어가며 원하는 브랜드와 제품의 정보를 얻고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제일 </a:t>
            </a:r>
            <a:r>
              <a:rPr lang="ko-KR" altLang="en-US" sz="1400" dirty="0" err="1" smtClean="0"/>
              <a:t>가까곳에</a:t>
            </a:r>
            <a:r>
              <a:rPr lang="ko-KR" altLang="en-US" sz="1400" dirty="0" smtClean="0"/>
              <a:t> 위치하고 있는 브랜드의 매장을 방문에 선택의 고민 없이 바로 메뉴를 주문하고 구매 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시대의 흐름에 따라 정보 습득의 주체도 오프라인→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→</a:t>
            </a:r>
            <a:r>
              <a:rPr lang="ko-KR" altLang="en-US" sz="1400" dirty="0" err="1" smtClean="0"/>
              <a:t>스마트폰으로</a:t>
            </a:r>
            <a:r>
              <a:rPr lang="ko-KR" altLang="en-US" sz="1400" dirty="0" smtClean="0"/>
              <a:t> 옮겨 갔으며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그렇기 때문에 이러한 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맛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직접 가보지 안아도 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어디서나 관계없이 핸드폰으로 손쉽게 알아보고 찾아 갈 수 있도록 정보를 제공해 주는</a:t>
            </a:r>
            <a:r>
              <a:rPr lang="en-US" altLang="ko-KR" sz="1400" dirty="0" smtClean="0"/>
              <a:t>‘Coffee &amp; Dessert’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APP </a:t>
            </a:r>
            <a:r>
              <a:rPr lang="ko-KR" altLang="en-US" sz="1400" dirty="0" smtClean="0"/>
              <a:t>프로 그램이 필요하다고 생각합니다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5084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97" y="4725144"/>
            <a:ext cx="591183" cy="59118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96" y="5284905"/>
            <a:ext cx="591183" cy="59118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25" y="5158035"/>
            <a:ext cx="325066" cy="32506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72" y="5157192"/>
            <a:ext cx="325066" cy="3250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AAD67"/>
                </a:solidFill>
              </a:rPr>
              <a:t>개발 아이템 </a:t>
            </a:r>
            <a:r>
              <a:rPr lang="en-US" altLang="ko-KR" sz="2400" dirty="0" smtClean="0">
                <a:solidFill>
                  <a:srgbClr val="9AAD67"/>
                </a:solidFill>
              </a:rPr>
              <a:t>[3/3</a:t>
            </a:r>
            <a:r>
              <a:rPr lang="en-US" altLang="ko-KR" sz="2400" dirty="0">
                <a:solidFill>
                  <a:srgbClr val="9AAD67"/>
                </a:solidFill>
              </a:rPr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Android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Studio</a:t>
            </a:r>
            <a:endParaRPr lang="en-US" altLang="ko-KR" dirty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가장 주력 개발 환경으로 </a:t>
            </a:r>
            <a:r>
              <a:rPr lang="ko-KR" altLang="en-US" dirty="0" err="1" smtClean="0"/>
              <a:t>안드로이트</a:t>
            </a:r>
            <a:r>
              <a:rPr lang="ko-KR" altLang="en-US" dirty="0" smtClean="0"/>
              <a:t> 스튜디오 사용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dirty="0" smtClean="0"/>
              <a:t>개발 구성 모듈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DBMS</a:t>
            </a:r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1">
              <a:lnSpc>
                <a:spcPts val="2200"/>
              </a:lnSpc>
            </a:pPr>
            <a:endParaRPr lang="en-US" altLang="ko-KR" dirty="0"/>
          </a:p>
          <a:p>
            <a:pPr lvl="1">
              <a:lnSpc>
                <a:spcPts val="2200"/>
              </a:lnSpc>
            </a:pP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수집된 자료를 바탕으로 구축 예정인 데이터베이스에 대한 작성</a:t>
            </a: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효율적인 관리 및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응용프로그램에 서비스 하기 위해 반드시 필요한 필수 모듈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en-US" altLang="ko-KR" dirty="0" smtClean="0"/>
              <a:t>Server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 marL="1371600" lvl="3" indent="0">
              <a:lnSpc>
                <a:spcPts val="2200"/>
              </a:lnSpc>
              <a:buNone/>
            </a:pPr>
            <a:endParaRPr lang="en-US" altLang="ko-KR" dirty="0" smtClean="0"/>
          </a:p>
          <a:p>
            <a:pPr lvl="2">
              <a:lnSpc>
                <a:spcPts val="2200"/>
              </a:lnSpc>
            </a:pPr>
            <a:r>
              <a:rPr lang="ko-KR" altLang="en-US" dirty="0" smtClean="0"/>
              <a:t>통계 자료 서비스를 위해 서버 필요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13132"/>
            <a:ext cx="432048" cy="432048"/>
          </a:xfrm>
          <a:prstGeom prst="roundRect">
            <a:avLst/>
          </a:prstGeom>
          <a:solidFill>
            <a:srgbClr val="9AAD67"/>
          </a:solidFill>
          <a:ln>
            <a:solidFill>
              <a:srgbClr val="9A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>
            <a:noAutofit/>
          </a:bodyPr>
          <a:lstStyle/>
          <a:p>
            <a:pPr algn="ctr"/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55576" y="692696"/>
            <a:ext cx="8218438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0803" y="6669360"/>
            <a:ext cx="8803211" cy="0"/>
          </a:xfrm>
          <a:prstGeom prst="line">
            <a:avLst/>
          </a:prstGeom>
          <a:ln w="41275">
            <a:solidFill>
              <a:srgbClr val="9AAD6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7" y="3095648"/>
            <a:ext cx="689653" cy="6534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87" y="2359362"/>
            <a:ext cx="911514" cy="6079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91" y="2276872"/>
            <a:ext cx="559112" cy="4840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60" y="2792278"/>
            <a:ext cx="559112" cy="4840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91" y="3303732"/>
            <a:ext cx="559112" cy="48403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16" y="5523232"/>
            <a:ext cx="364412" cy="3644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60" y="5134121"/>
            <a:ext cx="364412" cy="36441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16" y="4803670"/>
            <a:ext cx="364412" cy="364412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539552" y="2526653"/>
            <a:ext cx="1719296" cy="1217067"/>
            <a:chOff x="539552" y="2860005"/>
            <a:chExt cx="1719296" cy="12170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895093"/>
              <a:ext cx="423152" cy="4231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3466708"/>
              <a:ext cx="423152" cy="42315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860005"/>
              <a:ext cx="1232845" cy="1027468"/>
            </a:xfrm>
            <a:prstGeom prst="rect">
              <a:avLst/>
            </a:prstGeom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259632" y="3866037"/>
              <a:ext cx="677175" cy="211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자료수집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402864" y="2442376"/>
            <a:ext cx="1476441" cy="1296355"/>
            <a:chOff x="2402864" y="2775728"/>
            <a:chExt cx="1476441" cy="1296355"/>
          </a:xfrm>
        </p:grpSpPr>
        <p:sp>
          <p:nvSpPr>
            <p:cNvPr id="9" name="오른쪽 화살표 8"/>
            <p:cNvSpPr/>
            <p:nvPr/>
          </p:nvSpPr>
          <p:spPr>
            <a:xfrm>
              <a:off x="2402864" y="2953756"/>
              <a:ext cx="368936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402864" y="3529820"/>
              <a:ext cx="368936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92" y="2775728"/>
              <a:ext cx="424813" cy="55170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975" y="3318245"/>
              <a:ext cx="430330" cy="55170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057962"/>
              <a:ext cx="413779" cy="551705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2814705" y="3861048"/>
              <a:ext cx="677175" cy="211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자료입력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067944" y="2519584"/>
            <a:ext cx="1355395" cy="1025493"/>
            <a:chOff x="4067944" y="3051579"/>
            <a:chExt cx="1355395" cy="1025493"/>
          </a:xfrm>
        </p:grpSpPr>
        <p:sp>
          <p:nvSpPr>
            <p:cNvPr id="16" name="오른쪽 화살표 15"/>
            <p:cNvSpPr/>
            <p:nvPr/>
          </p:nvSpPr>
          <p:spPr>
            <a:xfrm>
              <a:off x="4067944" y="3222083"/>
              <a:ext cx="385951" cy="3720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196" y="3051579"/>
              <a:ext cx="749143" cy="749143"/>
            </a:xfrm>
            <a:prstGeom prst="rect">
              <a:avLst/>
            </a:prstGeom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4644008" y="3866037"/>
              <a:ext cx="677175" cy="211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자료관리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40728" y="2359362"/>
            <a:ext cx="1748651" cy="1329859"/>
            <a:chOff x="6340728" y="2692714"/>
            <a:chExt cx="1748651" cy="1329859"/>
          </a:xfrm>
        </p:grpSpPr>
        <p:sp>
          <p:nvSpPr>
            <p:cNvPr id="24" name="오른쪽 화살표 23"/>
            <p:cNvSpPr/>
            <p:nvPr/>
          </p:nvSpPr>
          <p:spPr>
            <a:xfrm>
              <a:off x="6340728" y="3234767"/>
              <a:ext cx="1748651" cy="22304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굽은 화살표 24"/>
            <p:cNvSpPr/>
            <p:nvPr/>
          </p:nvSpPr>
          <p:spPr>
            <a:xfrm>
              <a:off x="6801017" y="2692714"/>
              <a:ext cx="669392" cy="401547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굽은 화살표 25"/>
            <p:cNvSpPr/>
            <p:nvPr/>
          </p:nvSpPr>
          <p:spPr>
            <a:xfrm flipV="1">
              <a:off x="6801017" y="3602419"/>
              <a:ext cx="669392" cy="420154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487113" y="3243861"/>
              <a:ext cx="677175" cy="2110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서비스</a:t>
              </a:r>
              <a:endParaRPr lang="ko-KR" altLang="en-US" sz="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 rot="20009073">
            <a:off x="5569705" y="2547776"/>
            <a:ext cx="773838" cy="211035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유지</a:t>
            </a:r>
            <a:r>
              <a:rPr lang="en-US" altLang="ko-KR" sz="8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rot="20009073">
            <a:off x="5595126" y="3290133"/>
            <a:ext cx="677175" cy="211035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빠른 검색</a:t>
            </a:r>
            <a:r>
              <a:rPr lang="en-US" altLang="ko-KR" sz="8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lang="ko-KR" altLang="en-US" sz="8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478531" y="4797152"/>
            <a:ext cx="1100705" cy="1044786"/>
            <a:chOff x="2545291" y="5013176"/>
            <a:chExt cx="1100705" cy="104478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342" y="5013176"/>
              <a:ext cx="720654" cy="790748"/>
            </a:xfrm>
            <a:prstGeom prst="rect">
              <a:avLst/>
            </a:prstGeom>
          </p:spPr>
        </p:pic>
        <p:sp>
          <p:nvSpPr>
            <p:cNvPr id="57" name="오른쪽 화살표 56"/>
            <p:cNvSpPr/>
            <p:nvPr/>
          </p:nvSpPr>
          <p:spPr>
            <a:xfrm>
              <a:off x="2545291" y="5425087"/>
              <a:ext cx="370525" cy="24635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545291" y="5840598"/>
              <a:ext cx="856312" cy="2173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서버에 업로드</a:t>
              </a:r>
              <a:endParaRPr lang="ko-KR" altLang="en-US" sz="800">
                <a:solidFill>
                  <a:srgbClr val="4F545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561515" y="5092063"/>
            <a:ext cx="1810685" cy="749875"/>
            <a:chOff x="4417499" y="5308087"/>
            <a:chExt cx="1810685" cy="749875"/>
          </a:xfrm>
        </p:grpSpPr>
        <p:sp>
          <p:nvSpPr>
            <p:cNvPr id="29" name="오른쪽 화살표 28"/>
            <p:cNvSpPr/>
            <p:nvPr/>
          </p:nvSpPr>
          <p:spPr>
            <a:xfrm>
              <a:off x="4417499" y="5425087"/>
              <a:ext cx="370525" cy="24635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26" y="5308087"/>
              <a:ext cx="1352958" cy="460110"/>
            </a:xfrm>
            <a:prstGeom prst="rect">
              <a:avLst/>
            </a:prstGeom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4435221" y="5840598"/>
              <a:ext cx="1777342" cy="2173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서버를 통한 </a:t>
              </a:r>
              <a:r>
                <a:rPr lang="ko-KR" altLang="en-US" sz="800" dirty="0" err="1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안드로이드</a:t>
              </a:r>
              <a:r>
                <a:rPr lang="ko-KR" altLang="en-US" sz="800" dirty="0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마켓 등록</a:t>
              </a:r>
              <a:endParaRPr lang="ko-KR" altLang="en-US" sz="800" dirty="0">
                <a:solidFill>
                  <a:srgbClr val="4F545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55776" y="5157192"/>
            <a:ext cx="792088" cy="675539"/>
            <a:chOff x="2411760" y="5373216"/>
            <a:chExt cx="792088" cy="67553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782" y="5373216"/>
              <a:ext cx="325066" cy="325066"/>
            </a:xfrm>
            <a:prstGeom prst="rect">
              <a:avLst/>
            </a:prstGeom>
          </p:spPr>
        </p:pic>
        <p:sp>
          <p:nvSpPr>
            <p:cNvPr id="42" name="오른쪽 화살표 41"/>
            <p:cNvSpPr/>
            <p:nvPr/>
          </p:nvSpPr>
          <p:spPr>
            <a:xfrm>
              <a:off x="2433385" y="5427552"/>
              <a:ext cx="370525" cy="24635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411760" y="5831391"/>
              <a:ext cx="792088" cy="2173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 </a:t>
              </a:r>
              <a:r>
                <a:rPr lang="ko-KR" altLang="en-US" sz="800" dirty="0" smtClean="0">
                  <a:solidFill>
                    <a:srgbClr val="4F5458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연동</a:t>
              </a:r>
              <a:endParaRPr lang="ko-KR" altLang="en-US" sz="800" dirty="0">
                <a:solidFill>
                  <a:srgbClr val="4F545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 rot="20553536">
            <a:off x="6668155" y="5176400"/>
            <a:ext cx="642002" cy="217364"/>
          </a:xfrm>
          <a:prstGeom prst="roundRect">
            <a:avLst/>
          </a:prstGeom>
          <a:noFill/>
          <a:ln>
            <a:solidFill>
              <a:srgbClr val="C14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C14C5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</a:t>
            </a:r>
            <a:endParaRPr lang="ko-KR" altLang="en-US" sz="800" dirty="0">
              <a:solidFill>
                <a:srgbClr val="C14C5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7383176" y="4961006"/>
            <a:ext cx="1063358" cy="764838"/>
            <a:chOff x="7383176" y="4961006"/>
            <a:chExt cx="1063358" cy="764838"/>
          </a:xfrm>
        </p:grpSpPr>
        <p:sp>
          <p:nvSpPr>
            <p:cNvPr id="39" name="오른쪽 화살표 38"/>
            <p:cNvSpPr/>
            <p:nvPr/>
          </p:nvSpPr>
          <p:spPr>
            <a:xfrm>
              <a:off x="7383176" y="5257752"/>
              <a:ext cx="1063358" cy="168724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굽은 화살표 39"/>
            <p:cNvSpPr/>
            <p:nvPr/>
          </p:nvSpPr>
          <p:spPr>
            <a:xfrm>
              <a:off x="7599359" y="4961006"/>
              <a:ext cx="537654" cy="268194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굽은 화살표 40"/>
            <p:cNvSpPr/>
            <p:nvPr/>
          </p:nvSpPr>
          <p:spPr>
            <a:xfrm flipV="1">
              <a:off x="7599359" y="5445224"/>
              <a:ext cx="537654" cy="280620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530398" y="5227860"/>
              <a:ext cx="642002" cy="21736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서비스</a:t>
              </a:r>
              <a:endParaRPr lang="ko-KR" altLang="en-US" sz="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051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3400</Words>
  <Application>Microsoft Office PowerPoint</Application>
  <PresentationFormat>화면 슬라이드 쇼(4:3)</PresentationFormat>
  <Paragraphs>617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Droid Sans Fallback</vt:lpstr>
      <vt:lpstr>HY헤드라인M</vt:lpstr>
      <vt:lpstr>돋움</vt:lpstr>
      <vt:lpstr>맑은 고딕</vt:lpstr>
      <vt:lpstr>Arial</vt:lpstr>
      <vt:lpstr>Office 테마</vt:lpstr>
      <vt:lpstr>오늘은 어떤 Coffee ?</vt:lpstr>
      <vt:lpstr>차     례 [1/2]</vt:lpstr>
      <vt:lpstr>차     례 [2/2]</vt:lpstr>
      <vt:lpstr>프로젝트 팀 소개 [1/2]</vt:lpstr>
      <vt:lpstr>프로젝트 팀 소개 [2/2]</vt:lpstr>
      <vt:lpstr>개발 아이템 [1/3]</vt:lpstr>
      <vt:lpstr>개발 아이템 [2/3]</vt:lpstr>
      <vt:lpstr>개발 아이템 [2/3]</vt:lpstr>
      <vt:lpstr>개발 아이템 [3/3]</vt:lpstr>
      <vt:lpstr>시장 분석 [1/6]</vt:lpstr>
      <vt:lpstr>시장 분석 [2/6]</vt:lpstr>
      <vt:lpstr>시장 분석 [3/6]</vt:lpstr>
      <vt:lpstr>시장 분석 [4/6]</vt:lpstr>
      <vt:lpstr>시장 분석 [5/6]</vt:lpstr>
      <vt:lpstr>시장 분석 [6/6]</vt:lpstr>
      <vt:lpstr>개발 계획 [1/6]</vt:lpstr>
      <vt:lpstr>개발 계획 [2/6]</vt:lpstr>
      <vt:lpstr>개발 계획 [3/6]</vt:lpstr>
      <vt:lpstr>개발 계획 [4/6]</vt:lpstr>
      <vt:lpstr>개발 계획 [5/6]</vt:lpstr>
      <vt:lpstr>개발 계획 [6/6]</vt:lpstr>
      <vt:lpstr>기능과 주요 화면 [1/8]</vt:lpstr>
      <vt:lpstr>기능과 주요 화면 [2/8]</vt:lpstr>
      <vt:lpstr>PowerPoint 프레젠테이션</vt:lpstr>
      <vt:lpstr>기능과 주요 화면 [4/8]</vt:lpstr>
      <vt:lpstr>기능과 주요 화면 [5/8]</vt:lpstr>
      <vt:lpstr>기능과 주요 화면 [6/8]</vt:lpstr>
      <vt:lpstr>기능과 주요 화면 [7/8]</vt:lpstr>
      <vt:lpstr>기능과 주요 화면 [7/8]</vt:lpstr>
      <vt:lpstr>기능과 주요 화면 [8/8]</vt:lpstr>
      <vt:lpstr>2016. 06</vt:lpstr>
      <vt:lpstr>PowerPoint 프레젠테이션</vt:lpstr>
      <vt:lpstr>THANK YOU !!!!!!!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Zu-WIN7-INTEL(F)</dc:creator>
  <cp:lastModifiedBy>Zu-Main</cp:lastModifiedBy>
  <cp:revision>429</cp:revision>
  <dcterms:created xsi:type="dcterms:W3CDTF">2016-03-31T02:16:33Z</dcterms:created>
  <dcterms:modified xsi:type="dcterms:W3CDTF">2016-04-10T15:04:59Z</dcterms:modified>
</cp:coreProperties>
</file>