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1" r:id="rId7"/>
    <p:sldId id="258" r:id="rId8"/>
    <p:sldId id="259" r:id="rId9"/>
    <p:sldId id="260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A097E34-D646-4862-9D98-C92C1DCE8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2EBB-D5DA-4DD2-873E-C12987A0C95B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961AC-6FF6-4665-A24D-4E1CC97F3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0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961AC-6FF6-4665-A24D-4E1CC97F3C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C9BA87-649B-4ED0-9329-AA6128000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4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B29B-9B9E-4EA4-9175-70E7293B7B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8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296C-9971-4CCE-9E3D-42796ED22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4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1D48-E113-47F6-9621-6528F132E8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5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C651E-8FF5-4821-9F28-C220CA1AC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4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7146-1533-43B3-AD22-88DC6C028E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0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D49D3-B722-412A-8E94-6182C76988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800A2-61FF-4A0F-A8D2-02872C260D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71CF8-8BFF-4CE0-AB60-51EA4326E1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60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AA321-0CDC-4FF4-93F8-82FC706C43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5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55212-8988-4E36-8EF8-9443048636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63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41E5A0A5-37BC-4E2F-8823-BF15F37B9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8475" y="2060575"/>
            <a:ext cx="6619875" cy="1143000"/>
          </a:xfrm>
        </p:spPr>
        <p:txBody>
          <a:bodyPr/>
          <a:lstStyle/>
          <a:p>
            <a:pPr eaLnBrk="1" hangingPunct="1"/>
            <a:r>
              <a:rPr lang="ko-KR" altLang="en-US" sz="4000" b="1" smtClean="0"/>
              <a:t>시스템분석설계</a:t>
            </a:r>
            <a:r>
              <a:rPr lang="en-US" altLang="ko-KR" sz="4000" smtClean="0"/>
              <a:t> </a:t>
            </a:r>
            <a:r>
              <a:rPr lang="ko-KR" altLang="en-US" sz="4000" b="1" smtClean="0"/>
              <a:t>강의 소개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컴퓨터공학부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컴퓨터정보공학과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강 환수 교수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조별 과제 선정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조별 협의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 후보 과제 중 </a:t>
            </a:r>
            <a:r>
              <a:rPr lang="en-US" altLang="ko-KR" dirty="0" smtClean="0"/>
              <a:t>1, 2</a:t>
            </a:r>
            <a:r>
              <a:rPr lang="ko-KR" altLang="en-US" dirty="0" smtClean="0"/>
              <a:t>순위 정함</a:t>
            </a:r>
          </a:p>
          <a:p>
            <a:pPr lvl="1"/>
            <a:r>
              <a:rPr lang="ko-KR" altLang="en-US" dirty="0" smtClean="0"/>
              <a:t>사례연구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사이트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 제품 조사 등</a:t>
            </a:r>
          </a:p>
          <a:p>
            <a:r>
              <a:rPr lang="ko-KR" altLang="en-US" dirty="0" smtClean="0"/>
              <a:t>최종 과제 선정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조별로 교수 미팅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줌으로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선정 후 </a:t>
            </a:r>
            <a:r>
              <a:rPr lang="ko-KR" altLang="en-US" dirty="0" err="1" smtClean="0">
                <a:solidFill>
                  <a:srgbClr val="008000"/>
                </a:solidFill>
              </a:rPr>
              <a:t>기본계획서</a:t>
            </a:r>
            <a:r>
              <a:rPr lang="ko-KR" altLang="en-US" dirty="0" smtClean="0"/>
              <a:t> 작성 제출 및 발표</a:t>
            </a:r>
          </a:p>
          <a:p>
            <a:pPr lvl="2"/>
            <a:r>
              <a:rPr lang="en-US" altLang="ko-KR" dirty="0" smtClean="0">
                <a:solidFill>
                  <a:schemeClr val="hlink"/>
                </a:solidFill>
              </a:rPr>
              <a:t>5</a:t>
            </a:r>
            <a:r>
              <a:rPr lang="ko-KR" altLang="en-US" dirty="0" smtClean="0">
                <a:solidFill>
                  <a:schemeClr val="hlink"/>
                </a:solidFill>
              </a:rPr>
              <a:t>주차에 사전 발표 후 </a:t>
            </a:r>
            <a:endParaRPr lang="en-US" altLang="ko-KR" dirty="0" smtClean="0">
              <a:solidFill>
                <a:schemeClr val="hlink"/>
              </a:solidFill>
            </a:endParaRPr>
          </a:p>
          <a:p>
            <a:pPr lvl="2"/>
            <a:r>
              <a:rPr lang="ko-KR" altLang="en-US" dirty="0" smtClean="0">
                <a:solidFill>
                  <a:schemeClr val="hlink"/>
                </a:solidFill>
              </a:rPr>
              <a:t>제출 및 발표</a:t>
            </a:r>
            <a:r>
              <a:rPr lang="en-US" altLang="ko-KR" dirty="0" smtClean="0">
                <a:solidFill>
                  <a:schemeClr val="hlink"/>
                </a:solidFill>
              </a:rPr>
              <a:t>: 6</a:t>
            </a:r>
            <a:r>
              <a:rPr lang="ko-KR" altLang="en-US" dirty="0" smtClean="0">
                <a:solidFill>
                  <a:schemeClr val="hlink"/>
                </a:solidFill>
              </a:rPr>
              <a:t>주차</a:t>
            </a:r>
          </a:p>
          <a:p>
            <a:pPr lvl="2"/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사례연구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후보 과제의 유사 제품 또는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사이트 분석</a:t>
            </a:r>
          </a:p>
          <a:p>
            <a:r>
              <a:rPr lang="ko-KR" altLang="en-US" smtClean="0"/>
              <a:t>비교 분석 내용</a:t>
            </a:r>
          </a:p>
          <a:p>
            <a:pPr lvl="1"/>
            <a:r>
              <a:rPr lang="ko-KR" altLang="en-US" smtClean="0"/>
              <a:t>비교대상 </a:t>
            </a:r>
            <a:r>
              <a:rPr lang="en-US" altLang="ko-KR" smtClean="0"/>
              <a:t>2~3</a:t>
            </a:r>
            <a:r>
              <a:rPr lang="ko-KR" altLang="en-US" smtClean="0"/>
              <a:t>개 선정</a:t>
            </a:r>
          </a:p>
          <a:p>
            <a:pPr lvl="1"/>
            <a:r>
              <a:rPr lang="ko-KR" altLang="en-US" smtClean="0"/>
              <a:t>비교 아이템 개요 및 특징</a:t>
            </a:r>
          </a:p>
          <a:p>
            <a:pPr lvl="1"/>
            <a:r>
              <a:rPr lang="ko-KR" altLang="en-US" smtClean="0"/>
              <a:t>개발 과제의 </a:t>
            </a:r>
            <a:r>
              <a:rPr lang="ko-KR" altLang="en-US" smtClean="0">
                <a:solidFill>
                  <a:schemeClr val="hlink"/>
                </a:solidFill>
              </a:rPr>
              <a:t>경쟁력, 당위성, 차별성 부각</a:t>
            </a:r>
          </a:p>
          <a:p>
            <a:pPr lvl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계획서 작성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smtClean="0"/>
              <a:t>작성방법 </a:t>
            </a:r>
          </a:p>
          <a:p>
            <a:pPr lvl="1">
              <a:lnSpc>
                <a:spcPct val="90000"/>
              </a:lnSpc>
            </a:pPr>
            <a:r>
              <a:rPr lang="en-US" altLang="ko-KR" sz="1800" smtClean="0"/>
              <a:t>A4</a:t>
            </a:r>
            <a:r>
              <a:rPr lang="ko-KR" altLang="en-US" sz="1800" smtClean="0"/>
              <a:t>기준  </a:t>
            </a:r>
            <a:r>
              <a:rPr lang="en-US" altLang="ko-KR" sz="1800" smtClean="0"/>
              <a:t>15</a:t>
            </a:r>
            <a:r>
              <a:rPr lang="ko-KR" altLang="en-US" sz="1800" smtClean="0"/>
              <a:t>장 내외</a:t>
            </a:r>
          </a:p>
          <a:p>
            <a:pPr lvl="1">
              <a:lnSpc>
                <a:spcPct val="90000"/>
              </a:lnSpc>
            </a:pPr>
            <a:r>
              <a:rPr lang="ko-KR" altLang="en-US" sz="1800" smtClean="0"/>
              <a:t>작성도구</a:t>
            </a:r>
            <a:r>
              <a:rPr lang="en-US" altLang="ko-KR" sz="1800" smtClean="0"/>
              <a:t>: </a:t>
            </a:r>
            <a:r>
              <a:rPr lang="ko-KR" altLang="en-US" sz="1800" smtClean="0"/>
              <a:t>파워포인트 권장</a:t>
            </a:r>
          </a:p>
          <a:p>
            <a:pPr lvl="1">
              <a:lnSpc>
                <a:spcPct val="90000"/>
              </a:lnSpc>
            </a:pPr>
            <a:r>
              <a:rPr lang="ko-KR" altLang="en-US" sz="1800" smtClean="0"/>
              <a:t>제출일</a:t>
            </a:r>
            <a:r>
              <a:rPr lang="en-US" altLang="ko-KR" sz="1800" smtClean="0"/>
              <a:t>: 6</a:t>
            </a:r>
            <a:r>
              <a:rPr lang="ko-KR" altLang="en-US" sz="1800" smtClean="0"/>
              <a:t>주차</a:t>
            </a:r>
          </a:p>
          <a:p>
            <a:pPr lvl="1">
              <a:lnSpc>
                <a:spcPct val="90000"/>
              </a:lnSpc>
            </a:pPr>
            <a:endParaRPr lang="ko-KR" altLang="en-US" sz="180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smtClean="0"/>
              <a:t>목차</a:t>
            </a:r>
          </a:p>
          <a:p>
            <a:pPr lvl="1">
              <a:lnSpc>
                <a:spcPct val="90000"/>
              </a:lnSpc>
            </a:pPr>
            <a:r>
              <a:rPr lang="ko-KR" altLang="en-US" sz="1800" smtClean="0"/>
              <a:t>과제명 (주제)</a:t>
            </a:r>
          </a:p>
          <a:p>
            <a:pPr lvl="1">
              <a:lnSpc>
                <a:spcPct val="90000"/>
              </a:lnSpc>
            </a:pPr>
            <a:r>
              <a:rPr lang="ko-KR" altLang="en-US" sz="1800" smtClean="0"/>
              <a:t>조원 개별 담당업무</a:t>
            </a:r>
          </a:p>
          <a:p>
            <a:pPr lvl="1">
              <a:lnSpc>
                <a:spcPct val="90000"/>
              </a:lnSpc>
            </a:pPr>
            <a:r>
              <a:rPr lang="ko-KR" altLang="en-US" sz="1800" smtClean="0"/>
              <a:t>목적 및 목표</a:t>
            </a:r>
          </a:p>
          <a:p>
            <a:pPr lvl="2">
              <a:lnSpc>
                <a:spcPct val="90000"/>
              </a:lnSpc>
            </a:pPr>
            <a:r>
              <a:rPr lang="en-US" altLang="ko-KR" sz="1800" smtClean="0"/>
              <a:t>Why?</a:t>
            </a:r>
          </a:p>
          <a:p>
            <a:pPr lvl="2">
              <a:lnSpc>
                <a:spcPct val="90000"/>
              </a:lnSpc>
            </a:pPr>
            <a:r>
              <a:rPr lang="en-US" altLang="ko-KR" sz="1800" smtClean="0"/>
              <a:t>What?</a:t>
            </a:r>
          </a:p>
          <a:p>
            <a:pPr lvl="2">
              <a:lnSpc>
                <a:spcPct val="90000"/>
              </a:lnSpc>
            </a:pPr>
            <a:r>
              <a:rPr lang="ko-KR" altLang="en-US" sz="1800" smtClean="0"/>
              <a:t>기대효과</a:t>
            </a:r>
          </a:p>
          <a:p>
            <a:pPr lvl="1">
              <a:lnSpc>
                <a:spcPct val="90000"/>
              </a:lnSpc>
            </a:pPr>
            <a:r>
              <a:rPr lang="ko-KR" altLang="en-US" sz="1800" smtClean="0"/>
              <a:t>사례연구 </a:t>
            </a:r>
            <a:r>
              <a:rPr lang="en-US" altLang="ko-KR" sz="1800" smtClean="0"/>
              <a:t>(</a:t>
            </a:r>
            <a:r>
              <a:rPr lang="ko-KR" altLang="en-US" sz="1800" smtClean="0"/>
              <a:t>비교분석</a:t>
            </a:r>
            <a:r>
              <a:rPr lang="en-US" altLang="ko-KR" sz="18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1800" smtClean="0"/>
              <a:t>기본 내용 (기능)</a:t>
            </a:r>
          </a:p>
          <a:p>
            <a:pPr lvl="2">
              <a:lnSpc>
                <a:spcPct val="90000"/>
              </a:lnSpc>
            </a:pPr>
            <a:r>
              <a:rPr lang="ko-KR" altLang="en-US" sz="1800" smtClean="0"/>
              <a:t>대상(사용자</a:t>
            </a:r>
            <a:r>
              <a:rPr lang="en-US" altLang="ko-KR" sz="1800" smtClean="0"/>
              <a:t>,</a:t>
            </a:r>
            <a:r>
              <a:rPr lang="ko-KR" altLang="en-US" sz="1800" smtClean="0"/>
              <a:t>고객</a:t>
            </a:r>
            <a:r>
              <a:rPr lang="en-US" altLang="ko-KR" sz="1800" smtClean="0"/>
              <a:t>)</a:t>
            </a:r>
            <a:endParaRPr lang="ko-KR" altLang="en-US" sz="1800" u="sng" smtClean="0"/>
          </a:p>
          <a:p>
            <a:pPr lvl="2">
              <a:lnSpc>
                <a:spcPct val="90000"/>
              </a:lnSpc>
            </a:pPr>
            <a:r>
              <a:rPr lang="ko-KR" altLang="en-US" sz="1800" smtClean="0"/>
              <a:t>기능구성도</a:t>
            </a:r>
            <a:r>
              <a:rPr lang="en-US" altLang="ko-KR" sz="1800" smtClean="0"/>
              <a:t>(</a:t>
            </a:r>
            <a:r>
              <a:rPr lang="ko-KR" altLang="en-US" sz="1800" smtClean="0"/>
              <a:t>화면</a:t>
            </a:r>
            <a:r>
              <a:rPr lang="en-US" altLang="ko-KR" sz="180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ko-KR" altLang="en-US" sz="1800" smtClean="0"/>
              <a:t>시스템 제공 기능</a:t>
            </a:r>
          </a:p>
          <a:p>
            <a:pPr lvl="1">
              <a:lnSpc>
                <a:spcPct val="90000"/>
              </a:lnSpc>
            </a:pPr>
            <a:r>
              <a:rPr lang="ko-KR" altLang="en-US" sz="1800" smtClean="0"/>
              <a:t>개발환경 및 도구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493768" cy="4114800"/>
          </a:xfrm>
        </p:spPr>
        <p:txBody>
          <a:bodyPr/>
          <a:lstStyle/>
          <a:p>
            <a:r>
              <a:rPr lang="ko-KR" altLang="en-US" dirty="0" smtClean="0"/>
              <a:t>졸작 프로젝트 기획 제안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2021 </a:t>
            </a:r>
            <a:r>
              <a:rPr lang="ko-KR" altLang="en-US" dirty="0"/>
              <a:t>시스템분석설계 졸작 프로젝트 기획 제안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)</a:t>
            </a:r>
            <a:r>
              <a:rPr lang="ko-KR" altLang="en-US" dirty="0" smtClean="0"/>
              <a:t> 파일 작성</a:t>
            </a:r>
            <a:endParaRPr lang="en-US" altLang="ko-KR" dirty="0" smtClean="0"/>
          </a:p>
          <a:p>
            <a:r>
              <a:rPr lang="ko-KR" altLang="en-US" dirty="0" smtClean="0"/>
              <a:t>마감일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금요일까지 제출</a:t>
            </a:r>
            <a:endParaRPr lang="en-US" altLang="ko-KR" dirty="0" smtClean="0"/>
          </a:p>
          <a:p>
            <a:pPr lvl="2"/>
            <a:r>
              <a:rPr lang="en-US" altLang="ko-KR" dirty="0" err="1"/>
              <a:t>Eclass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시에 줌으로 발표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시에 줌 수업 예정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구글 </a:t>
            </a:r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MS ID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MS 365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MS 365 </a:t>
            </a:r>
            <a:r>
              <a:rPr lang="ko-KR" altLang="en-US" dirty="0" smtClean="0"/>
              <a:t>계정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개인과제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교과목 포트폴리오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277744" cy="4114800"/>
          </a:xfrm>
        </p:spPr>
        <p:txBody>
          <a:bodyPr/>
          <a:lstStyle/>
          <a:p>
            <a:r>
              <a:rPr lang="ko-KR" altLang="en-US" dirty="0" smtClean="0"/>
              <a:t>다음 동영상을 기초로 다음 내용을 담도록</a:t>
            </a:r>
            <a:endParaRPr lang="en-US" altLang="ko-KR" dirty="0" smtClean="0"/>
          </a:p>
          <a:p>
            <a:pPr lvl="1"/>
            <a:r>
              <a:rPr lang="ko-KR" altLang="en-US" smtClean="0"/>
              <a:t>졸작 프로젝트 </a:t>
            </a:r>
            <a:r>
              <a:rPr lang="ko-KR" altLang="en-US" dirty="0" smtClean="0"/>
              <a:t>수행을 하면서 자신이 정리하는 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 수행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정리한 기술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깃허브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인공지능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교수가 제공하는 자료를 그대로 반영하는 것은 가급적 자제</a:t>
            </a:r>
            <a:endParaRPr lang="en-US" altLang="ko-KR" dirty="0" smtClean="0"/>
          </a:p>
          <a:p>
            <a:r>
              <a:rPr lang="ko-KR" altLang="en-US" dirty="0" smtClean="0"/>
              <a:t>기한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현재로서는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중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추후에 자세히 공지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9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교과목 개요</a:t>
            </a:r>
            <a:r>
              <a:rPr lang="en-US" altLang="ko-KR" smtClean="0"/>
              <a:t>(1/2)</a:t>
            </a:r>
            <a:endParaRPr lang="ko-KR" altLang="en-US" smtClean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/>
              <a:t>학 점 </a:t>
            </a:r>
            <a:r>
              <a:rPr lang="en-US" altLang="ko-KR" sz="2000" dirty="0" smtClean="0"/>
              <a:t>: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학점</a:t>
            </a:r>
            <a:r>
              <a:rPr lang="en-US" altLang="ko-KR" sz="1600" dirty="0" smtClean="0"/>
              <a:t>/4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화</a:t>
            </a:r>
            <a:r>
              <a:rPr lang="en-US" altLang="ko-KR" sz="1600" dirty="0" smtClean="0"/>
              <a:t>)</a:t>
            </a:r>
          </a:p>
          <a:p>
            <a:pPr eaLnBrk="1" hangingPunct="1"/>
            <a:r>
              <a:rPr lang="ko-KR" altLang="en-US" sz="2000" dirty="0" smtClean="0"/>
              <a:t>과목 특성 </a:t>
            </a:r>
            <a:r>
              <a:rPr lang="en-US" altLang="ko-KR" sz="2000" dirty="0" smtClean="0"/>
              <a:t>: </a:t>
            </a:r>
            <a:r>
              <a:rPr lang="en-US" altLang="ko-KR" sz="1600" dirty="0" smtClean="0">
                <a:solidFill>
                  <a:schemeClr val="hlink"/>
                </a:solidFill>
              </a:rPr>
              <a:t>2</a:t>
            </a:r>
            <a:r>
              <a:rPr lang="ko-KR" altLang="en-US" sz="1600" dirty="0" smtClean="0">
                <a:solidFill>
                  <a:schemeClr val="hlink"/>
                </a:solidFill>
              </a:rPr>
              <a:t>학기의 </a:t>
            </a:r>
            <a:r>
              <a:rPr lang="ko-KR" altLang="en-US" sz="1600" dirty="0" err="1" smtClean="0">
                <a:solidFill>
                  <a:schemeClr val="hlink"/>
                </a:solidFill>
              </a:rPr>
              <a:t>졸업작품과</a:t>
            </a:r>
            <a:r>
              <a:rPr lang="ko-KR" altLang="en-US" sz="1600" dirty="0" smtClean="0">
                <a:solidFill>
                  <a:schemeClr val="hlink"/>
                </a:solidFill>
              </a:rPr>
              <a:t> 연계</a:t>
            </a:r>
            <a:r>
              <a:rPr lang="ko-KR" altLang="en-US" sz="1600" dirty="0" smtClean="0"/>
              <a:t>되는 과목</a:t>
            </a:r>
          </a:p>
          <a:p>
            <a:pPr eaLnBrk="1" hangingPunct="1"/>
            <a:r>
              <a:rPr lang="ko-KR" altLang="en-US" sz="2000" dirty="0" smtClean="0"/>
              <a:t>수업 방법 </a:t>
            </a:r>
            <a:r>
              <a:rPr lang="en-US" altLang="ko-KR" sz="2000" dirty="0" smtClean="0"/>
              <a:t>:</a:t>
            </a:r>
          </a:p>
          <a:p>
            <a:pPr lvl="1" eaLnBrk="1" hangingPunct="1"/>
            <a:r>
              <a:rPr lang="ko-KR" altLang="en-US" sz="1600" dirty="0" smtClean="0"/>
              <a:t>원격수업시스템의 동영상 시청과 줌</a:t>
            </a:r>
            <a:r>
              <a:rPr lang="en-US" altLang="ko-KR" sz="1600" dirty="0" smtClean="0"/>
              <a:t>(zoom)</a:t>
            </a:r>
            <a:r>
              <a:rPr lang="ko-KR" altLang="en-US" sz="1600" dirty="0" smtClean="0"/>
              <a:t>을 활용한 수업 참여</a:t>
            </a:r>
            <a:endParaRPr lang="en-US" altLang="ko-KR" sz="1600" dirty="0" smtClean="0"/>
          </a:p>
          <a:p>
            <a:pPr lvl="2" eaLnBrk="1" hangingPunct="1"/>
            <a:r>
              <a:rPr lang="ko-KR" altLang="en-US" sz="1600" dirty="0" err="1" smtClean="0"/>
              <a:t>미참여시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결석처리를</a:t>
            </a:r>
            <a:r>
              <a:rPr lang="ko-KR" altLang="en-US" sz="1600" dirty="0" smtClean="0"/>
              <a:t> 원칙으로 함</a:t>
            </a:r>
            <a:endParaRPr lang="en-US" altLang="ko-KR" sz="1600" dirty="0" smtClean="0"/>
          </a:p>
          <a:p>
            <a:pPr lvl="1" eaLnBrk="1" hangingPunct="1"/>
            <a:r>
              <a:rPr lang="en-US" altLang="ko-KR" sz="1600" dirty="0" smtClean="0"/>
              <a:t>eclass.dongyang.ac.kr</a:t>
            </a:r>
            <a:endParaRPr lang="ko-KR" altLang="en-US" sz="1600" dirty="0" smtClean="0"/>
          </a:p>
          <a:p>
            <a:pPr lvl="1" eaLnBrk="1" hangingPunct="1"/>
            <a:endParaRPr lang="en-US" altLang="ko-KR" sz="1200" dirty="0" smtClean="0"/>
          </a:p>
          <a:p>
            <a:pPr eaLnBrk="1" hangingPunct="1"/>
            <a:r>
              <a:rPr lang="ko-KR" altLang="en-US" sz="2000" dirty="0" smtClean="0"/>
              <a:t>평가 방법 </a:t>
            </a:r>
            <a:r>
              <a:rPr lang="en-US" altLang="ko-KR" sz="2000" dirty="0" smtClean="0"/>
              <a:t>:</a:t>
            </a:r>
          </a:p>
          <a:p>
            <a:pPr lvl="1" eaLnBrk="1" hangingPunct="1"/>
            <a:r>
              <a:rPr lang="ko-KR" altLang="en-US" sz="1600" dirty="0" err="1" smtClean="0">
                <a:solidFill>
                  <a:schemeClr val="hlink"/>
                </a:solidFill>
              </a:rPr>
              <a:t>팀별평가</a:t>
            </a:r>
            <a:r>
              <a:rPr lang="en-US" altLang="ko-KR" sz="1600" dirty="0" smtClean="0">
                <a:solidFill>
                  <a:schemeClr val="hlink"/>
                </a:solidFill>
              </a:rPr>
              <a:t>: 40%</a:t>
            </a:r>
          </a:p>
          <a:p>
            <a:pPr lvl="1" eaLnBrk="1" hangingPunct="1"/>
            <a:r>
              <a:rPr lang="ko-KR" altLang="en-US" sz="1600" dirty="0" err="1" smtClean="0">
                <a:solidFill>
                  <a:schemeClr val="hlink"/>
                </a:solidFill>
              </a:rPr>
              <a:t>개인평가</a:t>
            </a:r>
            <a:r>
              <a:rPr lang="en-US" altLang="ko-KR" sz="1600" dirty="0" smtClean="0">
                <a:solidFill>
                  <a:schemeClr val="hlink"/>
                </a:solidFill>
              </a:rPr>
              <a:t>: 40%</a:t>
            </a:r>
          </a:p>
          <a:p>
            <a:pPr lvl="1" eaLnBrk="1" hangingPunct="1"/>
            <a:r>
              <a:rPr lang="ko-KR" altLang="en-US" sz="1600" dirty="0" err="1" smtClean="0">
                <a:solidFill>
                  <a:schemeClr val="hlink"/>
                </a:solidFill>
              </a:rPr>
              <a:t>출석평가</a:t>
            </a:r>
            <a:r>
              <a:rPr lang="en-US" altLang="ko-KR" sz="1600" dirty="0" smtClean="0">
                <a:solidFill>
                  <a:schemeClr val="hlink"/>
                </a:solidFill>
              </a:rPr>
              <a:t>: 20%</a:t>
            </a:r>
            <a:endParaRPr lang="en-US" altLang="ko-K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교과목 개요</a:t>
            </a:r>
            <a:r>
              <a:rPr lang="en-US" altLang="ko-KR" smtClean="0"/>
              <a:t>(2/2)</a:t>
            </a:r>
            <a:endParaRPr lang="ko-KR" altLang="en-US" smtClean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787219"/>
              </p:ext>
            </p:extLst>
          </p:nvPr>
        </p:nvGraphicFramePr>
        <p:xfrm>
          <a:off x="1403648" y="2374900"/>
          <a:ext cx="6624736" cy="3400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417">
                  <a:extLst>
                    <a:ext uri="{9D8B030D-6E8A-4147-A177-3AD203B41FA5}">
                      <a16:colId xmlns:a16="http://schemas.microsoft.com/office/drawing/2014/main" val="2154132913"/>
                    </a:ext>
                  </a:extLst>
                </a:gridCol>
                <a:gridCol w="3221331">
                  <a:extLst>
                    <a:ext uri="{9D8B030D-6E8A-4147-A177-3AD203B41FA5}">
                      <a16:colId xmlns:a16="http://schemas.microsoft.com/office/drawing/2014/main" val="1470138412"/>
                    </a:ext>
                  </a:extLst>
                </a:gridCol>
                <a:gridCol w="616254">
                  <a:extLst>
                    <a:ext uri="{9D8B030D-6E8A-4147-A177-3AD203B41FA5}">
                      <a16:colId xmlns:a16="http://schemas.microsoft.com/office/drawing/2014/main" val="3053593630"/>
                    </a:ext>
                  </a:extLst>
                </a:gridCol>
                <a:gridCol w="1778734">
                  <a:extLst>
                    <a:ext uri="{9D8B030D-6E8A-4147-A177-3AD203B41FA5}">
                      <a16:colId xmlns:a16="http://schemas.microsoft.com/office/drawing/2014/main" val="27159291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 </a:t>
                      </a:r>
                      <a:r>
                        <a:rPr lang="ko-KR" altLang="en-US" sz="1100" u="none" strike="noStrike">
                          <a:effectLst/>
                        </a:rPr>
                        <a:t>시스템분석설계 성적평가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12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77537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00553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593774"/>
                  </a:ext>
                </a:extLst>
              </a:tr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기획 제안</a:t>
                      </a:r>
                      <a:endParaRPr lang="ko-KR" altLang="en-US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2021-03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286738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기본계획서 발표</a:t>
                      </a:r>
                      <a:endParaRPr lang="ko-KR" altLang="en-US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2021-04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91608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중간보고서 발표</a:t>
                      </a:r>
                      <a:endParaRPr lang="ko-KR" altLang="en-US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2021-05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286052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최종보고서 발표</a:t>
                      </a:r>
                      <a:endParaRPr lang="ko-KR" altLang="en-US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2021-06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0149574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478392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기획 제안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개인별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2021-03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430510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팀내 기여도</a:t>
                      </a:r>
                      <a:endParaRPr lang="ko-KR" altLang="en-US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약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회 조사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16687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중간고사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2021-04 8</a:t>
                      </a:r>
                      <a:r>
                        <a:rPr lang="ko-KR" altLang="en-US" sz="1100" u="none" strike="noStrike">
                          <a:effectLst/>
                        </a:rPr>
                        <a:t>주차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623097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개인 포트폴리오 최종발표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2011-05 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126845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학교규정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9507093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0659623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854886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주간별 일정계획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017713"/>
            <a:ext cx="8055496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수업에서 지속적으로 공지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- 3</a:t>
            </a:r>
            <a:r>
              <a:rPr lang="ko-KR" altLang="en-US" dirty="0" smtClean="0"/>
              <a:t>주      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졸작프로젝트 </a:t>
            </a:r>
            <a:r>
              <a:rPr lang="ko-KR" altLang="en-US" dirty="0" err="1" smtClean="0"/>
              <a:t>기획제안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)</a:t>
            </a:r>
            <a:endParaRPr lang="en-US" altLang="ko-KR" dirty="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- 3</a:t>
            </a:r>
            <a:r>
              <a:rPr lang="ko-KR" altLang="en-US" dirty="0" smtClean="0"/>
              <a:t>주</a:t>
            </a:r>
            <a:r>
              <a:rPr lang="en-US" altLang="ko-KR" dirty="0" smtClean="0"/>
              <a:t>	: </a:t>
            </a:r>
            <a:r>
              <a:rPr lang="ko-KR" altLang="en-US" dirty="0" smtClean="0">
                <a:solidFill>
                  <a:srgbClr val="006600"/>
                </a:solidFill>
              </a:rPr>
              <a:t>조</a:t>
            </a:r>
            <a:r>
              <a:rPr lang="en-US" altLang="ko-KR" dirty="0" smtClean="0">
                <a:solidFill>
                  <a:srgbClr val="006600"/>
                </a:solidFill>
              </a:rPr>
              <a:t>(</a:t>
            </a:r>
            <a:r>
              <a:rPr lang="ko-KR" altLang="en-US" dirty="0" smtClean="0">
                <a:solidFill>
                  <a:srgbClr val="006600"/>
                </a:solidFill>
              </a:rPr>
              <a:t>팀</a:t>
            </a:r>
            <a:r>
              <a:rPr lang="en-US" altLang="ko-KR" dirty="0" smtClean="0">
                <a:solidFill>
                  <a:srgbClr val="006600"/>
                </a:solidFill>
              </a:rPr>
              <a:t>)</a:t>
            </a:r>
            <a:r>
              <a:rPr lang="ko-KR" altLang="en-US" dirty="0" smtClean="0">
                <a:solidFill>
                  <a:srgbClr val="006600"/>
                </a:solidFill>
              </a:rPr>
              <a:t> 편성</a:t>
            </a:r>
            <a:endParaRPr lang="en-US" altLang="ko-KR" dirty="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- 5</a:t>
            </a:r>
            <a:r>
              <a:rPr lang="ko-KR" altLang="en-US" dirty="0" smtClean="0"/>
              <a:t>주      </a:t>
            </a:r>
            <a:r>
              <a:rPr lang="en-US" altLang="ko-KR" dirty="0" smtClean="0"/>
              <a:t>	: </a:t>
            </a:r>
            <a:r>
              <a:rPr lang="ko-KR" altLang="en-US" dirty="0" err="1" smtClean="0">
                <a:solidFill>
                  <a:srgbClr val="006600"/>
                </a:solidFill>
              </a:rPr>
              <a:t>개발과제</a:t>
            </a:r>
            <a:r>
              <a:rPr lang="ko-KR" altLang="en-US" dirty="0" smtClean="0">
                <a:solidFill>
                  <a:srgbClr val="006600"/>
                </a:solidFill>
              </a:rPr>
              <a:t> </a:t>
            </a:r>
            <a:r>
              <a:rPr lang="ko-KR" altLang="en-US" dirty="0" smtClean="0"/>
              <a:t>졸작프로젝트 </a:t>
            </a:r>
            <a:r>
              <a:rPr lang="ko-KR" altLang="en-US" dirty="0" smtClean="0">
                <a:solidFill>
                  <a:srgbClr val="006600"/>
                </a:solidFill>
              </a:rPr>
              <a:t>확정</a:t>
            </a:r>
            <a:endParaRPr lang="en-US" altLang="ko-KR" dirty="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- 7</a:t>
            </a:r>
            <a:r>
              <a:rPr lang="ko-KR" altLang="en-US" dirty="0" smtClean="0"/>
              <a:t>주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졸작프로젝트 </a:t>
            </a:r>
            <a:r>
              <a:rPr lang="ko-KR" altLang="en-US" dirty="0" err="1" smtClean="0"/>
              <a:t>기본계획서</a:t>
            </a:r>
            <a:r>
              <a:rPr lang="ko-KR" altLang="en-US" dirty="0" smtClean="0"/>
              <a:t> 발표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8</a:t>
            </a:r>
            <a:r>
              <a:rPr lang="ko-KR" altLang="en-US" dirty="0" smtClean="0"/>
              <a:t>주       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중간고사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9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- 11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졸작프로젝트 중간보고서 발표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10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- 13</a:t>
            </a:r>
            <a:r>
              <a:rPr lang="ko-KR" altLang="en-US" dirty="0" smtClean="0"/>
              <a:t>주</a:t>
            </a:r>
            <a:r>
              <a:rPr lang="en-US" altLang="ko-KR" dirty="0" smtClean="0"/>
              <a:t>	: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개발 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14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- 15</a:t>
            </a:r>
            <a:r>
              <a:rPr lang="ko-KR" altLang="en-US" dirty="0" smtClean="0"/>
              <a:t>주   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졸작프로젝트 최종보고서 발표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smtClean="0"/>
              <a:t>산출물 제출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수업 진행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과제 중심 프로젝트 진행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/>
              <a:t>단계별 과제 소개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첫 과제</a:t>
            </a:r>
            <a:endParaRPr lang="en-US" altLang="ko-KR" sz="2000" dirty="0" smtClean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금요일까지 제출</a:t>
            </a:r>
            <a:endParaRPr lang="en-US" altLang="ko-KR" dirty="0"/>
          </a:p>
          <a:p>
            <a:pPr lvl="3"/>
            <a:r>
              <a:rPr lang="en-US" altLang="ko-KR" dirty="0" err="1"/>
              <a:t>Eclass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endParaRPr lang="ko-KR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/>
              <a:t>발표</a:t>
            </a:r>
            <a:endParaRPr lang="en-US" altLang="ko-KR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dirty="0" smtClean="0"/>
              <a:t>줌 이용</a:t>
            </a:r>
            <a:endParaRPr lang="en-US" altLang="ko-KR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dirty="0" smtClean="0"/>
              <a:t>첫 </a:t>
            </a:r>
            <a:r>
              <a:rPr lang="ko-KR" altLang="en-US" sz="2000" dirty="0" err="1" smtClean="0"/>
              <a:t>줌이용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개인제안</a:t>
            </a:r>
            <a:r>
              <a:rPr lang="ko-KR" altLang="en-US" sz="2000" dirty="0" smtClean="0"/>
              <a:t> 발표</a:t>
            </a:r>
            <a:endParaRPr lang="en-US" altLang="ko-KR" sz="20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altLang="ko-KR" sz="2000" dirty="0"/>
              <a:t>3</a:t>
            </a:r>
            <a:r>
              <a:rPr lang="ko-KR" altLang="en-US" sz="2000" dirty="0"/>
              <a:t>월 </a:t>
            </a:r>
            <a:r>
              <a:rPr lang="en-US" altLang="ko-KR" sz="2000" dirty="0"/>
              <a:t>23</a:t>
            </a:r>
            <a:r>
              <a:rPr lang="ko-KR" altLang="en-US" sz="2000" dirty="0"/>
              <a:t>일</a:t>
            </a:r>
            <a:r>
              <a:rPr lang="en-US" altLang="ko-KR" sz="2000" dirty="0"/>
              <a:t>(</a:t>
            </a:r>
            <a:r>
              <a:rPr lang="ko-KR" altLang="en-US" sz="2000" dirty="0"/>
              <a:t>화</a:t>
            </a:r>
            <a:r>
              <a:rPr lang="en-US" altLang="ko-KR" sz="2000" dirty="0"/>
              <a:t>) </a:t>
            </a:r>
            <a:r>
              <a:rPr lang="ko-KR" altLang="en-US" sz="2000" dirty="0"/>
              <a:t>오후 </a:t>
            </a:r>
            <a:r>
              <a:rPr lang="en-US" altLang="ko-KR" sz="2000" dirty="0"/>
              <a:t>1</a:t>
            </a:r>
            <a:r>
              <a:rPr lang="ko-KR" altLang="en-US" sz="2000" dirty="0"/>
              <a:t>시에 줌으로 발표</a:t>
            </a:r>
            <a:endParaRPr lang="ko-KR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조별 미팅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/>
              <a:t>조별 줌</a:t>
            </a:r>
            <a:r>
              <a:rPr lang="en-US" altLang="ko-KR" sz="2000" dirty="0" smtClean="0"/>
              <a:t>(zoom)</a:t>
            </a:r>
            <a:r>
              <a:rPr lang="ko-KR" altLang="en-US" sz="2000" dirty="0" smtClean="0"/>
              <a:t>이용 회의</a:t>
            </a:r>
            <a:endParaRPr lang="en-US" altLang="ko-KR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조 편성 가이드라인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인원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조별 </a:t>
            </a:r>
            <a:r>
              <a:rPr lang="en-US" altLang="ko-KR" dirty="0" smtClean="0"/>
              <a:t>5</a:t>
            </a:r>
            <a:r>
              <a:rPr lang="ko-KR" altLang="en-US" dirty="0" smtClean="0">
                <a:solidFill>
                  <a:schemeClr val="hlink"/>
                </a:solidFill>
              </a:rPr>
              <a:t>명 기준</a:t>
            </a:r>
            <a:endParaRPr lang="en-US" altLang="ko-KR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조원 구성 시 </a:t>
            </a:r>
            <a:r>
              <a:rPr lang="ko-KR" altLang="en-US" dirty="0" err="1" smtClean="0"/>
              <a:t>고려요소</a:t>
            </a:r>
            <a:endParaRPr lang="ko-KR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역할 분담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조장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담당</a:t>
            </a:r>
            <a:r>
              <a:rPr lang="en-US" altLang="ko-KR" dirty="0" smtClean="0"/>
              <a:t>, UI/UX</a:t>
            </a:r>
            <a:r>
              <a:rPr lang="ko-KR" altLang="en-US" dirty="0" smtClean="0"/>
              <a:t>담당 등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조별 명단 제출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반대표에게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조장은 명단 제출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err="1" smtClean="0"/>
              <a:t>팀명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3/12(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1</a:t>
            </a:r>
            <a:r>
              <a:rPr lang="ko-KR" altLang="en-US" dirty="0" smtClean="0"/>
              <a:t>차 제출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반대표가 저에게</a:t>
            </a:r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과제 선정 기준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명확한 목적과 목표가 있는 분야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아이템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실용적인 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공익 아이템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학술적으로 의미 있는 아이템</a:t>
            </a:r>
            <a:endParaRPr lang="en-US" altLang="ko-KR" dirty="0" smtClean="0"/>
          </a:p>
          <a:p>
            <a:r>
              <a:rPr lang="ko-KR" altLang="en-US" dirty="0" smtClean="0"/>
              <a:t>과제의 </a:t>
            </a:r>
            <a:r>
              <a:rPr lang="ko-KR" altLang="en-US" dirty="0" err="1" smtClean="0"/>
              <a:t>기술영역</a:t>
            </a:r>
            <a:r>
              <a:rPr lang="ko-KR" altLang="en-US" dirty="0" smtClean="0"/>
              <a:t> 선정</a:t>
            </a:r>
            <a:r>
              <a:rPr lang="en-US" altLang="ko-KR" dirty="0" smtClean="0"/>
              <a:t>(DB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스마트폰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앱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안드로이드</a:t>
            </a:r>
            <a:r>
              <a:rPr lang="en-US" altLang="ko-KR" dirty="0" smtClean="0"/>
              <a:t>, iOS)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인터넷 분야</a:t>
            </a:r>
            <a:r>
              <a:rPr lang="en-US" altLang="ko-KR" dirty="0" smtClean="0"/>
              <a:t>(ASP, JSP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하드웨어 키트 활용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인공지능 분야</a:t>
            </a:r>
            <a:r>
              <a:rPr lang="en-US" altLang="ko-KR" dirty="0" smtClean="0"/>
              <a:t>(</a:t>
            </a:r>
            <a:r>
              <a:rPr lang="ko-KR" altLang="en-US" dirty="0" smtClean="0"/>
              <a:t>빅데이터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및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)</a:t>
            </a:r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과제 선정 기준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 dirty="0" smtClean="0"/>
              <a:t>창의적 아이디어 아이템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독창적인 형식 및 내용 제공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새로운 서비스 모델</a:t>
            </a:r>
          </a:p>
          <a:p>
            <a:pPr>
              <a:lnSpc>
                <a:spcPct val="80000"/>
              </a:lnSpc>
            </a:pPr>
            <a:r>
              <a:rPr lang="ko-KR" altLang="en-US" sz="2800" dirty="0" smtClean="0"/>
              <a:t>차별적, 경쟁력 있는 아이템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기존에 존재하는 사이트와 차별성 부각 아이템 및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서비스 제공</a:t>
            </a:r>
          </a:p>
          <a:p>
            <a:pPr>
              <a:lnSpc>
                <a:spcPct val="80000"/>
              </a:lnSpc>
            </a:pPr>
            <a:r>
              <a:rPr lang="ko-KR" altLang="en-US" sz="2800" dirty="0" smtClean="0"/>
              <a:t>기술력을 부각시키는 아이템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자바(</a:t>
            </a:r>
            <a:r>
              <a:rPr lang="en-US" altLang="ko-KR" sz="2000" dirty="0" err="1" smtClean="0"/>
              <a:t>JSP,Servlet,Swing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…) 등 프로그래밍 </a:t>
            </a:r>
            <a:r>
              <a:rPr lang="ko-KR" altLang="en-US" sz="2000" dirty="0" err="1" smtClean="0"/>
              <a:t>기술중심</a:t>
            </a:r>
            <a:endParaRPr lang="ko-KR" altLang="en-US" sz="2000" dirty="0" smtClean="0"/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디자인 기술 중심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 smtClean="0"/>
              <a:t>Ex) </a:t>
            </a:r>
            <a:r>
              <a:rPr lang="ko-KR" altLang="en-US" sz="2000" dirty="0" smtClean="0"/>
              <a:t>자바 게임 사이트</a:t>
            </a:r>
            <a:endParaRPr lang="en-US" altLang="ko-KR" sz="2000" dirty="0" smtClean="0"/>
          </a:p>
          <a:p>
            <a:pPr>
              <a:lnSpc>
                <a:spcPct val="80000"/>
              </a:lnSpc>
            </a:pPr>
            <a:r>
              <a:rPr lang="ko-KR" altLang="en-US" sz="2800" dirty="0" smtClean="0"/>
              <a:t>여러 기술의 융합에 가점</a:t>
            </a:r>
            <a:endParaRPr lang="en-US" altLang="ko-KR" sz="2800" dirty="0" smtClean="0"/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스마트 앱과 </a:t>
            </a:r>
            <a:r>
              <a:rPr lang="ko-KR" altLang="en-US" sz="2000" dirty="0" err="1" smtClean="0"/>
              <a:t>아두이노</a:t>
            </a:r>
            <a:r>
              <a:rPr lang="ko-KR" altLang="en-US" sz="2000" dirty="0" smtClean="0"/>
              <a:t> 기술 융합 등</a:t>
            </a:r>
            <a:endParaRPr lang="en-US" altLang="ko-KR" sz="2000" dirty="0" smtClean="0"/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인공지능 </a:t>
            </a:r>
            <a:r>
              <a:rPr lang="ko-KR" altLang="en-US" sz="2000" dirty="0" err="1" smtClean="0"/>
              <a:t>딥러닝</a:t>
            </a:r>
            <a:r>
              <a:rPr lang="ko-KR" altLang="en-US" sz="2000" dirty="0" smtClean="0"/>
              <a:t> 분야</a:t>
            </a:r>
            <a:endParaRPr lang="en-US" altLang="ko-KR" sz="2000" dirty="0" smtClean="0"/>
          </a:p>
          <a:p>
            <a:pPr>
              <a:lnSpc>
                <a:spcPct val="80000"/>
              </a:lnSpc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조별 과제 선정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 dirty="0" err="1" smtClean="0"/>
              <a:t>팀별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 과제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008000"/>
                </a:solidFill>
              </a:rPr>
              <a:t>1</a:t>
            </a:r>
            <a:r>
              <a:rPr lang="ko-KR" altLang="en-US" sz="2000" dirty="0" smtClean="0">
                <a:solidFill>
                  <a:srgbClr val="008000"/>
                </a:solidFill>
              </a:rPr>
              <a:t>안</a:t>
            </a:r>
            <a:r>
              <a:rPr lang="en-US" altLang="ko-KR" sz="2000" dirty="0" smtClean="0">
                <a:solidFill>
                  <a:srgbClr val="008000"/>
                </a:solidFill>
              </a:rPr>
              <a:t>, 2</a:t>
            </a:r>
            <a:r>
              <a:rPr lang="ko-KR" altLang="en-US" sz="2000" dirty="0" smtClean="0">
                <a:solidFill>
                  <a:srgbClr val="008000"/>
                </a:solidFill>
              </a:rPr>
              <a:t>안</a:t>
            </a:r>
            <a:r>
              <a:rPr lang="en-US" altLang="ko-KR" sz="2000" dirty="0" smtClean="0"/>
              <a:t>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제안</a:t>
            </a:r>
            <a:r>
              <a:rPr lang="en-US" altLang="ko-KR" sz="2800" dirty="0" smtClean="0"/>
              <a:t>(A4 1-2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000" dirty="0" err="1" smtClean="0"/>
              <a:t>과제명</a:t>
            </a:r>
            <a:r>
              <a:rPr lang="ko-KR" altLang="en-US" sz="2000" dirty="0" smtClean="0"/>
              <a:t>(주제)</a:t>
            </a:r>
          </a:p>
          <a:p>
            <a:pPr lvl="1"/>
            <a:r>
              <a:rPr lang="ko-KR" altLang="en-US" sz="2000" dirty="0" smtClean="0"/>
              <a:t>목적 및 목표</a:t>
            </a:r>
          </a:p>
          <a:p>
            <a:pPr lvl="2"/>
            <a:r>
              <a:rPr lang="en-US" altLang="ko-KR" sz="2000" dirty="0" smtClean="0"/>
              <a:t>Why ?</a:t>
            </a:r>
          </a:p>
          <a:p>
            <a:pPr lvl="2"/>
            <a:r>
              <a:rPr lang="en-US" altLang="ko-KR" sz="2000" dirty="0" smtClean="0"/>
              <a:t>What ?</a:t>
            </a:r>
          </a:p>
          <a:p>
            <a:pPr lvl="2"/>
            <a:r>
              <a:rPr lang="ko-KR" altLang="en-US" sz="2000" dirty="0" smtClean="0"/>
              <a:t>기대효과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기본 내용 (기능)</a:t>
            </a:r>
          </a:p>
          <a:p>
            <a:pPr lvl="2"/>
            <a:r>
              <a:rPr lang="ko-KR" altLang="en-US" sz="2000" dirty="0" smtClean="0"/>
              <a:t>대상(사용자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2000" dirty="0" smtClean="0"/>
              <a:t>시스템 제공 기능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유사 시스템</a:t>
            </a:r>
          </a:p>
          <a:p>
            <a:pPr lvl="1"/>
            <a:r>
              <a:rPr lang="ko-KR" altLang="en-US" sz="2000" dirty="0" smtClean="0"/>
              <a:t>제출</a:t>
            </a:r>
            <a:r>
              <a:rPr lang="en-US" altLang="ko-KR" sz="2000" dirty="0" smtClean="0"/>
              <a:t>: 3/30(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 5</a:t>
            </a:r>
            <a:r>
              <a:rPr lang="ko-KR" altLang="en-US" sz="2000" dirty="0" smtClean="0">
                <a:solidFill>
                  <a:schemeClr val="hlink"/>
                </a:solidFill>
              </a:rPr>
              <a:t>주차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8" ma:contentTypeDescription="새 문서를 만듭니다." ma:contentTypeScope="" ma:versionID="60ca32c7414a4afeb81df26d4024edcb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36c853078d4bf71162e6eba43699b26c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FD1850-1E38-43FC-914A-2D92A83F1B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FC4128-F4B8-4456-BB8F-64F1750D99E5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138e9bc-9a22-4c43-913a-372da1f8fc91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CD63E7C-96A3-492E-92A1-30AF9EED5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653</TotalTime>
  <Words>764</Words>
  <Application>Microsoft Office PowerPoint</Application>
  <PresentationFormat>화면 슬라이드 쇼(4:3)</PresentationFormat>
  <Paragraphs>185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맑은 고딕</vt:lpstr>
      <vt:lpstr>Tahoma</vt:lpstr>
      <vt:lpstr>Wingdings</vt:lpstr>
      <vt:lpstr>파스텔톤</vt:lpstr>
      <vt:lpstr>시스템분석설계 강의 소개</vt:lpstr>
      <vt:lpstr>교과목 개요(1/2)</vt:lpstr>
      <vt:lpstr>교과목 개요(2/2)</vt:lpstr>
      <vt:lpstr>주간별 일정계획</vt:lpstr>
      <vt:lpstr>수업 진행</vt:lpstr>
      <vt:lpstr>조 편성 가이드라인</vt:lpstr>
      <vt:lpstr>과제 선정 기준</vt:lpstr>
      <vt:lpstr>과제 선정 기준</vt:lpstr>
      <vt:lpstr>조별 과제 선정</vt:lpstr>
      <vt:lpstr>조별 과제 선정</vt:lpstr>
      <vt:lpstr>사례연구</vt:lpstr>
      <vt:lpstr>기본 계획서 작성</vt:lpstr>
      <vt:lpstr>다음주 과제</vt:lpstr>
      <vt:lpstr>깃허브</vt:lpstr>
      <vt:lpstr>MS 365</vt:lpstr>
      <vt:lpstr>개인과제: 교과목 포트폴리오</vt:lpstr>
    </vt:vector>
  </TitlesOfParts>
  <Company>동양공업전문대학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시스템분석설계:   강의 개요</dc:title>
  <dc:creator>김남훈</dc:creator>
  <cp:lastModifiedBy>강환수</cp:lastModifiedBy>
  <cp:revision>70</cp:revision>
  <cp:lastPrinted>2016-03-11T10:00:18Z</cp:lastPrinted>
  <dcterms:created xsi:type="dcterms:W3CDTF">2006-02-16T04:40:24Z</dcterms:created>
  <dcterms:modified xsi:type="dcterms:W3CDTF">2021-03-01T03:38:16Z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