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350" r:id="rId2"/>
    <p:sldId id="351" r:id="rId3"/>
    <p:sldId id="327" r:id="rId4"/>
    <p:sldId id="328" r:id="rId5"/>
    <p:sldId id="342" r:id="rId6"/>
    <p:sldId id="352" r:id="rId7"/>
    <p:sldId id="333" r:id="rId8"/>
    <p:sldId id="334" r:id="rId9"/>
    <p:sldId id="355" r:id="rId10"/>
    <p:sldId id="345" r:id="rId11"/>
    <p:sldId id="338" r:id="rId12"/>
    <p:sldId id="344" r:id="rId13"/>
    <p:sldId id="356" r:id="rId14"/>
    <p:sldId id="340" r:id="rId15"/>
    <p:sldId id="347" r:id="rId16"/>
    <p:sldId id="348" r:id="rId17"/>
    <p:sldId id="357" r:id="rId18"/>
    <p:sldId id="349" r:id="rId19"/>
    <p:sldId id="358" r:id="rId20"/>
    <p:sldId id="359" r:id="rId21"/>
    <p:sldId id="360" r:id="rId22"/>
    <p:sldId id="361" r:id="rId23"/>
    <p:sldId id="362" r:id="rId24"/>
    <p:sldId id="363" r:id="rId25"/>
    <p:sldId id="364" r:id="rId26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2"/>
    <a:srgbClr val="001F36"/>
    <a:srgbClr val="232323"/>
    <a:srgbClr val="000000"/>
    <a:srgbClr val="415783"/>
    <a:srgbClr val="0000FF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94728" autoAdjust="0"/>
  </p:normalViewPr>
  <p:slideViewPr>
    <p:cSldViewPr>
      <p:cViewPr varScale="1">
        <p:scale>
          <a:sx n="113" d="100"/>
          <a:sy n="113" d="100"/>
        </p:scale>
        <p:origin x="1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102"/>
      </p:cViewPr>
      <p:guideLst>
        <p:guide orient="horz" pos="3131"/>
        <p:guide pos="214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CookBook, </a:t>
            </a:r>
            <a:r>
              <a:rPr kumimoji="0" lang="ko-KR" altLang="en-US" sz="1600" b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쉽게 배우는 소프트웨어 공학</a:t>
            </a:r>
            <a:endParaRPr kumimoji="0" lang="en-US" altLang="ko-KR" sz="1600" b="1" kern="1200" baseline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</a:t>
            </a:r>
            <a:r>
              <a:rPr kumimoji="0" lang="ko-KR" altLang="en-US" sz="140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저작권은 </a:t>
            </a:r>
            <a:r>
              <a:rPr kumimoji="0" lang="ko-KR" altLang="en-US" sz="1400" b="1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김치수</a:t>
            </a:r>
            <a:r>
              <a:rPr kumimoji="0" lang="ko-KR" altLang="en-US" sz="1400" b="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0116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2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47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/>
          <a:srcRect l="29259" t="-947" r="640" b="31833"/>
          <a:stretch/>
        </p:blipFill>
        <p:spPr>
          <a:xfrm>
            <a:off x="546220" y="2758940"/>
            <a:ext cx="2396712" cy="2916000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rcRect l="6301" t="78582" r="11914" b="11004"/>
          <a:stretch/>
        </p:blipFill>
        <p:spPr>
          <a:xfrm>
            <a:off x="386535" y="6042675"/>
            <a:ext cx="2556000" cy="401660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rcRect l="6061" t="70061" r="58888" b="21418"/>
          <a:stretch/>
        </p:blipFill>
        <p:spPr>
          <a:xfrm>
            <a:off x="400005" y="5560518"/>
            <a:ext cx="1350150" cy="40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32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6535" y="3121146"/>
            <a:ext cx="900100" cy="1110762"/>
          </a:xfrm>
          <a:prstGeom prst="rect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4946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6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5" r:id="rId2"/>
    <p:sldLayoutId id="2147483696" r:id="rId3"/>
    <p:sldLayoutId id="2147483681" r:id="rId4"/>
    <p:sldLayoutId id="2147483684" r:id="rId5"/>
    <p:sldLayoutId id="2147483693" r:id="rId6"/>
    <p:sldLayoutId id="2147483694" r:id="rId7"/>
    <p:sldLayoutId id="2147483698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1850" y="368660"/>
            <a:ext cx="557075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Chapter</a:t>
            </a:r>
            <a:r>
              <a:rPr lang="en-US" altLang="ko-KR" sz="4000" b="1" kern="1200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</a:t>
            </a:r>
          </a:p>
          <a:p>
            <a:pPr lvl="0"/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소프트웨어 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개발 프로세스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96984" y="2573905"/>
            <a:ext cx="542048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소프트웨어 개발 프로세스의 이해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소프트웨어 프로세스 모델의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주먹구구식 모델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04</a:t>
            </a: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선형 순차적 모델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05</a:t>
            </a: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V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모델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06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진화적 프로세스 모델</a:t>
            </a:r>
            <a:endParaRPr lang="en-US" altLang="ko-KR" b="1" spc="-150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    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47175" y="3519010"/>
            <a:ext cx="28803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07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나선형 모델</a:t>
            </a:r>
            <a:endParaRPr lang="en-US" altLang="ko-KR" b="1" spc="-150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08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단계적 개발 모델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09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통합 프로세스 모델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10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애자일 프로세스 모델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2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주먹구구식 모델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Build and fix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code and fix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즉흥적 소프트웨어 개발 모델</a:t>
            </a:r>
            <a:endParaRPr lang="en-US" altLang="ko-KR" dirty="0" smtClean="0"/>
          </a:p>
          <a:p>
            <a:endParaRPr lang="en-US" altLang="ko-KR" b="0" dirty="0" smtClean="0"/>
          </a:p>
          <a:p>
            <a:r>
              <a:rPr lang="ko-KR" altLang="en-US" dirty="0" smtClean="0"/>
              <a:t>주먹구구식</a:t>
            </a:r>
            <a:endParaRPr lang="en-US" altLang="ko-KR" dirty="0" smtClean="0"/>
          </a:p>
          <a:p>
            <a:pPr lvl="1"/>
            <a:r>
              <a:rPr lang="ko-KR" altLang="en-US" dirty="0"/>
              <a:t>주먹으로 </a:t>
            </a:r>
            <a:r>
              <a:rPr lang="ko-KR" altLang="en-US" dirty="0" err="1"/>
              <a:t>구구셈을</a:t>
            </a:r>
            <a:r>
              <a:rPr lang="ko-KR" altLang="en-US" dirty="0"/>
              <a:t> 따지던 방법에서 유래한 </a:t>
            </a:r>
            <a:r>
              <a:rPr lang="ko-KR" altLang="en-US" dirty="0" smtClean="0"/>
              <a:t>말</a:t>
            </a:r>
            <a:endParaRPr lang="en-US" altLang="ko-KR" dirty="0" smtClean="0"/>
          </a:p>
          <a:p>
            <a:pPr lvl="1"/>
            <a:r>
              <a:rPr lang="ko-KR" altLang="en-US" dirty="0"/>
              <a:t>정확한 앞뒤 계산 없이 일을 대충 처리할 때 </a:t>
            </a:r>
            <a:r>
              <a:rPr lang="ko-KR" altLang="en-US" dirty="0" smtClean="0"/>
              <a:t>쓰는 말</a:t>
            </a:r>
            <a:endParaRPr lang="en-US" altLang="ko-KR" dirty="0" smtClean="0"/>
          </a:p>
          <a:p>
            <a:pPr lvl="1"/>
            <a:endParaRPr lang="en-US" altLang="ko-KR" b="0" dirty="0"/>
          </a:p>
          <a:p>
            <a:r>
              <a:rPr lang="ko-KR" altLang="en-US" dirty="0" smtClean="0"/>
              <a:t>소프트웨어 개발에서의 주먹구구식 모델</a:t>
            </a:r>
            <a:endParaRPr lang="en-US" altLang="ko-KR" dirty="0" smtClean="0"/>
          </a:p>
          <a:p>
            <a:pPr lvl="1"/>
            <a:r>
              <a:rPr lang="ko-KR" altLang="en-US" dirty="0"/>
              <a:t>공식적인 가이드라인이나 프로세스가 없는 개발 </a:t>
            </a:r>
            <a:r>
              <a:rPr lang="ko-KR" altLang="en-US" dirty="0" smtClean="0"/>
              <a:t>방식</a:t>
            </a:r>
            <a:endParaRPr lang="ko-KR" altLang="en-US" dirty="0"/>
          </a:p>
          <a:p>
            <a:pPr lvl="1"/>
            <a:r>
              <a:rPr lang="ko-KR" altLang="en-US" dirty="0"/>
              <a:t>요구 분석 명세서나 설계 단계 없이 간단한 기능만을 정리하여 개발하는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/>
            <a:r>
              <a:rPr lang="ko-KR" altLang="en-US" dirty="0"/>
              <a:t>일단 코드를 작성하여 제품을 만들어본 후에 요구 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 smtClean="0"/>
              <a:t>유지보수에 </a:t>
            </a:r>
            <a:r>
              <a:rPr lang="ko-KR" altLang="en-US" dirty="0"/>
              <a:t>대해 </a:t>
            </a:r>
            <a:r>
              <a:rPr lang="ko-KR" altLang="en-US" dirty="0" smtClean="0"/>
              <a:t>생각</a:t>
            </a:r>
            <a:r>
              <a:rPr lang="ko-KR" altLang="en-US" sz="1600" b="0" dirty="0" smtClean="0"/>
              <a:t>    </a:t>
            </a:r>
            <a:endParaRPr lang="en-US" altLang="ko-KR" sz="1600" b="0" dirty="0"/>
          </a:p>
          <a:p>
            <a:pPr marL="93662" indent="0">
              <a:buNone/>
            </a:pP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2881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주먹구구식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모델의 개발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93662" indent="0">
              <a:buNone/>
            </a:pPr>
            <a:endParaRPr lang="ko-KR" altLang="en-US" dirty="0" smtClean="0">
              <a:solidFill>
                <a:srgbClr val="0000FF"/>
              </a:solidFill>
            </a:endParaRPr>
          </a:p>
          <a:p>
            <a:pPr marL="93662" indent="0">
              <a:buNone/>
            </a:pPr>
            <a:r>
              <a:rPr lang="ko-KR" altLang="en-US" sz="1600" b="0" dirty="0" smtClean="0"/>
              <a:t>    </a:t>
            </a:r>
            <a:r>
              <a:rPr lang="ko-KR" altLang="en-US" sz="1600" dirty="0" smtClean="0"/>
              <a:t>①</a:t>
            </a:r>
            <a:r>
              <a:rPr lang="ko-KR" altLang="en-US" sz="1600" b="0" dirty="0" smtClean="0"/>
              <a:t> </a:t>
            </a:r>
            <a:r>
              <a:rPr lang="ko-KR" altLang="en-US" sz="1600" b="0" dirty="0"/>
              <a:t>첫 번째 버전의 코드를 작성하여 제품을 완성한다</a:t>
            </a:r>
            <a:r>
              <a:rPr lang="en-US" altLang="ko-KR" sz="1600" b="0" dirty="0"/>
              <a:t>.</a:t>
            </a:r>
          </a:p>
          <a:p>
            <a:pPr marL="93662" indent="0">
              <a:buNone/>
            </a:pPr>
            <a:r>
              <a:rPr lang="en-US" altLang="ko-KR" sz="1600" b="0" dirty="0" smtClean="0"/>
              <a:t>    </a:t>
            </a:r>
            <a:r>
              <a:rPr lang="en-US" altLang="ko-KR" sz="1600" dirty="0" smtClean="0"/>
              <a:t>②</a:t>
            </a:r>
            <a:r>
              <a:rPr lang="en-US" altLang="ko-KR" sz="1600" b="0" dirty="0" smtClean="0"/>
              <a:t> </a:t>
            </a:r>
            <a:r>
              <a:rPr lang="ko-KR" altLang="en-US" sz="1600" b="0" dirty="0"/>
              <a:t>작성된 코드에 문제점이 있으면 수정하여 해결한다</a:t>
            </a:r>
            <a:r>
              <a:rPr lang="en-US" altLang="ko-KR" sz="1600" b="0" dirty="0"/>
              <a:t>.</a:t>
            </a:r>
          </a:p>
          <a:p>
            <a:pPr marL="93662" indent="0">
              <a:buNone/>
            </a:pPr>
            <a:r>
              <a:rPr lang="en-US" altLang="ko-KR" sz="1600" b="0" dirty="0" smtClean="0"/>
              <a:t>    </a:t>
            </a:r>
            <a:r>
              <a:rPr lang="en-US" altLang="ko-KR" sz="1600" dirty="0" smtClean="0"/>
              <a:t>③</a:t>
            </a:r>
            <a:r>
              <a:rPr lang="en-US" altLang="ko-KR" sz="1600" b="0" dirty="0" smtClean="0"/>
              <a:t> </a:t>
            </a:r>
            <a:r>
              <a:rPr lang="ko-KR" altLang="en-US" sz="1600" b="0" dirty="0"/>
              <a:t>문제가 없으면 </a:t>
            </a:r>
            <a:r>
              <a:rPr lang="ko-KR" altLang="en-US" sz="1600" b="0" dirty="0" smtClean="0"/>
              <a:t>사용한다</a:t>
            </a:r>
            <a:r>
              <a:rPr lang="en-US" altLang="ko-KR" sz="1600" b="0" dirty="0" smtClean="0"/>
              <a:t>.</a:t>
            </a:r>
          </a:p>
          <a:p>
            <a:pPr marL="93662" indent="0">
              <a:buNone/>
            </a:pPr>
            <a:endParaRPr lang="en-US" altLang="ko-KR" sz="1600" b="0" dirty="0"/>
          </a:p>
          <a:p>
            <a:pPr marL="93662" indent="0">
              <a:buNone/>
            </a:pPr>
            <a:endParaRPr lang="ko-KR" altLang="en-US" sz="16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63" y="3924055"/>
            <a:ext cx="68199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주먹구구식 모델의 사용 및 단점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주먹구구식 모델의 사용</a:t>
            </a:r>
            <a:endParaRPr lang="en-US" altLang="ko-KR" dirty="0" smtClean="0"/>
          </a:p>
          <a:p>
            <a:pPr lvl="1"/>
            <a:r>
              <a:rPr lang="ko-KR" altLang="en-US" dirty="0"/>
              <a:t>개발자 한 명이 단시간에 마칠 수 있는 </a:t>
            </a:r>
            <a:r>
              <a:rPr lang="ko-KR" altLang="en-US" dirty="0" smtClean="0"/>
              <a:t>경우에 적합</a:t>
            </a:r>
            <a:endParaRPr lang="ko-KR" altLang="en-US" dirty="0"/>
          </a:p>
          <a:p>
            <a:pPr lvl="1"/>
            <a:r>
              <a:rPr lang="ko-KR" altLang="en-US" dirty="0"/>
              <a:t>대학 수업의 한 학기용 프로젝트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lvl="1"/>
            <a:endParaRPr lang="en-US" altLang="ko-KR" sz="1600" b="0" dirty="0"/>
          </a:p>
          <a:p>
            <a:r>
              <a:rPr lang="ko-KR" altLang="en-US" dirty="0"/>
              <a:t>주먹구구식 모델의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/>
              <a:t>정해진 개발 순서나 각 단계별로 문서화된 산출물이 없어 관리 및 </a:t>
            </a:r>
            <a:r>
              <a:rPr lang="ko-KR" altLang="en-US" dirty="0" smtClean="0"/>
              <a:t>유지보수가 어렵다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프로젝트 전체 범위를 알 수 없을 뿐더러 좋은 아키텍처를 만들 </a:t>
            </a:r>
            <a:r>
              <a:rPr lang="ko-KR" altLang="en-US" dirty="0" smtClean="0"/>
              <a:t>수도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일을 </a:t>
            </a:r>
            <a:r>
              <a:rPr lang="ko-KR" altLang="en-US" dirty="0"/>
              <a:t>효과적으로 나눠 개발할 수도 </a:t>
            </a:r>
            <a:r>
              <a:rPr lang="ko-KR" altLang="en-US" dirty="0" smtClean="0"/>
              <a:t>없으며</a:t>
            </a:r>
            <a:r>
              <a:rPr lang="en-US" altLang="ko-KR" dirty="0"/>
              <a:t>, </a:t>
            </a:r>
            <a:r>
              <a:rPr lang="ko-KR" altLang="en-US" dirty="0"/>
              <a:t>프로젝트 진척 상황을 </a:t>
            </a:r>
            <a:r>
              <a:rPr lang="ko-KR" altLang="en-US" dirty="0" smtClean="0"/>
              <a:t>파악할 </a:t>
            </a:r>
            <a:r>
              <a:rPr lang="ko-KR" altLang="en-US" dirty="0"/>
              <a:t>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계속적 수정으로 인해 프로그램의 </a:t>
            </a:r>
            <a:r>
              <a:rPr lang="ko-KR" altLang="en-US" dirty="0"/>
              <a:t>구조가 나빠져 수정이 매우 </a:t>
            </a:r>
            <a:r>
              <a:rPr lang="ko-KR" altLang="en-US" dirty="0" smtClean="0"/>
              <a:t>어려워진다</a:t>
            </a:r>
            <a:r>
              <a:rPr lang="en-US" altLang="ko-KR" dirty="0" smtClean="0"/>
              <a:t>.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2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04 </a:t>
            </a:r>
            <a:r>
              <a:rPr lang="ko-KR" altLang="en-US" dirty="0" smtClean="0"/>
              <a:t>선형 순차적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50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선형 순차적 모델 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Linear sequential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waterfall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Classic life cycle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3" y="1853825"/>
            <a:ext cx="76390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폭포수 모델의 장점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관리의 용이</a:t>
            </a:r>
            <a:endParaRPr lang="en-US" altLang="ko-KR" dirty="0" smtClean="0"/>
          </a:p>
          <a:p>
            <a:r>
              <a:rPr lang="ko-KR" altLang="en-US" dirty="0" smtClean="0"/>
              <a:t>체계적인 문서화</a:t>
            </a:r>
            <a:endParaRPr lang="en-US" altLang="ko-KR" dirty="0"/>
          </a:p>
          <a:p>
            <a:r>
              <a:rPr lang="ko-KR" altLang="en-US" dirty="0" smtClean="0"/>
              <a:t>요구사항의 </a:t>
            </a:r>
            <a:r>
              <a:rPr lang="ko-KR" altLang="en-US" dirty="0"/>
              <a:t>변화가 적은 프로젝트에 </a:t>
            </a:r>
            <a:r>
              <a:rPr lang="ko-KR" altLang="en-US" dirty="0" smtClean="0"/>
              <a:t>적합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817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폭포수 모델의 단점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단계는 앞 단계가 완료되어야 수행할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단계의 결과물이 </a:t>
            </a:r>
            <a:r>
              <a:rPr lang="ko-KR" altLang="en-US" dirty="0"/>
              <a:t>완벽한 수준으로 작성되어야 다음 단계에 오류를 넘겨주지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사용자가 중간에 가시적인 결과를 볼 수 없어 답답해할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37" y="2843935"/>
            <a:ext cx="5078005" cy="36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05 V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93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1. V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모델 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폭포수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테스트 단계 추가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산출물 중심</a:t>
            </a:r>
            <a:r>
              <a:rPr lang="en-US" altLang="ko-KR" dirty="0" smtClean="0"/>
              <a:t>(</a:t>
            </a:r>
            <a:r>
              <a:rPr lang="ko-KR" altLang="en-US" dirty="0"/>
              <a:t>폭포수 모델</a:t>
            </a:r>
            <a:r>
              <a:rPr lang="en-US" altLang="ko-KR" dirty="0" smtClean="0"/>
              <a:t>) vs </a:t>
            </a:r>
            <a:r>
              <a:rPr lang="ko-KR" altLang="en-US" dirty="0" smtClean="0"/>
              <a:t>각 개발 단계를 </a:t>
            </a:r>
            <a:r>
              <a:rPr lang="ko-KR" altLang="en-US" dirty="0"/>
              <a:t>검증하는 데 </a:t>
            </a:r>
            <a:r>
              <a:rPr lang="ko-KR" altLang="en-US" dirty="0" smtClean="0"/>
              <a:t>초점</a:t>
            </a:r>
            <a:r>
              <a:rPr lang="en-US" altLang="ko-KR" dirty="0" smtClean="0"/>
              <a:t>(</a:t>
            </a:r>
            <a:r>
              <a:rPr lang="en-US" altLang="ko-KR" dirty="0"/>
              <a:t>V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2843935"/>
            <a:ext cx="571023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06 </a:t>
            </a:r>
            <a:r>
              <a:rPr lang="ko-KR" altLang="en-US" dirty="0" smtClean="0"/>
              <a:t>진화적 프로세스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10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01 </a:t>
            </a:r>
            <a:r>
              <a:rPr lang="ko-KR" altLang="en-US" dirty="0" smtClean="0"/>
              <a:t>소프트웨어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개발 프로세스의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08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1. </a:t>
            </a:r>
            <a:r>
              <a:rPr lang="ko-KR" altLang="en-US" spc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진화적 </a:t>
            </a:r>
            <a:r>
              <a:rPr lang="ko-KR" altLang="en-US" spc="0" dirty="0">
                <a:solidFill>
                  <a:schemeClr val="tx2">
                    <a:lumMod val="75000"/>
                  </a:schemeClr>
                </a:solidFill>
                <a:effectLst/>
              </a:rPr>
              <a:t>프로세스 </a:t>
            </a:r>
            <a:r>
              <a:rPr lang="ko-KR" altLang="en-US" spc="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모델의 등장 배경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선형순차적 모델의 대표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폭포수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진화적 프로세스 모델의 대표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모델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2258870"/>
            <a:ext cx="7030595" cy="42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4A82"/>
                </a:solidFill>
              </a:rPr>
              <a:t>프로토타입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대량 생산에 앞서 미리 제작해보는 원형 또는 </a:t>
            </a:r>
            <a:r>
              <a:rPr lang="ko-KR" altLang="en-US" dirty="0" smtClean="0"/>
              <a:t>시제품으로</a:t>
            </a:r>
            <a:r>
              <a:rPr lang="en-US" altLang="ko-KR" dirty="0"/>
              <a:t>, </a:t>
            </a:r>
            <a:r>
              <a:rPr lang="ko-KR" altLang="en-US" dirty="0"/>
              <a:t>제작물의 </a:t>
            </a:r>
            <a:r>
              <a:rPr lang="ko-KR" altLang="en-US" dirty="0" smtClean="0"/>
              <a:t>모형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</a:p>
          <a:p>
            <a:r>
              <a:rPr lang="ko-KR" altLang="en-US" dirty="0" smtClean="0">
                <a:solidFill>
                  <a:srgbClr val="004A82"/>
                </a:solidFill>
              </a:rPr>
              <a:t>소프트웨어 </a:t>
            </a:r>
            <a:r>
              <a:rPr lang="ko-KR" altLang="en-US" dirty="0">
                <a:solidFill>
                  <a:srgbClr val="004A82"/>
                </a:solidFill>
              </a:rPr>
              <a:t>개발에서의 </a:t>
            </a:r>
            <a:r>
              <a:rPr lang="ko-KR" altLang="en-US" dirty="0" err="1">
                <a:solidFill>
                  <a:srgbClr val="004A82"/>
                </a:solidFill>
              </a:rPr>
              <a:t>프로토타입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정식 절차에 따라 완전한 </a:t>
            </a:r>
            <a:r>
              <a:rPr lang="ko-KR" altLang="en-US" dirty="0" smtClean="0"/>
              <a:t>소프트웨어를 </a:t>
            </a:r>
            <a:r>
              <a:rPr lang="ko-KR" altLang="en-US" dirty="0"/>
              <a:t>만들기 전에 사용자의 요구를 받아 일단 모형을 만들고 이 모형을 사용자와 </a:t>
            </a:r>
            <a:r>
              <a:rPr lang="ko-KR" altLang="en-US" dirty="0" smtClean="0"/>
              <a:t>의사소통 하는 </a:t>
            </a:r>
            <a:r>
              <a:rPr lang="ko-KR" altLang="en-US" dirty="0"/>
              <a:t>도구로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3429000"/>
            <a:ext cx="58150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모델의 개발 생명주기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3" y="1673805"/>
            <a:ext cx="8039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실험적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93785"/>
            <a:ext cx="7915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진화적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2181225"/>
            <a:ext cx="78676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모델의 개발절차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① 요구사항 정의 및 분석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en-US" altLang="ko-KR" dirty="0"/>
              <a:t>1</a:t>
            </a:r>
            <a:r>
              <a:rPr lang="ko-KR" altLang="en-US" dirty="0" smtClean="0"/>
              <a:t>차 </a:t>
            </a:r>
            <a:r>
              <a:rPr lang="ko-KR" altLang="en-US" dirty="0"/>
              <a:t>개략적인 요구 </a:t>
            </a:r>
            <a:r>
              <a:rPr lang="ko-KR" altLang="en-US" dirty="0" smtClean="0"/>
              <a:t>사항 정의 </a:t>
            </a:r>
            <a:r>
              <a:rPr lang="ko-KR" altLang="en-US" dirty="0"/>
              <a:t>후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, 3</a:t>
            </a:r>
            <a:r>
              <a:rPr lang="ko-KR" altLang="en-US" dirty="0"/>
              <a:t>차</a:t>
            </a:r>
            <a:r>
              <a:rPr lang="en-US" altLang="ko-KR" dirty="0"/>
              <a:t>, … n</a:t>
            </a:r>
            <a:r>
              <a:rPr lang="ko-KR" altLang="en-US" dirty="0"/>
              <a:t>차를 반복하면서 </a:t>
            </a:r>
            <a:r>
              <a:rPr lang="ko-KR" altLang="en-US" dirty="0" smtClean="0"/>
              <a:t>최종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② </a:t>
            </a:r>
            <a:r>
              <a:rPr lang="ko-KR" altLang="en-US" dirty="0" err="1" smtClean="0">
                <a:solidFill>
                  <a:srgbClr val="004A82"/>
                </a:solidFill>
              </a:rPr>
              <a:t>프로토타입</a:t>
            </a:r>
            <a:r>
              <a:rPr lang="ko-KR" altLang="en-US" dirty="0" smtClean="0">
                <a:solidFill>
                  <a:srgbClr val="004A82"/>
                </a:solidFill>
              </a:rPr>
              <a:t> 설계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완전한 설계 대신</a:t>
            </a:r>
            <a:r>
              <a:rPr lang="en-US" altLang="ko-KR" dirty="0" smtClean="0"/>
              <a:t>, </a:t>
            </a:r>
            <a:r>
              <a:rPr lang="ko-KR" altLang="en-US" dirty="0"/>
              <a:t>사용자와 대화할 수 있는 </a:t>
            </a:r>
            <a:r>
              <a:rPr lang="ko-KR" altLang="en-US" dirty="0" smtClean="0"/>
              <a:t>수준의 설계</a:t>
            </a:r>
            <a:endParaRPr lang="en-US" altLang="ko-KR" dirty="0"/>
          </a:p>
          <a:p>
            <a:pPr lvl="1"/>
            <a:r>
              <a:rPr lang="ko-KR" altLang="en-US" dirty="0" smtClean="0"/>
              <a:t>입출력 화면을 통한 사용자 인터페이스 중심 설계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③ </a:t>
            </a:r>
            <a:r>
              <a:rPr lang="ko-KR" altLang="en-US" dirty="0" err="1" smtClean="0">
                <a:solidFill>
                  <a:srgbClr val="004A82"/>
                </a:solidFill>
              </a:rPr>
              <a:t>프로토타입</a:t>
            </a:r>
            <a:r>
              <a:rPr lang="ko-KR" altLang="en-US" dirty="0" smtClean="0">
                <a:solidFill>
                  <a:srgbClr val="004A82"/>
                </a:solidFill>
              </a:rPr>
              <a:t> 개발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완전히 동작하는 완제품을 개발하는 것이 </a:t>
            </a:r>
            <a:r>
              <a:rPr lang="ko-KR" altLang="en-US" dirty="0" smtClean="0"/>
              <a:t>아님</a:t>
            </a:r>
            <a:endParaRPr lang="en-US" altLang="ko-KR" dirty="0" smtClean="0"/>
          </a:p>
          <a:p>
            <a:pPr lvl="1"/>
            <a:r>
              <a:rPr lang="ko-KR" altLang="en-US" dirty="0"/>
              <a:t>입력 화면을 </a:t>
            </a:r>
            <a:r>
              <a:rPr lang="ko-KR" altLang="en-US" dirty="0" smtClean="0"/>
              <a:t>통한 사용자의 요구 항목 확인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출력 결과를 통해 사용자가 </a:t>
            </a:r>
            <a:r>
              <a:rPr lang="ko-KR" altLang="en-US" dirty="0"/>
              <a:t>원하는 것인지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26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일상에서의 프로세스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130000"/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프로세스</a:t>
            </a:r>
            <a:r>
              <a:rPr lang="ko-KR" altLang="en-US" dirty="0" smtClean="0">
                <a:solidFill>
                  <a:srgbClr val="415783"/>
                </a:solidFill>
              </a:rPr>
              <a:t>  </a:t>
            </a:r>
            <a:endParaRPr lang="en-US" altLang="ko-KR" dirty="0" smtClean="0">
              <a:solidFill>
                <a:srgbClr val="415783"/>
              </a:solidFill>
            </a:endParaRPr>
          </a:p>
          <a:p>
            <a:pPr lvl="1"/>
            <a:r>
              <a:rPr lang="ko-KR" altLang="en-US" dirty="0" smtClean="0"/>
              <a:t>일을 처리하는 과정 또는 순서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공장에서 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세탁기 등이 조립되어 완제품이 되는 과정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2) TV</a:t>
            </a:r>
            <a:r>
              <a:rPr lang="ko-KR" altLang="en-US" dirty="0" smtClean="0"/>
              <a:t>요리 프로에서 요리사가 맛있는 요리를 만드는 과정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2543437"/>
            <a:ext cx="6390710" cy="42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프로세스</a:t>
            </a:r>
            <a:r>
              <a:rPr lang="ko-KR" altLang="en-US" dirty="0" smtClean="0">
                <a:solidFill>
                  <a:srgbClr val="004A82"/>
                </a:solidFill>
              </a:rPr>
              <a:t>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/>
              <a:t>일이 처리되는 과정이나 공정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주어진 일을 해결하기 위한 목적으로 그 순서가 정해져  수행되는 일련의 절차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>
              <a:buSzPct val="130000"/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프로세스를 따랐을 때의 효과의 예</a:t>
            </a:r>
            <a:endParaRPr lang="en-US" altLang="ko-KR" dirty="0"/>
          </a:p>
          <a:p>
            <a:pPr lvl="1"/>
            <a:r>
              <a:rPr lang="ko-KR" altLang="en-US" dirty="0" smtClean="0"/>
              <a:t>요리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활용하면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세탁기 사용설명서 활용하면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화면 지시에 따라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설치하면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en-US" altLang="ko-KR" sz="1900" dirty="0" smtClean="0">
                <a:solidFill>
                  <a:srgbClr val="FF0000"/>
                </a:solidFill>
              </a:rPr>
              <a:t>→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목적 달성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소프트웨어 개발 프로세스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프로세스의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이전에 얻은 노하우를 전달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시행착오 감소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빠르게 적응</a:t>
            </a:r>
            <a:endParaRPr lang="en-US" altLang="ko-KR" dirty="0" smtClean="0"/>
          </a:p>
          <a:p>
            <a:pPr lvl="1"/>
            <a:r>
              <a:rPr lang="en-US" altLang="ko-KR" sz="1800" dirty="0"/>
              <a:t>g</a:t>
            </a:r>
            <a:r>
              <a:rPr lang="en-US" altLang="ko-KR" sz="1800" dirty="0" smtClean="0"/>
              <a:t>uide </a:t>
            </a:r>
            <a:r>
              <a:rPr lang="ko-KR" altLang="en-US" sz="1800" dirty="0" smtClean="0"/>
              <a:t>역할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89" y="2393885"/>
            <a:ext cx="5667361" cy="40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02 </a:t>
            </a:r>
            <a:r>
              <a:rPr lang="ko-KR" altLang="en-US" dirty="0" smtClean="0"/>
              <a:t>소프트웨어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프로세스 모델의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61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1. </a:t>
            </a:r>
            <a:r>
              <a:rPr lang="ko-KR" altLang="en-US" dirty="0" smtClean="0">
                <a:solidFill>
                  <a:srgbClr val="004A82"/>
                </a:solidFill>
              </a:rPr>
              <a:t>소프트웨어 개발 과정</a:t>
            </a:r>
            <a:endParaRPr lang="ko-KR" altLang="en-US" dirty="0">
              <a:solidFill>
                <a:srgbClr val="004A82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작은 규모의 소프트웨어 개발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개집</a:t>
            </a:r>
            <a:r>
              <a:rPr lang="ko-KR" altLang="en-US" dirty="0" smtClean="0"/>
              <a:t> 짓는 일에 비유</a:t>
            </a:r>
            <a:endParaRPr lang="en-US" altLang="ko-KR" dirty="0" smtClean="0"/>
          </a:p>
          <a:p>
            <a:r>
              <a:rPr lang="ko-KR" altLang="en-US" dirty="0" smtClean="0"/>
              <a:t>대규모의 </a:t>
            </a:r>
            <a:r>
              <a:rPr lang="ko-KR" altLang="en-US" dirty="0"/>
              <a:t>소프트웨어 개발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빌딩 </a:t>
            </a:r>
            <a:r>
              <a:rPr lang="ko-KR" altLang="en-US" dirty="0"/>
              <a:t>짓는 일에 </a:t>
            </a:r>
            <a:r>
              <a:rPr lang="ko-KR" altLang="en-US" dirty="0" smtClean="0"/>
              <a:t>비유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2933945"/>
            <a:ext cx="6824001" cy="344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소프트웨어 프로세스 모델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소프트웨어 프로세스 모델의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 생명주기</a:t>
            </a:r>
            <a:r>
              <a:rPr lang="en-US" altLang="ko-KR" dirty="0" smtClean="0"/>
              <a:t>(SDLC </a:t>
            </a:r>
            <a:r>
              <a:rPr lang="en-US" altLang="ko-KR" baseline="30000" dirty="0" smtClean="0"/>
              <a:t>Software Development Life Cycle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SW</a:t>
            </a:r>
            <a:r>
              <a:rPr lang="ko-KR" altLang="en-US" dirty="0" smtClean="0"/>
              <a:t>를 어떻게 개발할 것인가에 대한 전체적인 흐름을 체계화한 개념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개발 </a:t>
            </a:r>
            <a:r>
              <a:rPr lang="ko-KR" altLang="en-US" b="0" dirty="0"/>
              <a:t>계획 수립부터 최종 폐기 때까지의 전 </a:t>
            </a:r>
            <a:r>
              <a:rPr lang="ko-KR" altLang="en-US" b="0" dirty="0" smtClean="0"/>
              <a:t>과정을 다룸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순차적인 </a:t>
            </a:r>
            <a:r>
              <a:rPr lang="ko-KR" altLang="en-US" b="0" dirty="0"/>
              <a:t>단계로 </a:t>
            </a:r>
            <a:r>
              <a:rPr lang="ko-KR" altLang="en-US" b="0" dirty="0" smtClean="0"/>
              <a:t>이루어 짐 </a:t>
            </a:r>
            <a:endParaRPr lang="en-US" altLang="ko-KR" b="0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소프트웨어 프로세스 모델의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/>
              <a:t>공장에서 제품을 생산하듯이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전 과정을 하나의 프로세스로 정의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b="0" dirty="0" smtClean="0"/>
              <a:t>주어진 </a:t>
            </a:r>
            <a:r>
              <a:rPr lang="ko-KR" altLang="en-US" b="0" dirty="0"/>
              <a:t>예산과 자원으로 개발하고 관리하는 방법을 구체적으로 </a:t>
            </a:r>
            <a:r>
              <a:rPr lang="ko-KR" altLang="en-US" b="0" dirty="0" smtClean="0"/>
              <a:t>정의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고품질의 </a:t>
            </a:r>
            <a:r>
              <a:rPr lang="ko-KR" altLang="en-US" b="0" dirty="0"/>
              <a:t>소프트웨어 </a:t>
            </a:r>
            <a:r>
              <a:rPr lang="ko-KR" altLang="en-US" b="0" dirty="0" smtClean="0"/>
              <a:t>제품 생산을 목적으로 함  </a:t>
            </a:r>
            <a:endParaRPr lang="en-US" altLang="ko-KR" b="0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03 </a:t>
            </a:r>
            <a:r>
              <a:rPr lang="ko-KR" altLang="en-US" dirty="0" smtClean="0"/>
              <a:t>주먹구구식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598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706</Words>
  <Application>Microsoft Office PowerPoint</Application>
  <PresentationFormat>화면 슬라이드 쇼(4:3)</PresentationFormat>
  <Paragraphs>126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Section 01 소프트웨어  개발 프로세스의 이해</vt:lpstr>
      <vt:lpstr>1. 일상에서의 프로세스 의미</vt:lpstr>
      <vt:lpstr>2. 프로세스의 정의</vt:lpstr>
      <vt:lpstr>3. 소프트웨어 개발 프로세스(2)</vt:lpstr>
      <vt:lpstr>Section 02 소프트웨어  프로세스 모델의 이해</vt:lpstr>
      <vt:lpstr>1. 소프트웨어 개발 과정</vt:lpstr>
      <vt:lpstr>2. 소프트웨어 프로세스 모델(1)</vt:lpstr>
      <vt:lpstr>Section 03 주먹구구식 모델</vt:lpstr>
      <vt:lpstr>1. 주먹구구식 모델</vt:lpstr>
      <vt:lpstr>2. 주먹구구식 모델의 개발 단계</vt:lpstr>
      <vt:lpstr>3. 주먹구구식 모델의 사용 및 단점</vt:lpstr>
      <vt:lpstr>Section 04 선형 순차적 모델</vt:lpstr>
      <vt:lpstr>1. 선형 순차적 모델 </vt:lpstr>
      <vt:lpstr>3. 폭포수 모델의 장점</vt:lpstr>
      <vt:lpstr>4. 폭포수 모델의 단점</vt:lpstr>
      <vt:lpstr>Section 05 V 모델</vt:lpstr>
      <vt:lpstr>1. V 모델 </vt:lpstr>
      <vt:lpstr>Section 06 진화적 프로세스 모델</vt:lpstr>
      <vt:lpstr>1. 진화적 프로세스 모델의 등장 배경</vt:lpstr>
      <vt:lpstr>1-1 프로토타입</vt:lpstr>
      <vt:lpstr>1-2 프로토타입 모델의 개발 생명주기</vt:lpstr>
      <vt:lpstr>2. 실험적 프로토타입 모델</vt:lpstr>
      <vt:lpstr>3. 진화적 프로토타입 모델</vt:lpstr>
      <vt:lpstr>4. 프로토타입 모델의 개발절차(1)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ch02_소프트웨어 개발 프로세스</dc:title>
  <dc:creator>한빛아카데미(주)</dc:creator>
  <cp:lastModifiedBy>강환수</cp:lastModifiedBy>
  <cp:revision>179</cp:revision>
  <cp:lastPrinted>2017-04-04T08:12:14Z</cp:lastPrinted>
  <dcterms:created xsi:type="dcterms:W3CDTF">2012-07-23T02:34:37Z</dcterms:created>
  <dcterms:modified xsi:type="dcterms:W3CDTF">2021-04-10T00:48:22Z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