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8"/>
  </p:notesMasterIdLst>
  <p:handoutMasterIdLst>
    <p:handoutMasterId r:id="rId19"/>
  </p:handoutMasterIdLst>
  <p:sldIdLst>
    <p:sldId id="330" r:id="rId2"/>
    <p:sldId id="331" r:id="rId3"/>
    <p:sldId id="333" r:id="rId4"/>
    <p:sldId id="328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258" r:id="rId17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82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 varScale="1">
        <p:scale>
          <a:sx n="108" d="100"/>
          <a:sy n="108" d="100"/>
        </p:scale>
        <p:origin x="93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2021-03-07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image" Target="../media/image3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5" cy="6866316"/>
            <a:chOff x="250985" y="267478"/>
            <a:chExt cx="9148833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295462" y="267478"/>
              <a:ext cx="6104356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/>
          <a:srcRect l="29259" t="-947" r="640" b="31833"/>
          <a:stretch/>
        </p:blipFill>
        <p:spPr>
          <a:xfrm>
            <a:off x="546220" y="2758940"/>
            <a:ext cx="2396712" cy="2916000"/>
          </a:xfrm>
          <a:prstGeom prst="rect">
            <a:avLst/>
          </a:prstGeom>
          <a:ln>
            <a:noFill/>
          </a:ln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3"/>
          <a:srcRect l="6301" t="78582" r="11914" b="11004"/>
          <a:stretch/>
        </p:blipFill>
        <p:spPr>
          <a:xfrm>
            <a:off x="386535" y="6042675"/>
            <a:ext cx="2556000" cy="401660"/>
          </a:xfrm>
          <a:prstGeom prst="rect">
            <a:avLst/>
          </a:prstGeom>
          <a:ln>
            <a:noFill/>
          </a:ln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3"/>
          <a:srcRect l="6061" t="70061" r="58888" b="21418"/>
          <a:stretch/>
        </p:blipFill>
        <p:spPr>
          <a:xfrm>
            <a:off x="400005" y="5560518"/>
            <a:ext cx="1350150" cy="40504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66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6535" y="3121146"/>
            <a:ext cx="900100" cy="1110762"/>
          </a:xfrm>
          <a:prstGeom prst="rect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</p:spTree>
    <p:extLst>
      <p:ext uri="{BB962C8B-B14F-4D97-AF65-F5344CB8AC3E}">
        <p14:creationId xmlns:p14="http://schemas.microsoft.com/office/powerpoint/2010/main" val="798108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726795" y="638690"/>
            <a:ext cx="900100" cy="1110762"/>
          </a:xfrm>
          <a:prstGeom prst="rect">
            <a:avLst/>
          </a:prstGeom>
          <a:ln>
            <a:solidFill>
              <a:srgbClr val="415783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81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2021-03-07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6" r:id="rId2"/>
    <p:sldLayoutId id="2147483678" r:id="rId3"/>
    <p:sldLayoutId id="2147483695" r:id="rId4"/>
    <p:sldLayoutId id="2147483692" r:id="rId5"/>
    <p:sldLayoutId id="2147483681" r:id="rId6"/>
    <p:sldLayoutId id="2147483684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3955" y="1088740"/>
            <a:ext cx="4647426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Chatpter</a:t>
            </a:r>
            <a:r>
              <a:rPr lang="en-US" altLang="ko-KR" sz="4000" b="1" kern="1200" spc="-30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6600" b="1" kern="1200" spc="-30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</a:p>
          <a:p>
            <a:pPr lvl="0"/>
            <a:r>
              <a:rPr lang="ko-KR" altLang="en-US" sz="360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소프트웨어 공학 </a:t>
            </a:r>
            <a:r>
              <a:rPr lang="ko-KR" altLang="en-US" sz="360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소개</a:t>
            </a:r>
            <a:endParaRPr lang="ko-KR" altLang="en-US" sz="5400" b="1" spc="-30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03848" y="3686255"/>
            <a:ext cx="5420487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  <a:r>
              <a:rPr lang="en-US" altLang="ko-KR" b="1" spc="-10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소프트웨어의 이해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02 </a:t>
            </a:r>
            <a:r>
              <a:rPr lang="ko-KR" altLang="en-US" b="1" spc="-10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공학과 소프트웨어 공학의 이해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03 </a:t>
            </a:r>
            <a:r>
              <a:rPr lang="ko-KR" altLang="en-US" b="1" spc="-10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소프트웨어 개발 단계의 소개</a:t>
            </a:r>
          </a:p>
          <a:p>
            <a:pPr>
              <a:spcBef>
                <a:spcPts val="1200"/>
              </a:spcBef>
            </a:pPr>
            <a:r>
              <a:rPr lang="ko-KR" altLang="en-US" b="1" spc="-10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요약</a:t>
            </a:r>
          </a:p>
          <a:p>
            <a:pPr>
              <a:spcBef>
                <a:spcPts val="1200"/>
              </a:spcBef>
            </a:pPr>
            <a:r>
              <a:rPr lang="ko-KR" altLang="en-US" b="1" spc="-10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연습문제</a:t>
            </a:r>
            <a:endParaRPr lang="ko-KR" altLang="en-US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62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소프트웨어의 </a:t>
            </a:r>
            <a:r>
              <a:rPr lang="ko-KR" altLang="en-US" dirty="0"/>
              <a:t>당면 과제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소프트웨어 개발의 느린 발전 속도</a:t>
            </a:r>
          </a:p>
          <a:p>
            <a:pPr lvl="1"/>
            <a:r>
              <a:rPr lang="en-US" altLang="ko-KR" dirty="0"/>
              <a:t>H/W</a:t>
            </a:r>
            <a:r>
              <a:rPr lang="ko-KR" altLang="en-US" dirty="0"/>
              <a:t>의 발전</a:t>
            </a:r>
            <a:r>
              <a:rPr lang="en-US" altLang="ko-KR" dirty="0"/>
              <a:t>: PC </a:t>
            </a:r>
            <a:r>
              <a:rPr lang="ko-KR" altLang="en-US" dirty="0"/>
              <a:t>및 </a:t>
            </a:r>
            <a:r>
              <a:rPr lang="ko-KR" altLang="en-US" dirty="0" err="1"/>
              <a:t>스마트폰의</a:t>
            </a:r>
            <a:r>
              <a:rPr lang="ko-KR" altLang="en-US" dirty="0"/>
              <a:t> 발전 속도</a:t>
            </a:r>
            <a:r>
              <a:rPr lang="en-US" altLang="ko-KR" dirty="0"/>
              <a:t>(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성능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S/W </a:t>
            </a:r>
            <a:r>
              <a:rPr lang="ko-KR" altLang="en-US" dirty="0"/>
              <a:t>발전 속도</a:t>
            </a:r>
            <a:r>
              <a:rPr lang="en-US" altLang="ko-KR" dirty="0"/>
              <a:t>: DOS ~ Windows 10</a:t>
            </a:r>
          </a:p>
          <a:p>
            <a:endParaRPr lang="en-US" altLang="ko-KR" dirty="0"/>
          </a:p>
          <a:p>
            <a:r>
              <a:rPr lang="ko-KR" altLang="en-US" dirty="0"/>
              <a:t>새로운 소프트웨어에 대한 사용자 요구의 증가</a:t>
            </a:r>
          </a:p>
          <a:p>
            <a:pPr lvl="1"/>
            <a:r>
              <a:rPr lang="en-US" altLang="ko-KR" dirty="0"/>
              <a:t>S/W</a:t>
            </a:r>
            <a:r>
              <a:rPr lang="ko-KR" altLang="en-US" dirty="0"/>
              <a:t>의 발전 속도가 미처 따라가지 </a:t>
            </a:r>
            <a:r>
              <a:rPr lang="ko-KR" altLang="en-US" dirty="0" smtClean="0"/>
              <a:t>못함</a:t>
            </a:r>
            <a:endParaRPr lang="ko-KR" altLang="en-US" dirty="0"/>
          </a:p>
          <a:p>
            <a:pPr lvl="1"/>
            <a:r>
              <a:rPr lang="en-US" altLang="ko-KR" dirty="0"/>
              <a:t>H/W</a:t>
            </a:r>
            <a:r>
              <a:rPr lang="ko-KR" altLang="en-US" dirty="0"/>
              <a:t>와 </a:t>
            </a:r>
            <a:r>
              <a:rPr lang="en-US" altLang="ko-KR" dirty="0"/>
              <a:t>S/W</a:t>
            </a:r>
            <a:r>
              <a:rPr lang="ko-KR" altLang="en-US" dirty="0"/>
              <a:t>의 개발 방법의 근본적인 차이 때문</a:t>
            </a:r>
          </a:p>
          <a:p>
            <a:pPr lvl="2"/>
            <a:r>
              <a:rPr lang="en-US" altLang="ko-KR" dirty="0"/>
              <a:t>H/W: </a:t>
            </a:r>
            <a:r>
              <a:rPr lang="ko-KR" altLang="en-US" dirty="0"/>
              <a:t>검증 받은 부품을 조립하는 형태의 생산</a:t>
            </a:r>
          </a:p>
          <a:p>
            <a:pPr lvl="2"/>
            <a:r>
              <a:rPr lang="en-US" altLang="ko-KR" dirty="0"/>
              <a:t>S/W: </a:t>
            </a:r>
            <a:r>
              <a:rPr lang="ko-KR" altLang="en-US" dirty="0"/>
              <a:t>처음부터 만들어가는 개발 형태</a:t>
            </a:r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해결 </a:t>
            </a:r>
            <a:r>
              <a:rPr lang="ko-KR" altLang="en-US" dirty="0"/>
              <a:t>방안</a:t>
            </a:r>
            <a:r>
              <a:rPr lang="en-US" altLang="ko-KR" dirty="0"/>
              <a:t>) CBD</a:t>
            </a:r>
            <a:r>
              <a:rPr lang="ko-KR" altLang="en-US" dirty="0"/>
              <a:t>개발 방법론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7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소프트웨어의 </a:t>
            </a:r>
            <a:r>
              <a:rPr lang="ko-KR" altLang="en-US" dirty="0"/>
              <a:t>당면 과제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관리 기술의 부분적 활용</a:t>
            </a:r>
          </a:p>
          <a:p>
            <a:pPr lvl="1"/>
            <a:r>
              <a:rPr lang="ko-KR" altLang="en-US" dirty="0"/>
              <a:t>기계</a:t>
            </a:r>
            <a:r>
              <a:rPr lang="en-US" altLang="ko-KR" dirty="0"/>
              <a:t>: </a:t>
            </a:r>
            <a:r>
              <a:rPr lang="ko-KR" altLang="en-US" dirty="0"/>
              <a:t>닦고</a:t>
            </a:r>
            <a:r>
              <a:rPr lang="en-US" altLang="ko-KR" dirty="0"/>
              <a:t>, </a:t>
            </a:r>
            <a:r>
              <a:rPr lang="ko-KR" altLang="en-US" dirty="0"/>
              <a:t>조이고</a:t>
            </a:r>
            <a:r>
              <a:rPr lang="en-US" altLang="ko-KR" dirty="0"/>
              <a:t>, </a:t>
            </a:r>
            <a:r>
              <a:rPr lang="ko-KR" altLang="en-US" dirty="0"/>
              <a:t>기름치고 </a:t>
            </a:r>
            <a:r>
              <a:rPr lang="en-US" altLang="ko-KR" dirty="0"/>
              <a:t>=&gt; </a:t>
            </a:r>
            <a:r>
              <a:rPr lang="ko-KR" altLang="en-US" dirty="0"/>
              <a:t>수명 연장</a:t>
            </a:r>
          </a:p>
          <a:p>
            <a:endParaRPr lang="ko-KR" altLang="en-US" dirty="0"/>
          </a:p>
          <a:p>
            <a:pPr lvl="1"/>
            <a:r>
              <a:rPr lang="en-US" altLang="ko-KR" dirty="0"/>
              <a:t>S/W </a:t>
            </a:r>
            <a:r>
              <a:rPr lang="ko-KR" altLang="en-US" dirty="0"/>
              <a:t>개발에도 관리가 필요</a:t>
            </a:r>
          </a:p>
          <a:p>
            <a:pPr lvl="2"/>
            <a:r>
              <a:rPr lang="ko-KR" altLang="en-US" dirty="0"/>
              <a:t>비용 관리</a:t>
            </a:r>
          </a:p>
          <a:p>
            <a:pPr lvl="2"/>
            <a:r>
              <a:rPr lang="ko-KR" altLang="en-US" dirty="0"/>
              <a:t>일정 관리</a:t>
            </a:r>
          </a:p>
          <a:p>
            <a:pPr lvl="2"/>
            <a:r>
              <a:rPr lang="ko-KR" altLang="en-US" dirty="0"/>
              <a:t>개발자 관리</a:t>
            </a:r>
          </a:p>
          <a:p>
            <a:pPr marL="627063" lvl="2" indent="0">
              <a:buNone/>
            </a:pPr>
            <a:r>
              <a:rPr lang="ko-KR" altLang="en-US" dirty="0" smtClean="0"/>
              <a:t>→ 도구를 활용한 </a:t>
            </a:r>
            <a:r>
              <a:rPr lang="ko-KR" altLang="en-US" dirty="0"/>
              <a:t>적극적인 프로젝트 관리 필요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6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소프트웨어 </a:t>
            </a:r>
            <a:r>
              <a:rPr lang="ko-KR" altLang="en-US" dirty="0"/>
              <a:t>개발의 어려움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개집 짓기</a:t>
            </a:r>
          </a:p>
          <a:p>
            <a:pPr lvl="1"/>
            <a:r>
              <a:rPr lang="ko-KR" altLang="en-US"/>
              <a:t>필요 도구</a:t>
            </a:r>
            <a:r>
              <a:rPr lang="en-US" altLang="ko-KR"/>
              <a:t>: </a:t>
            </a:r>
            <a:r>
              <a:rPr lang="ko-KR" altLang="en-US"/>
              <a:t>망치</a:t>
            </a:r>
            <a:r>
              <a:rPr lang="en-US" altLang="ko-KR"/>
              <a:t>, </a:t>
            </a:r>
            <a:r>
              <a:rPr lang="ko-KR" altLang="en-US"/>
              <a:t>톱</a:t>
            </a:r>
            <a:r>
              <a:rPr lang="en-US" altLang="ko-KR"/>
              <a:t>, </a:t>
            </a:r>
            <a:r>
              <a:rPr lang="ko-KR" altLang="en-US"/>
              <a:t>줄자 등</a:t>
            </a:r>
          </a:p>
          <a:p>
            <a:pPr lvl="1"/>
            <a:r>
              <a:rPr lang="ko-KR" altLang="en-US"/>
              <a:t>설계 도면 필요 없음</a:t>
            </a:r>
            <a:r>
              <a:rPr lang="en-US" altLang="ko-KR"/>
              <a:t>, </a:t>
            </a:r>
            <a:r>
              <a:rPr lang="ko-KR" altLang="en-US"/>
              <a:t>머릿속 구상만으로도 충분</a:t>
            </a:r>
          </a:p>
          <a:p>
            <a:pPr lvl="1"/>
            <a:r>
              <a:rPr lang="ko-KR" altLang="en-US"/>
              <a:t>혼자 가능</a:t>
            </a:r>
            <a:r>
              <a:rPr lang="en-US" altLang="ko-KR"/>
              <a:t>, </a:t>
            </a:r>
            <a:r>
              <a:rPr lang="ko-KR" altLang="en-US"/>
              <a:t>만드는 과정 단순</a:t>
            </a:r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75" y="2663915"/>
            <a:ext cx="58578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4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소프트웨어 </a:t>
            </a:r>
            <a:r>
              <a:rPr lang="ko-KR" altLang="en-US" dirty="0"/>
              <a:t>개발의 어려움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단독주택 짓기</a:t>
            </a:r>
          </a:p>
          <a:p>
            <a:pPr lvl="1"/>
            <a:r>
              <a:rPr lang="ko-KR" altLang="en-US"/>
              <a:t>필요 도구</a:t>
            </a:r>
            <a:r>
              <a:rPr lang="en-US" altLang="ko-KR"/>
              <a:t>: </a:t>
            </a:r>
            <a:r>
              <a:rPr lang="ko-KR" altLang="en-US"/>
              <a:t>레미콘과 같은 장비</a:t>
            </a:r>
            <a:r>
              <a:rPr lang="en-US" altLang="ko-KR"/>
              <a:t>, </a:t>
            </a:r>
            <a:r>
              <a:rPr lang="ko-KR" altLang="en-US"/>
              <a:t>시멘트 등의 수 많은 자재 </a:t>
            </a:r>
          </a:p>
          <a:p>
            <a:pPr lvl="1"/>
            <a:r>
              <a:rPr lang="ko-KR" altLang="en-US"/>
              <a:t>설계 도면</a:t>
            </a:r>
            <a:r>
              <a:rPr lang="en-US" altLang="ko-KR"/>
              <a:t>, </a:t>
            </a:r>
            <a:r>
              <a:rPr lang="ko-KR" altLang="en-US"/>
              <a:t>건축 설계사 필요</a:t>
            </a:r>
          </a:p>
          <a:p>
            <a:pPr lvl="1"/>
            <a:r>
              <a:rPr lang="ko-KR" altLang="en-US"/>
              <a:t>많은 사람 참여</a:t>
            </a:r>
            <a:r>
              <a:rPr lang="en-US" altLang="ko-KR"/>
              <a:t>, </a:t>
            </a:r>
            <a:r>
              <a:rPr lang="ko-KR" altLang="en-US"/>
              <a:t>만드는 공정 과정 필요</a:t>
            </a:r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665" y="2798930"/>
            <a:ext cx="60388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소프트웨어 </a:t>
            </a:r>
            <a:r>
              <a:rPr lang="ko-KR" altLang="en-US" dirty="0"/>
              <a:t>개발의 어려움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대형 빌딩 짓기</a:t>
            </a:r>
          </a:p>
          <a:p>
            <a:pPr lvl="1"/>
            <a:r>
              <a:rPr lang="ko-KR" altLang="en-US"/>
              <a:t>필요 도구</a:t>
            </a:r>
            <a:r>
              <a:rPr lang="en-US" altLang="ko-KR"/>
              <a:t>: </a:t>
            </a:r>
            <a:r>
              <a:rPr lang="ko-KR" altLang="en-US"/>
              <a:t>레미콘뿐만 아니라 크레인과 같은 대형 장비</a:t>
            </a:r>
          </a:p>
          <a:p>
            <a:pPr lvl="1"/>
            <a:r>
              <a:rPr lang="ko-KR" altLang="en-US"/>
              <a:t>설계 도면</a:t>
            </a:r>
            <a:r>
              <a:rPr lang="en-US" altLang="ko-KR"/>
              <a:t>, </a:t>
            </a:r>
            <a:r>
              <a:rPr lang="ko-KR" altLang="en-US"/>
              <a:t>건축 설계사뿐만 아니라 내진 설계 필요</a:t>
            </a:r>
          </a:p>
          <a:p>
            <a:pPr lvl="1"/>
            <a:r>
              <a:rPr lang="ko-KR" altLang="en-US"/>
              <a:t>많은 사람이 참여할 뿐만 아니라 통제와 조정할 수 있는 조직</a:t>
            </a:r>
            <a:r>
              <a:rPr lang="en-US" altLang="ko-KR"/>
              <a:t>(</a:t>
            </a:r>
            <a:r>
              <a:rPr lang="ko-KR" altLang="en-US"/>
              <a:t>부서</a:t>
            </a:r>
            <a:r>
              <a:rPr lang="en-US" altLang="ko-KR"/>
              <a:t>)</a:t>
            </a:r>
            <a:r>
              <a:rPr lang="ko-KR" altLang="en-US"/>
              <a:t>이 필요</a:t>
            </a:r>
          </a:p>
          <a:p>
            <a:pPr lvl="1"/>
            <a:r>
              <a:rPr lang="ko-KR" altLang="en-US"/>
              <a:t>하중 문제 등 고려 사항이 많음</a:t>
            </a:r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30" y="3818856"/>
            <a:ext cx="2628590" cy="18603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361" y="3744035"/>
            <a:ext cx="5706114" cy="195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1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소프트웨어 </a:t>
            </a:r>
            <a:r>
              <a:rPr lang="ko-KR" altLang="en-US" dirty="0"/>
              <a:t>개발의 어려움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1390648"/>
            <a:ext cx="8099215" cy="451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5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소프트웨어의 특징을 살펴본다</a:t>
            </a:r>
            <a:r>
              <a:rPr lang="en-US" altLang="ko-KR"/>
              <a:t>.</a:t>
            </a:r>
          </a:p>
          <a:p>
            <a:r>
              <a:rPr lang="ko-KR" altLang="en-US"/>
              <a:t>소프트웨어 공학의 뜻을 이해한다</a:t>
            </a:r>
            <a:r>
              <a:rPr lang="en-US" altLang="ko-KR"/>
              <a:t>. </a:t>
            </a:r>
          </a:p>
          <a:p>
            <a:r>
              <a:rPr lang="ko-KR" altLang="en-US"/>
              <a:t>소프트웨어 개발 단계를 알아본다</a:t>
            </a:r>
          </a:p>
        </p:txBody>
      </p:sp>
    </p:spTree>
    <p:extLst>
      <p:ext uri="{BB962C8B-B14F-4D97-AF65-F5344CB8AC3E}">
        <p14:creationId xmlns:p14="http://schemas.microsoft.com/office/powerpoint/2010/main" val="127792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pc="-150" smtClean="0"/>
              <a:t>Section</a:t>
            </a:r>
            <a:r>
              <a:rPr lang="en-US" altLang="ko-KR" smtClean="0"/>
              <a:t> 01 </a:t>
            </a:r>
            <a:r>
              <a:rPr lang="ko-KR" altLang="en-US" smtClean="0"/>
              <a:t>소프트웨어의 이해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0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소프트웨어가 사용되는 곳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814387"/>
            <a:ext cx="74485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4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2. </a:t>
            </a:r>
            <a:r>
              <a:rPr lang="ko-KR" altLang="en-US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프로그램과 </a:t>
            </a:r>
            <a:r>
              <a:rPr lang="ko-KR" altLang="en-US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소프트웨어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프로그램</a:t>
            </a:r>
          </a:p>
          <a:p>
            <a:pPr lvl="1"/>
            <a:r>
              <a:rPr lang="ko-KR" altLang="en-US" dirty="0" smtClean="0"/>
              <a:t>원시코드</a:t>
            </a:r>
            <a:r>
              <a:rPr lang="en-US" altLang="ko-KR" baseline="30000" dirty="0" smtClean="0"/>
              <a:t>source code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소프트웨어</a:t>
            </a:r>
          </a:p>
          <a:p>
            <a:pPr lvl="1"/>
            <a:r>
              <a:rPr lang="ko-KR" altLang="en-US" dirty="0" smtClean="0"/>
              <a:t>원시코드</a:t>
            </a:r>
            <a:r>
              <a:rPr lang="en-US" altLang="ko-KR" baseline="30000" dirty="0" smtClean="0"/>
              <a:t>source code</a:t>
            </a:r>
            <a:endParaRPr lang="en-US" altLang="ko-KR" dirty="0"/>
          </a:p>
          <a:p>
            <a:pPr lvl="1"/>
            <a:r>
              <a:rPr lang="ko-KR" altLang="en-US" dirty="0"/>
              <a:t>모든 산출물</a:t>
            </a:r>
            <a:r>
              <a:rPr lang="en-US" altLang="ko-KR" dirty="0"/>
              <a:t>(</a:t>
            </a:r>
            <a:r>
              <a:rPr lang="ko-KR" altLang="en-US" dirty="0"/>
              <a:t>자료구조</a:t>
            </a:r>
            <a:r>
              <a:rPr lang="en-US" altLang="ko-KR" dirty="0"/>
              <a:t>, DB</a:t>
            </a:r>
            <a:r>
              <a:rPr lang="ko-KR" altLang="en-US" dirty="0"/>
              <a:t>구조</a:t>
            </a:r>
            <a:r>
              <a:rPr lang="en-US" altLang="ko-KR" dirty="0"/>
              <a:t>, </a:t>
            </a:r>
            <a:r>
              <a:rPr lang="ko-KR" altLang="en-US" dirty="0"/>
              <a:t>테스트 결과 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각 단계마다 생산되는 문서</a:t>
            </a:r>
          </a:p>
          <a:p>
            <a:pPr lvl="1"/>
            <a:r>
              <a:rPr lang="ko-KR" altLang="en-US" dirty="0"/>
              <a:t>사용자 </a:t>
            </a:r>
            <a:r>
              <a:rPr lang="ko-KR" altLang="en-US" dirty="0" smtClean="0"/>
              <a:t>매뉴얼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Clr>
                <a:srgbClr val="4BACC6">
                  <a:lumMod val="50000"/>
                </a:srgbClr>
              </a:buClr>
              <a:buNone/>
            </a:pPr>
            <a:r>
              <a:rPr lang="ko-KR" altLang="en-US" dirty="0" smtClean="0">
                <a:solidFill>
                  <a:srgbClr val="C00000"/>
                </a:solidFill>
              </a:rPr>
              <a:t>→ 프로그램 </a:t>
            </a:r>
            <a:r>
              <a:rPr lang="ko-KR" altLang="en-US" dirty="0">
                <a:solidFill>
                  <a:srgbClr val="C00000"/>
                </a:solidFill>
              </a:rPr>
              <a:t>뿐만 아니라 그 이상의 것도 포함하는 매우 포괄적인 개념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65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소프트웨어의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제조가 아닌 개발</a:t>
            </a:r>
          </a:p>
          <a:p>
            <a:pPr lvl="1"/>
            <a:r>
              <a:rPr lang="ko-KR" altLang="en-US"/>
              <a:t>제조</a:t>
            </a:r>
            <a:r>
              <a:rPr lang="en-US" altLang="ko-KR"/>
              <a:t>: </a:t>
            </a:r>
            <a:r>
              <a:rPr lang="ko-KR" altLang="en-US"/>
              <a:t>정해진 틀에 맞춰 일정하게 생산하는 </a:t>
            </a:r>
            <a:r>
              <a:rPr lang="ko-KR" altLang="en-US" smtClean="0"/>
              <a:t>것으로</a:t>
            </a:r>
            <a:r>
              <a:rPr lang="en-US" altLang="ko-KR" smtClean="0"/>
              <a:t>, </a:t>
            </a:r>
            <a:r>
              <a:rPr lang="ko-KR" altLang="en-US" smtClean="0"/>
              <a:t>많은 인력이 필요하고</a:t>
            </a:r>
            <a:r>
              <a:rPr lang="en-US" altLang="ko-KR" smtClean="0"/>
              <a:t> </a:t>
            </a:r>
            <a:br>
              <a:rPr lang="en-US" altLang="ko-KR" smtClean="0"/>
            </a:br>
            <a:r>
              <a:rPr lang="ko-KR" altLang="en-US" smtClean="0"/>
              <a:t>능력별 </a:t>
            </a:r>
            <a:r>
              <a:rPr lang="ko-KR" altLang="en-US"/>
              <a:t>결과물 차이가 근소함</a:t>
            </a:r>
          </a:p>
          <a:p>
            <a:pPr lvl="1"/>
            <a:r>
              <a:rPr lang="ko-KR" altLang="en-US"/>
              <a:t>개발</a:t>
            </a:r>
            <a:r>
              <a:rPr lang="en-US" altLang="ko-KR" smtClean="0"/>
              <a:t>: </a:t>
            </a:r>
            <a:r>
              <a:rPr lang="ko-KR" altLang="en-US" smtClean="0"/>
              <a:t>개인 </a:t>
            </a:r>
            <a:r>
              <a:rPr lang="ko-KR" altLang="en-US"/>
              <a:t>능력 별 결과물 차이가 매우 큼</a:t>
            </a:r>
          </a:p>
          <a:p>
            <a:endParaRPr lang="ko-KR" altLang="en-US"/>
          </a:p>
          <a:p>
            <a:r>
              <a:rPr lang="ko-KR" altLang="en-US"/>
              <a:t>소모가 아닌 품질 저하</a:t>
            </a:r>
          </a:p>
          <a:p>
            <a:pPr lvl="1"/>
            <a:r>
              <a:rPr lang="en-US" altLang="ko-KR" smtClean="0"/>
              <a:t>H/W : </a:t>
            </a:r>
            <a:r>
              <a:rPr lang="ko-KR" altLang="en-US" smtClean="0"/>
              <a:t>오래 </a:t>
            </a:r>
            <a:r>
              <a:rPr lang="ko-KR" altLang="en-US"/>
              <a:t>사용하면 부품이 닳고</a:t>
            </a:r>
            <a:r>
              <a:rPr lang="en-US" altLang="ko-KR"/>
              <a:t>, </a:t>
            </a:r>
            <a:r>
              <a:rPr lang="ko-KR" altLang="en-US"/>
              <a:t>고장 발생 빈도 높고</a:t>
            </a:r>
            <a:r>
              <a:rPr lang="en-US" altLang="ko-KR"/>
              <a:t>, </a:t>
            </a:r>
            <a:r>
              <a:rPr lang="ko-KR" altLang="en-US"/>
              <a:t>기능도 떨어짐</a:t>
            </a:r>
          </a:p>
          <a:p>
            <a:pPr lvl="1"/>
            <a:r>
              <a:rPr lang="en-US" altLang="ko-KR" smtClean="0"/>
              <a:t>S/W : </a:t>
            </a:r>
            <a:r>
              <a:rPr lang="ko-KR" altLang="en-US" smtClean="0"/>
              <a:t>오래 </a:t>
            </a:r>
            <a:r>
              <a:rPr lang="ko-KR" altLang="en-US"/>
              <a:t>사용해도 닳지 않고</a:t>
            </a:r>
            <a:r>
              <a:rPr lang="en-US" altLang="ko-KR"/>
              <a:t>, </a:t>
            </a:r>
            <a:r>
              <a:rPr lang="ko-KR" altLang="en-US"/>
              <a:t>고장 발생 빈도 낮고</a:t>
            </a:r>
            <a:r>
              <a:rPr lang="en-US" altLang="ko-KR"/>
              <a:t>, </a:t>
            </a:r>
            <a:r>
              <a:rPr lang="ko-KR" altLang="en-US"/>
              <a:t>기능도 동일 함</a:t>
            </a:r>
          </a:p>
        </p:txBody>
      </p:sp>
    </p:spTree>
    <p:extLst>
      <p:ext uri="{BB962C8B-B14F-4D97-AF65-F5344CB8AC3E}">
        <p14:creationId xmlns:p14="http://schemas.microsoft.com/office/powerpoint/2010/main" val="233812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H/W </a:t>
            </a:r>
            <a:r>
              <a:rPr lang="ko-KR" altLang="en-US" dirty="0"/>
              <a:t>실패 곡선</a:t>
            </a:r>
            <a:r>
              <a:rPr lang="en-US" altLang="ko-KR" dirty="0"/>
              <a:t>(</a:t>
            </a:r>
            <a:r>
              <a:rPr lang="ko-KR" altLang="en-US" dirty="0"/>
              <a:t>욕조 곡선</a:t>
            </a:r>
            <a:r>
              <a:rPr lang="en-US" altLang="ko-KR" dirty="0"/>
              <a:t>)</a:t>
            </a:r>
            <a:r>
              <a:rPr lang="ko-KR" altLang="en-US" dirty="0"/>
              <a:t>의 특징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572326" y="3220762"/>
            <a:ext cx="2514509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오랜 기간 동안 사용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41330" y="4058343"/>
            <a:ext cx="2604519" cy="7650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주변 환경 문제 발생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먼지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진동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41330" y="5296597"/>
            <a:ext cx="2514509" cy="49953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다시 실패율 증가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572326" y="1528138"/>
            <a:ext cx="2514509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초기 실패율 높음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72326" y="2348879"/>
            <a:ext cx="1395155" cy="4050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오류 해결</a:t>
            </a:r>
          </a:p>
        </p:txBody>
      </p:sp>
      <p:sp>
        <p:nvSpPr>
          <p:cNvPr id="9" name="아래쪽 화살표 8"/>
          <p:cNvSpPr/>
          <p:nvPr/>
        </p:nvSpPr>
        <p:spPr>
          <a:xfrm>
            <a:off x="791580" y="1888178"/>
            <a:ext cx="270030" cy="46070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791580" y="2760061"/>
            <a:ext cx="270030" cy="46070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791580" y="3580928"/>
            <a:ext cx="270030" cy="46070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791580" y="4823429"/>
            <a:ext cx="270030" cy="46070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45" y="1985364"/>
            <a:ext cx="40767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3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이상적인 </a:t>
            </a:r>
            <a:r>
              <a:rPr lang="ko-KR" altLang="en-US" dirty="0"/>
              <a:t>소프트웨어 실패 곡선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mtClean="0"/>
              <a:t>특징 </a:t>
            </a:r>
            <a:r>
              <a:rPr lang="en-US" altLang="ko-KR" smtClean="0"/>
              <a:t>: </a:t>
            </a:r>
            <a:r>
              <a:rPr lang="ko-KR" altLang="en-US" smtClean="0"/>
              <a:t>이상적인 상황</a:t>
            </a:r>
            <a:endParaRPr lang="en-US" altLang="ko-KR" smtClean="0"/>
          </a:p>
          <a:p>
            <a:pPr lvl="1">
              <a:buClr>
                <a:srgbClr val="4BACC6">
                  <a:lumMod val="50000"/>
                </a:srgbClr>
              </a:buClr>
            </a:pPr>
            <a:r>
              <a:rPr lang="ko-KR" altLang="en-US">
                <a:solidFill>
                  <a:prstClr val="black"/>
                </a:solidFill>
              </a:rPr>
              <a:t>개발 완료 후 변경 사항 없어야 함</a:t>
            </a:r>
            <a:endParaRPr lang="en-US" altLang="ko-KR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50000"/>
                </a:srgbClr>
              </a:buClr>
            </a:pPr>
            <a:r>
              <a:rPr lang="ko-KR" altLang="en-US">
                <a:solidFill>
                  <a:prstClr val="black"/>
                </a:solidFill>
              </a:rPr>
              <a:t>개발 완료 후 환경 변화 없어야 함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49412" y="4377397"/>
            <a:ext cx="2951349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오랜 기간 동안 사용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49411" y="2684773"/>
            <a:ext cx="4694529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발견되지 않은 오류로 초기 실패율 높음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49412" y="3505514"/>
            <a:ext cx="1637532" cy="4050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오류 해결</a:t>
            </a:r>
          </a:p>
        </p:txBody>
      </p:sp>
      <p:sp>
        <p:nvSpPr>
          <p:cNvPr id="7" name="아래쪽 화살표 6"/>
          <p:cNvSpPr/>
          <p:nvPr/>
        </p:nvSpPr>
        <p:spPr>
          <a:xfrm>
            <a:off x="568666" y="3044813"/>
            <a:ext cx="316942" cy="46070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68666" y="3916696"/>
            <a:ext cx="316942" cy="46070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1580678"/>
            <a:ext cx="38671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802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실제 </a:t>
            </a:r>
            <a:r>
              <a:rPr lang="ko-KR" altLang="en-US" dirty="0"/>
              <a:t>소프트웨어 실패 곡선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6455" y="2466329"/>
            <a:ext cx="1524398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실패율 낮음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5458" y="3303910"/>
            <a:ext cx="2604519" cy="7650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변경 발생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기능 추가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및 수정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5458" y="4542164"/>
            <a:ext cx="2514509" cy="4995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변경으로 인한 부작용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6454" y="773705"/>
            <a:ext cx="2514509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초기 실패율 높음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6454" y="1594446"/>
            <a:ext cx="1524399" cy="4050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오류 해결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685708" y="1133745"/>
            <a:ext cx="270030" cy="46070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685708" y="2005628"/>
            <a:ext cx="270030" cy="46070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685708" y="2826495"/>
            <a:ext cx="270030" cy="46070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685708" y="4068996"/>
            <a:ext cx="270030" cy="46070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15182"/>
            <a:ext cx="370522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35457" y="5502400"/>
            <a:ext cx="2514509" cy="4995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실패율 급격히 증가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655328" y="5041699"/>
            <a:ext cx="270030" cy="46070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4" idx="3"/>
            <a:endCxn id="5" idx="3"/>
          </p:cNvCxnSpPr>
          <p:nvPr/>
        </p:nvCxnSpPr>
        <p:spPr>
          <a:xfrm flipV="1">
            <a:off x="2949966" y="3686453"/>
            <a:ext cx="90011" cy="2065715"/>
          </a:xfrm>
          <a:prstGeom prst="bentConnector3">
            <a:avLst>
              <a:gd name="adj1" fmla="val 672676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1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1040</TotalTime>
  <Words>490</Words>
  <Application>Microsoft Office PowerPoint</Application>
  <PresentationFormat>화면 슬라이드 쇼(4:3)</PresentationFormat>
  <Paragraphs>90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Section 01 소프트웨어의 이해</vt:lpstr>
      <vt:lpstr>1. 소프트웨어가 사용되는 곳</vt:lpstr>
      <vt:lpstr>2. 프로그램과 소프트웨어</vt:lpstr>
      <vt:lpstr>4. 소프트웨어의 특징</vt:lpstr>
      <vt:lpstr>5. H/W 실패 곡선(욕조 곡선)의 특징</vt:lpstr>
      <vt:lpstr>6. 이상적인 소프트웨어 실패 곡선</vt:lpstr>
      <vt:lpstr>7. 실제 소프트웨어 실패 곡선</vt:lpstr>
      <vt:lpstr>8. 소프트웨어의 당면 과제(1)</vt:lpstr>
      <vt:lpstr>8. 소프트웨어의 당면 과제(2)</vt:lpstr>
      <vt:lpstr>9. 소프트웨어 개발의 어려움(1)</vt:lpstr>
      <vt:lpstr>9. 소프트웨어 개발의 어려움(2)</vt:lpstr>
      <vt:lpstr>9. 소프트웨어 개발의 어려움(3)</vt:lpstr>
      <vt:lpstr>9. 소프트웨어 개발의 어려움(4)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ch01. 소프트웨어 공학 소개</dc:title>
  <dc:creator>한빛아카데미(주)</dc:creator>
  <cp:lastModifiedBy>강환수</cp:lastModifiedBy>
  <cp:revision>129</cp:revision>
  <cp:lastPrinted>2016-03-11T09:28:10Z</cp:lastPrinted>
  <dcterms:created xsi:type="dcterms:W3CDTF">2012-07-23T02:34:37Z</dcterms:created>
  <dcterms:modified xsi:type="dcterms:W3CDTF">2021-03-07T07:08:23Z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