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276867-AA41-4044-A2EE-BA99CBFAB766}">
  <a:tblStyle styleId="{CF276867-AA41-4044-A2EE-BA99CBFAB7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e1e9e6c6a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e1e9e6c6a_2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4e1e9e6c6a_2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e1e9e6c6a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e1e9e6c6a_2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4e1e9e6c6a_2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f3971c3ca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f3971c3ca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4f3971c3ca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f3971c3ca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a:r>
            <a:r>
              <a:rPr lang="en-US"/>
              <a:t>品詞は名詞、動詞、形容詞、助詞、副詞で区切っている。</a:t>
            </a:r>
            <a:endParaRPr/>
          </a:p>
          <a:p>
            <a:pPr indent="0" lvl="0" marL="0" rtl="0" algn="l">
              <a:spcBef>
                <a:spcPts val="0"/>
              </a:spcBef>
              <a:spcAft>
                <a:spcPts val="0"/>
              </a:spcAft>
              <a:buNone/>
            </a:pPr>
            <a:r>
              <a:rPr lang="en-US"/>
              <a:t>※助動詞を抜く理由としては値が良かったから</a:t>
            </a:r>
            <a:endParaRPr/>
          </a:p>
          <a:p>
            <a:pPr indent="0" lvl="0" marL="0" rtl="0" algn="l">
              <a:spcBef>
                <a:spcPts val="0"/>
              </a:spcBef>
              <a:spcAft>
                <a:spcPts val="0"/>
              </a:spcAft>
              <a:buNone/>
            </a:pPr>
            <a:r>
              <a:rPr lang="en-US"/>
              <a:t>・他の分類はニューラルネットワークなどを試したがったが処理が終わらなかった</a:t>
            </a:r>
            <a:endParaRPr/>
          </a:p>
        </p:txBody>
      </p:sp>
      <p:sp>
        <p:nvSpPr>
          <p:cNvPr id="322" name="Google Shape;322;g4f3971c3ca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f40f4920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4f40f4920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b1e32b8b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b1e32b8b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4b1e32b8b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1e9e6c6a_2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1e9e6c6a_2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4e1e9e6c6a_2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e1e9e6c6a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e1e9e6c6a_2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4e1e9e6c6a_2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qiita.com/menon/items/f041b7c46543f38f78f7" TargetMode="External"/><Relationship Id="rId4" Type="http://schemas.openxmlformats.org/officeDocument/2006/relationships/hyperlink" Target="http://ailaby.com/tfi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18554" y="2826577"/>
            <a:ext cx="4127448" cy="4090922"/>
          </a:xfrm>
          <a:prstGeom prst="rect">
            <a:avLst/>
          </a:prstGeom>
          <a:noFill/>
          <a:ln>
            <a:noFill/>
          </a:ln>
        </p:spPr>
      </p:pic>
      <p:sp>
        <p:nvSpPr>
          <p:cNvPr id="89" name="Google Shape;89;p13"/>
          <p:cNvSpPr/>
          <p:nvPr/>
        </p:nvSpPr>
        <p:spPr>
          <a:xfrm>
            <a:off x="-2728287" y="271712"/>
            <a:ext cx="9346914" cy="9200651"/>
          </a:xfrm>
          <a:prstGeom prst="donut">
            <a:avLst>
              <a:gd fmla="val 25000" name="adj"/>
            </a:avLst>
          </a:prstGeom>
          <a:solidFill>
            <a:srgbClr val="17C5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0" name="Google Shape;90;p13"/>
          <p:cNvSpPr txBox="1"/>
          <p:nvPr/>
        </p:nvSpPr>
        <p:spPr>
          <a:xfrm>
            <a:off x="4636957" y="569011"/>
            <a:ext cx="7555043"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00B3EB"/>
                </a:solidFill>
                <a:latin typeface="Arial"/>
                <a:ea typeface="Arial"/>
                <a:cs typeface="Arial"/>
                <a:sym typeface="Arial"/>
              </a:rPr>
              <a:t>人気ツイートトレンド予測器</a:t>
            </a:r>
            <a:endParaRPr b="1" i="0" sz="5400" u="none" cap="none" strike="noStrike">
              <a:solidFill>
                <a:srgbClr val="00B3EB"/>
              </a:solidFill>
              <a:latin typeface="Arial"/>
              <a:ea typeface="Arial"/>
              <a:cs typeface="Arial"/>
              <a:sym typeface="Arial"/>
            </a:endParaRPr>
          </a:p>
        </p:txBody>
      </p:sp>
      <p:sp>
        <p:nvSpPr>
          <p:cNvPr id="91" name="Google Shape;91;p13"/>
          <p:cNvSpPr txBox="1"/>
          <p:nvPr/>
        </p:nvSpPr>
        <p:spPr>
          <a:xfrm>
            <a:off x="7045377" y="5156616"/>
            <a:ext cx="494675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Arial"/>
                <a:ea typeface="Arial"/>
                <a:cs typeface="Arial"/>
                <a:sym typeface="Arial"/>
              </a:rPr>
              <a:t>165767E CHOI SUBIN</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165761F 三浦竣也</a:t>
            </a:r>
            <a:endParaRPr sz="3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5</a:t>
            </a:r>
            <a:r>
              <a:rPr b="1" lang="en-US"/>
              <a:t>. 使用した技術について</a:t>
            </a:r>
            <a:endParaRPr/>
          </a:p>
        </p:txBody>
      </p:sp>
      <p:sp>
        <p:nvSpPr>
          <p:cNvPr id="223" name="Google Shape;223;p22"/>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22"/>
          <p:cNvSpPr txBox="1"/>
          <p:nvPr/>
        </p:nvSpPr>
        <p:spPr>
          <a:xfrm>
            <a:off x="838200" y="1675425"/>
            <a:ext cx="11291700" cy="1161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分類方法</a:t>
            </a:r>
            <a:endParaRPr sz="3000">
              <a:latin typeface="Impact"/>
              <a:ea typeface="Impact"/>
              <a:cs typeface="Impact"/>
              <a:sym typeface="Impact"/>
            </a:endParaRPr>
          </a:p>
          <a:p>
            <a:pPr indent="0" lvl="0" marL="457200" rtl="0" algn="l">
              <a:lnSpc>
                <a:spcPct val="150000"/>
              </a:lnSpc>
              <a:spcBef>
                <a:spcPts val="0"/>
              </a:spcBef>
              <a:spcAft>
                <a:spcPts val="0"/>
              </a:spcAft>
              <a:buNone/>
            </a:pPr>
            <a:r>
              <a:rPr lang="en-US" sz="2400"/>
              <a:t>分類するにあたって４つの方法を用いて</a:t>
            </a:r>
            <a:r>
              <a:rPr lang="en-US" sz="2400"/>
              <a:t>分類した</a:t>
            </a:r>
            <a:r>
              <a:rPr lang="en-US" sz="2400"/>
              <a:t>。</a:t>
            </a:r>
            <a:endParaRPr sz="3000"/>
          </a:p>
        </p:txBody>
      </p:sp>
      <p:sp>
        <p:nvSpPr>
          <p:cNvPr id="225" name="Google Shape;225;p22"/>
          <p:cNvSpPr/>
          <p:nvPr/>
        </p:nvSpPr>
        <p:spPr>
          <a:xfrm>
            <a:off x="838200" y="3105100"/>
            <a:ext cx="5427900" cy="3663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Impact"/>
              <a:buChar char="●"/>
            </a:pPr>
            <a:r>
              <a:rPr lang="en-US" sz="2400">
                <a:latin typeface="Impact"/>
                <a:ea typeface="Impact"/>
                <a:cs typeface="Impact"/>
                <a:sym typeface="Impact"/>
              </a:rPr>
              <a:t>K</a:t>
            </a:r>
            <a:r>
              <a:rPr lang="en-US" sz="2400">
                <a:latin typeface="Impact"/>
                <a:ea typeface="Impact"/>
                <a:cs typeface="Impact"/>
                <a:sym typeface="Impact"/>
              </a:rPr>
              <a:t>近傍法</a:t>
            </a:r>
            <a:endParaRPr sz="2400">
              <a:latin typeface="Impact"/>
              <a:ea typeface="Impact"/>
              <a:cs typeface="Impact"/>
              <a:sym typeface="Impact"/>
            </a:endParaRPr>
          </a:p>
          <a:p>
            <a:pPr indent="0" lvl="0" marL="457200" rtl="0" algn="l">
              <a:spcBef>
                <a:spcPts val="0"/>
              </a:spcBef>
              <a:spcAft>
                <a:spcPts val="0"/>
              </a:spcAft>
              <a:buNone/>
            </a:pPr>
            <a:r>
              <a:rPr lang="en-US" sz="1800"/>
              <a:t>k-近傍法とはデータが入力された時に、それに最も近いk個のデータのラベルで</a:t>
            </a:r>
            <a:r>
              <a:rPr lang="en-US" sz="1800">
                <a:solidFill>
                  <a:srgbClr val="FF0000"/>
                </a:solidFill>
              </a:rPr>
              <a:t>多数決</a:t>
            </a:r>
            <a:r>
              <a:rPr lang="en-US" sz="1800"/>
              <a:t>を取る方法です。</a:t>
            </a:r>
            <a:endParaRPr sz="1800"/>
          </a:p>
        </p:txBody>
      </p:sp>
      <p:sp>
        <p:nvSpPr>
          <p:cNvPr id="226" name="Google Shape;226;p22"/>
          <p:cNvSpPr/>
          <p:nvPr/>
        </p:nvSpPr>
        <p:spPr>
          <a:xfrm>
            <a:off x="1262150" y="4679975"/>
            <a:ext cx="2021700" cy="19545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1571150" y="4961075"/>
            <a:ext cx="1403700" cy="1392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nvSpPr>
        <p:spPr>
          <a:xfrm>
            <a:off x="1072275" y="4679975"/>
            <a:ext cx="703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FF"/>
                </a:solidFill>
              </a:rPr>
              <a:t>k = 5</a:t>
            </a:r>
            <a:endParaRPr>
              <a:solidFill>
                <a:srgbClr val="0000FF"/>
              </a:solidFill>
            </a:endParaRPr>
          </a:p>
        </p:txBody>
      </p:sp>
      <p:sp>
        <p:nvSpPr>
          <p:cNvPr id="229" name="Google Shape;229;p22"/>
          <p:cNvSpPr txBox="1"/>
          <p:nvPr/>
        </p:nvSpPr>
        <p:spPr>
          <a:xfrm>
            <a:off x="1976950" y="4961075"/>
            <a:ext cx="703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k = 3</a:t>
            </a:r>
            <a:endParaRPr>
              <a:solidFill>
                <a:srgbClr val="FF0000"/>
              </a:solidFill>
            </a:endParaRPr>
          </a:p>
        </p:txBody>
      </p:sp>
      <p:sp>
        <p:nvSpPr>
          <p:cNvPr id="230" name="Google Shape;230;p22"/>
          <p:cNvSpPr/>
          <p:nvPr/>
        </p:nvSpPr>
        <p:spPr>
          <a:xfrm flipH="1" rot="10800000">
            <a:off x="2150150" y="559575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flipH="1" rot="10800000">
            <a:off x="2604125" y="5372250"/>
            <a:ext cx="217800" cy="223500"/>
          </a:xfrm>
          <a:prstGeom prst="ellipse">
            <a:avLst/>
          </a:prstGeom>
          <a:solidFill>
            <a:srgbClr val="00FF00"/>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flipH="1" rot="10800000">
            <a:off x="2454950" y="5900550"/>
            <a:ext cx="217800" cy="223500"/>
          </a:xfrm>
          <a:prstGeom prst="ellipse">
            <a:avLst/>
          </a:prstGeom>
          <a:solidFill>
            <a:srgbClr val="00FF00"/>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flipH="1" rot="10800000">
            <a:off x="1696175" y="543862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flipH="1" rot="10800000">
            <a:off x="1412975" y="5948450"/>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flipH="1" rot="10800000">
            <a:off x="1913975" y="473577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flipH="1" rot="10800000">
            <a:off x="2672750" y="4862250"/>
            <a:ext cx="217800" cy="2052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flipH="1" rot="10800000">
            <a:off x="3540700" y="4691075"/>
            <a:ext cx="219600" cy="2682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txBox="1"/>
          <p:nvPr/>
        </p:nvSpPr>
        <p:spPr>
          <a:xfrm>
            <a:off x="3686700" y="4624175"/>
            <a:ext cx="1714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t>
            </a:r>
            <a:r>
              <a:rPr lang="en-US"/>
              <a:t>分類したいデータ</a:t>
            </a:r>
            <a:endParaRPr/>
          </a:p>
        </p:txBody>
      </p:sp>
      <p:sp>
        <p:nvSpPr>
          <p:cNvPr id="239" name="Google Shape;239;p22"/>
          <p:cNvSpPr txBox="1"/>
          <p:nvPr/>
        </p:nvSpPr>
        <p:spPr>
          <a:xfrm>
            <a:off x="3394675" y="5015075"/>
            <a:ext cx="1922100" cy="26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Char char="●"/>
            </a:pPr>
            <a:r>
              <a:rPr lang="en-US">
                <a:solidFill>
                  <a:srgbClr val="FF0000"/>
                </a:solidFill>
              </a:rPr>
              <a:t>k=3</a:t>
            </a:r>
            <a:endParaRPr>
              <a:solidFill>
                <a:srgbClr val="FF0000"/>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0000FF"/>
              </a:buClr>
              <a:buSzPts val="1400"/>
              <a:buChar char="●"/>
            </a:pPr>
            <a:r>
              <a:rPr lang="en-US">
                <a:solidFill>
                  <a:srgbClr val="0000FF"/>
                </a:solidFill>
              </a:rPr>
              <a:t>k=5</a:t>
            </a:r>
            <a:endParaRPr>
              <a:solidFill>
                <a:srgbClr val="0000FF"/>
              </a:solidFill>
            </a:endParaRPr>
          </a:p>
          <a:p>
            <a:pPr indent="0" lvl="0" marL="457200" rtl="0" algn="l">
              <a:spcBef>
                <a:spcPts val="0"/>
              </a:spcBef>
              <a:spcAft>
                <a:spcPts val="0"/>
              </a:spcAft>
              <a:buNone/>
            </a:pPr>
            <a:r>
              <a:t/>
            </a:r>
            <a:endParaRPr/>
          </a:p>
        </p:txBody>
      </p:sp>
      <p:sp>
        <p:nvSpPr>
          <p:cNvPr id="240" name="Google Shape;240;p22"/>
          <p:cNvSpPr/>
          <p:nvPr/>
        </p:nvSpPr>
        <p:spPr>
          <a:xfrm flipH="1" rot="10800000">
            <a:off x="3634950" y="5372250"/>
            <a:ext cx="217800" cy="223500"/>
          </a:xfrm>
          <a:prstGeom prst="ellipse">
            <a:avLst/>
          </a:prstGeom>
          <a:solidFill>
            <a:srgbClr val="00FF00"/>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flipH="1" rot="10800000">
            <a:off x="3634950" y="5718575"/>
            <a:ext cx="217800" cy="2052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3852375" y="5296175"/>
            <a:ext cx="1714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:2個</a:t>
            </a:r>
            <a:endParaRPr/>
          </a:p>
        </p:txBody>
      </p:sp>
      <p:sp>
        <p:nvSpPr>
          <p:cNvPr id="243" name="Google Shape;243;p22"/>
          <p:cNvSpPr txBox="1"/>
          <p:nvPr/>
        </p:nvSpPr>
        <p:spPr>
          <a:xfrm>
            <a:off x="3852375" y="5595750"/>
            <a:ext cx="1714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:1個</a:t>
            </a:r>
            <a:endParaRPr/>
          </a:p>
        </p:txBody>
      </p:sp>
      <p:pic>
        <p:nvPicPr>
          <p:cNvPr id="244" name="Google Shape;244;p22"/>
          <p:cNvPicPr preferRelativeResize="0"/>
          <p:nvPr/>
        </p:nvPicPr>
        <p:blipFill rotWithShape="1">
          <a:blip r:embed="rId3">
            <a:alphaModFix/>
          </a:blip>
          <a:srcRect b="0" l="0" r="0" t="0"/>
          <a:stretch/>
        </p:blipFill>
        <p:spPr>
          <a:xfrm flipH="1" rot="10799981">
            <a:off x="4307498" y="5420625"/>
            <a:ext cx="473198" cy="473198"/>
          </a:xfrm>
          <a:prstGeom prst="rect">
            <a:avLst/>
          </a:prstGeom>
          <a:noFill/>
          <a:ln>
            <a:noFill/>
          </a:ln>
        </p:spPr>
      </p:pic>
      <p:sp>
        <p:nvSpPr>
          <p:cNvPr id="245" name="Google Shape;245;p22"/>
          <p:cNvSpPr/>
          <p:nvPr/>
        </p:nvSpPr>
        <p:spPr>
          <a:xfrm flipH="1" rot="10800000">
            <a:off x="4831838" y="5545475"/>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txBox="1"/>
          <p:nvPr/>
        </p:nvSpPr>
        <p:spPr>
          <a:xfrm>
            <a:off x="4944425" y="5383650"/>
            <a:ext cx="11430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a:t>
            </a:r>
            <a:r>
              <a:rPr lang="en-US" sz="2400">
                <a:solidFill>
                  <a:srgbClr val="00FF00"/>
                </a:solidFill>
              </a:rPr>
              <a:t>黄緑</a:t>
            </a:r>
            <a:endParaRPr sz="2400">
              <a:solidFill>
                <a:srgbClr val="00FF00"/>
              </a:solidFill>
            </a:endParaRPr>
          </a:p>
        </p:txBody>
      </p:sp>
      <p:sp>
        <p:nvSpPr>
          <p:cNvPr id="247" name="Google Shape;247;p22"/>
          <p:cNvSpPr/>
          <p:nvPr/>
        </p:nvSpPr>
        <p:spPr>
          <a:xfrm flipH="1" rot="10800000">
            <a:off x="3634950" y="6171950"/>
            <a:ext cx="217800" cy="223500"/>
          </a:xfrm>
          <a:prstGeom prst="ellipse">
            <a:avLst/>
          </a:prstGeom>
          <a:solidFill>
            <a:srgbClr val="00FF00"/>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flipH="1" rot="10800000">
            <a:off x="3634950" y="6496475"/>
            <a:ext cx="217800" cy="2052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txBox="1"/>
          <p:nvPr/>
        </p:nvSpPr>
        <p:spPr>
          <a:xfrm>
            <a:off x="3852375" y="6131725"/>
            <a:ext cx="530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:2個</a:t>
            </a:r>
            <a:endParaRPr/>
          </a:p>
        </p:txBody>
      </p:sp>
      <p:sp>
        <p:nvSpPr>
          <p:cNvPr id="250" name="Google Shape;250;p22"/>
          <p:cNvSpPr txBox="1"/>
          <p:nvPr/>
        </p:nvSpPr>
        <p:spPr>
          <a:xfrm>
            <a:off x="3852375" y="6399925"/>
            <a:ext cx="6489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:4個</a:t>
            </a:r>
            <a:endParaRPr/>
          </a:p>
        </p:txBody>
      </p:sp>
      <p:pic>
        <p:nvPicPr>
          <p:cNvPr id="251" name="Google Shape;251;p22"/>
          <p:cNvPicPr preferRelativeResize="0"/>
          <p:nvPr/>
        </p:nvPicPr>
        <p:blipFill rotWithShape="1">
          <a:blip r:embed="rId3">
            <a:alphaModFix/>
          </a:blip>
          <a:srcRect b="0" l="0" r="0" t="0"/>
          <a:stretch/>
        </p:blipFill>
        <p:spPr>
          <a:xfrm flipH="1" rot="10799981">
            <a:off x="4307498" y="6171950"/>
            <a:ext cx="473198" cy="473198"/>
          </a:xfrm>
          <a:prstGeom prst="rect">
            <a:avLst/>
          </a:prstGeom>
          <a:noFill/>
          <a:ln>
            <a:noFill/>
          </a:ln>
        </p:spPr>
      </p:pic>
      <p:sp>
        <p:nvSpPr>
          <p:cNvPr id="252" name="Google Shape;252;p22"/>
          <p:cNvSpPr txBox="1"/>
          <p:nvPr/>
        </p:nvSpPr>
        <p:spPr>
          <a:xfrm>
            <a:off x="4977950" y="6131725"/>
            <a:ext cx="11430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a:t>
            </a:r>
            <a:r>
              <a:rPr lang="en-US" sz="2400">
                <a:solidFill>
                  <a:srgbClr val="4A86E8"/>
                </a:solidFill>
              </a:rPr>
              <a:t>青色</a:t>
            </a:r>
            <a:endParaRPr sz="2400">
              <a:solidFill>
                <a:srgbClr val="4A86E8"/>
              </a:solidFill>
            </a:endParaRPr>
          </a:p>
        </p:txBody>
      </p:sp>
      <p:sp>
        <p:nvSpPr>
          <p:cNvPr id="253" name="Google Shape;253;p22"/>
          <p:cNvSpPr/>
          <p:nvPr/>
        </p:nvSpPr>
        <p:spPr>
          <a:xfrm flipH="1" rot="10800000">
            <a:off x="4831825" y="629680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6597625" y="3061600"/>
            <a:ext cx="5427900" cy="3663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Impact"/>
              <a:buChar char="●"/>
            </a:pPr>
            <a:r>
              <a:rPr lang="en-US" sz="2400">
                <a:latin typeface="Impact"/>
                <a:ea typeface="Impact"/>
                <a:cs typeface="Impact"/>
                <a:sym typeface="Impact"/>
              </a:rPr>
              <a:t>決定木分析</a:t>
            </a:r>
            <a:endParaRPr sz="2400">
              <a:latin typeface="Impact"/>
              <a:ea typeface="Impact"/>
              <a:cs typeface="Impact"/>
              <a:sym typeface="Impact"/>
            </a:endParaRPr>
          </a:p>
          <a:p>
            <a:pPr indent="0" lvl="0" marL="457200" rtl="0" algn="l">
              <a:spcBef>
                <a:spcPts val="0"/>
              </a:spcBef>
              <a:spcAft>
                <a:spcPts val="0"/>
              </a:spcAft>
              <a:buNone/>
            </a:pPr>
            <a:r>
              <a:rPr lang="en-US" sz="1800"/>
              <a:t>決定木分析とは、YES/NOで答えられる質問で構成された階層的に木構造を学習する方法です。</a:t>
            </a:r>
            <a:endParaRPr sz="1800"/>
          </a:p>
        </p:txBody>
      </p:sp>
      <p:sp>
        <p:nvSpPr>
          <p:cNvPr id="255" name="Google Shape;255;p22"/>
          <p:cNvSpPr/>
          <p:nvPr/>
        </p:nvSpPr>
        <p:spPr>
          <a:xfrm>
            <a:off x="7312125" y="4583525"/>
            <a:ext cx="830400" cy="416400"/>
          </a:xfrm>
          <a:prstGeom prst="roundRect">
            <a:avLst>
              <a:gd fmla="val 16667" name="adj"/>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EFEFEF"/>
                </a:solidFill>
              </a:rPr>
              <a:t>質問１</a:t>
            </a:r>
            <a:endParaRPr>
              <a:solidFill>
                <a:srgbClr val="EFEFEF"/>
              </a:solidFill>
            </a:endParaRPr>
          </a:p>
        </p:txBody>
      </p:sp>
      <p:sp>
        <p:nvSpPr>
          <p:cNvPr id="256" name="Google Shape;256;p22"/>
          <p:cNvSpPr/>
          <p:nvPr/>
        </p:nvSpPr>
        <p:spPr>
          <a:xfrm rot="7823427">
            <a:off x="7242036" y="5165836"/>
            <a:ext cx="530561" cy="205164"/>
          </a:xfrm>
          <a:prstGeom prst="rightArrow">
            <a:avLst>
              <a:gd fmla="val 50000" name="adj1"/>
              <a:gd fmla="val 50000" name="adj2"/>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6906650" y="5424300"/>
            <a:ext cx="424500" cy="3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a:t>
            </a:r>
            <a:endParaRPr/>
          </a:p>
        </p:txBody>
      </p:sp>
      <p:sp>
        <p:nvSpPr>
          <p:cNvPr id="258" name="Google Shape;258;p22"/>
          <p:cNvSpPr/>
          <p:nvPr/>
        </p:nvSpPr>
        <p:spPr>
          <a:xfrm rot="2965609">
            <a:off x="7684923" y="5165879"/>
            <a:ext cx="530428" cy="205097"/>
          </a:xfrm>
          <a:prstGeom prst="rightArrow">
            <a:avLst>
              <a:gd fmla="val 50000" name="adj1"/>
              <a:gd fmla="val 50000" name="adj2"/>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7748000" y="5536925"/>
            <a:ext cx="830400" cy="416400"/>
          </a:xfrm>
          <a:prstGeom prst="roundRect">
            <a:avLst>
              <a:gd fmla="val 16667" name="adj"/>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EFEFEF"/>
                </a:solidFill>
              </a:rPr>
              <a:t>質問２</a:t>
            </a:r>
            <a:endParaRPr>
              <a:solidFill>
                <a:srgbClr val="EFEFEF"/>
              </a:solidFill>
            </a:endParaRPr>
          </a:p>
        </p:txBody>
      </p:sp>
      <p:sp>
        <p:nvSpPr>
          <p:cNvPr id="260" name="Google Shape;260;p22"/>
          <p:cNvSpPr/>
          <p:nvPr/>
        </p:nvSpPr>
        <p:spPr>
          <a:xfrm rot="7823427">
            <a:off x="7627186" y="6096761"/>
            <a:ext cx="530561" cy="205164"/>
          </a:xfrm>
          <a:prstGeom prst="rightArrow">
            <a:avLst>
              <a:gd fmla="val 50000" name="adj1"/>
              <a:gd fmla="val 50000" name="adj2"/>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rot="2965609">
            <a:off x="8109198" y="6096804"/>
            <a:ext cx="530428" cy="205097"/>
          </a:xfrm>
          <a:prstGeom prst="rightArrow">
            <a:avLst>
              <a:gd fmla="val 50000" name="adj1"/>
              <a:gd fmla="val 50000" name="adj2"/>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7246150" y="6344125"/>
            <a:ext cx="424500" cy="3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a:t>
            </a:r>
            <a:endParaRPr/>
          </a:p>
        </p:txBody>
      </p:sp>
      <p:sp>
        <p:nvSpPr>
          <p:cNvPr id="263" name="Google Shape;263;p22"/>
          <p:cNvSpPr/>
          <p:nvPr/>
        </p:nvSpPr>
        <p:spPr>
          <a:xfrm>
            <a:off x="8578400" y="6344125"/>
            <a:ext cx="424500" cy="3351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a:t>
            </a:r>
            <a:endParaRPr/>
          </a:p>
        </p:txBody>
      </p:sp>
      <p:sp>
        <p:nvSpPr>
          <p:cNvPr id="264" name="Google Shape;264;p22"/>
          <p:cNvSpPr txBox="1"/>
          <p:nvPr/>
        </p:nvSpPr>
        <p:spPr>
          <a:xfrm>
            <a:off x="6935375" y="4981625"/>
            <a:ext cx="4731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NO</a:t>
            </a:r>
            <a:endParaRPr>
              <a:solidFill>
                <a:srgbClr val="FF0000"/>
              </a:solidFill>
            </a:endParaRPr>
          </a:p>
        </p:txBody>
      </p:sp>
      <p:sp>
        <p:nvSpPr>
          <p:cNvPr id="265" name="Google Shape;265;p22"/>
          <p:cNvSpPr txBox="1"/>
          <p:nvPr/>
        </p:nvSpPr>
        <p:spPr>
          <a:xfrm>
            <a:off x="7331150" y="5884213"/>
            <a:ext cx="4731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NO</a:t>
            </a:r>
            <a:endParaRPr>
              <a:solidFill>
                <a:srgbClr val="FF0000"/>
              </a:solidFill>
            </a:endParaRPr>
          </a:p>
        </p:txBody>
      </p:sp>
      <p:sp>
        <p:nvSpPr>
          <p:cNvPr id="266" name="Google Shape;266;p22"/>
          <p:cNvSpPr txBox="1"/>
          <p:nvPr/>
        </p:nvSpPr>
        <p:spPr>
          <a:xfrm>
            <a:off x="8137850" y="4981625"/>
            <a:ext cx="5853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FF"/>
                </a:solidFill>
              </a:rPr>
              <a:t>YES</a:t>
            </a:r>
            <a:endParaRPr>
              <a:solidFill>
                <a:srgbClr val="0000FF"/>
              </a:solidFill>
            </a:endParaRPr>
          </a:p>
        </p:txBody>
      </p:sp>
      <p:sp>
        <p:nvSpPr>
          <p:cNvPr id="267" name="Google Shape;267;p22"/>
          <p:cNvSpPr txBox="1"/>
          <p:nvPr/>
        </p:nvSpPr>
        <p:spPr>
          <a:xfrm>
            <a:off x="8417600" y="5931150"/>
            <a:ext cx="5853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FF"/>
                </a:solidFill>
              </a:rPr>
              <a:t>YES</a:t>
            </a:r>
            <a:endParaRPr>
              <a:solidFill>
                <a:srgbClr val="0000FF"/>
              </a:solidFill>
            </a:endParaRPr>
          </a:p>
        </p:txBody>
      </p:sp>
      <p:sp>
        <p:nvSpPr>
          <p:cNvPr id="268" name="Google Shape;268;p22"/>
          <p:cNvSpPr txBox="1"/>
          <p:nvPr/>
        </p:nvSpPr>
        <p:spPr>
          <a:xfrm>
            <a:off x="9188150" y="5229300"/>
            <a:ext cx="2021700" cy="72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FF0000"/>
                </a:solidFill>
              </a:rPr>
              <a:t>A</a:t>
            </a:r>
            <a:r>
              <a:rPr lang="en-US" sz="1800"/>
              <a:t>：グループ１</a:t>
            </a:r>
            <a:endParaRPr sz="1800"/>
          </a:p>
          <a:p>
            <a:pPr indent="0" lvl="0" marL="0" rtl="0" algn="l">
              <a:lnSpc>
                <a:spcPct val="150000"/>
              </a:lnSpc>
              <a:spcBef>
                <a:spcPts val="0"/>
              </a:spcBef>
              <a:spcAft>
                <a:spcPts val="0"/>
              </a:spcAft>
              <a:buNone/>
            </a:pPr>
            <a:r>
              <a:rPr lang="en-US" sz="1800">
                <a:solidFill>
                  <a:srgbClr val="0000FF"/>
                </a:solidFill>
              </a:rPr>
              <a:t>B</a:t>
            </a:r>
            <a:r>
              <a:rPr lang="en-US" sz="1800"/>
              <a:t>：グループ２</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5</a:t>
            </a:r>
            <a:r>
              <a:rPr b="1" lang="en-US"/>
              <a:t>. 使用した技術について</a:t>
            </a:r>
            <a:endParaRPr/>
          </a:p>
        </p:txBody>
      </p:sp>
      <p:sp>
        <p:nvSpPr>
          <p:cNvPr id="275" name="Google Shape;275;p23"/>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23"/>
          <p:cNvSpPr txBox="1"/>
          <p:nvPr/>
        </p:nvSpPr>
        <p:spPr>
          <a:xfrm>
            <a:off x="838200" y="1530200"/>
            <a:ext cx="112917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分類方法</a:t>
            </a:r>
            <a:endParaRPr sz="3000">
              <a:latin typeface="Impact"/>
              <a:ea typeface="Impact"/>
              <a:cs typeface="Impact"/>
              <a:sym typeface="Impact"/>
            </a:endParaRPr>
          </a:p>
          <a:p>
            <a:pPr indent="0" lvl="0" marL="457200" rtl="0" algn="l">
              <a:lnSpc>
                <a:spcPct val="150000"/>
              </a:lnSpc>
              <a:spcBef>
                <a:spcPts val="0"/>
              </a:spcBef>
              <a:spcAft>
                <a:spcPts val="0"/>
              </a:spcAft>
              <a:buNone/>
            </a:pPr>
            <a:r>
              <a:t/>
            </a:r>
            <a:endParaRPr sz="3000"/>
          </a:p>
        </p:txBody>
      </p:sp>
      <p:sp>
        <p:nvSpPr>
          <p:cNvPr id="277" name="Google Shape;277;p23"/>
          <p:cNvSpPr/>
          <p:nvPr/>
        </p:nvSpPr>
        <p:spPr>
          <a:xfrm>
            <a:off x="838200" y="2501950"/>
            <a:ext cx="5427900" cy="3663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Impact"/>
              <a:buChar char="●"/>
            </a:pPr>
            <a:r>
              <a:rPr lang="en-US" sz="2400">
                <a:latin typeface="Impact"/>
                <a:ea typeface="Impact"/>
                <a:cs typeface="Impact"/>
                <a:sym typeface="Impact"/>
              </a:rPr>
              <a:t>SVM（サポートベクタマシン）</a:t>
            </a:r>
            <a:endParaRPr sz="2400">
              <a:latin typeface="Impact"/>
              <a:ea typeface="Impact"/>
              <a:cs typeface="Impact"/>
              <a:sym typeface="Impact"/>
            </a:endParaRPr>
          </a:p>
          <a:p>
            <a:pPr indent="0" lvl="0" marL="457200" rtl="0" algn="l">
              <a:spcBef>
                <a:spcPts val="0"/>
              </a:spcBef>
              <a:spcAft>
                <a:spcPts val="0"/>
              </a:spcAft>
              <a:buNone/>
            </a:pPr>
            <a:r>
              <a:rPr lang="en-US" sz="1800"/>
              <a:t>SVMとはクラスの集合環の境界に位置するデータを基準として、</a:t>
            </a:r>
            <a:r>
              <a:rPr lang="en-US" sz="1800">
                <a:solidFill>
                  <a:srgbClr val="FF0000"/>
                </a:solidFill>
              </a:rPr>
              <a:t>距離が最も大きくなるように境界線</a:t>
            </a:r>
            <a:r>
              <a:rPr lang="en-US" sz="1800"/>
              <a:t>を引き分類する方法です。</a:t>
            </a:r>
            <a:endParaRPr sz="1800"/>
          </a:p>
        </p:txBody>
      </p:sp>
      <p:sp>
        <p:nvSpPr>
          <p:cNvPr id="278" name="Google Shape;278;p23"/>
          <p:cNvSpPr/>
          <p:nvPr/>
        </p:nvSpPr>
        <p:spPr>
          <a:xfrm>
            <a:off x="6541775" y="2501950"/>
            <a:ext cx="5427900" cy="3663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Impact"/>
              <a:buChar char="●"/>
            </a:pPr>
            <a:r>
              <a:rPr lang="en-US" sz="2400">
                <a:latin typeface="Impact"/>
                <a:ea typeface="Impact"/>
                <a:cs typeface="Impact"/>
                <a:sym typeface="Impact"/>
              </a:rPr>
              <a:t>ロジスティック回帰分析</a:t>
            </a:r>
            <a:endParaRPr sz="2400">
              <a:latin typeface="Impact"/>
              <a:ea typeface="Impact"/>
              <a:cs typeface="Impact"/>
              <a:sym typeface="Impact"/>
            </a:endParaRPr>
          </a:p>
          <a:p>
            <a:pPr indent="0" lvl="0" marL="457200" rtl="0" algn="l">
              <a:spcBef>
                <a:spcPts val="0"/>
              </a:spcBef>
              <a:spcAft>
                <a:spcPts val="0"/>
              </a:spcAft>
              <a:buNone/>
            </a:pPr>
            <a:r>
              <a:rPr lang="en-US" sz="1800"/>
              <a:t>ロジスティック回帰分析とは、どのクラスに属するの</a:t>
            </a:r>
            <a:r>
              <a:rPr lang="en-US" sz="1800">
                <a:solidFill>
                  <a:srgbClr val="FF0000"/>
                </a:solidFill>
              </a:rPr>
              <a:t>確率</a:t>
            </a:r>
            <a:r>
              <a:rPr lang="en-US" sz="1800"/>
              <a:t>を計算するアプローチです。</a:t>
            </a:r>
            <a:endParaRPr sz="1800"/>
          </a:p>
        </p:txBody>
      </p:sp>
      <p:cxnSp>
        <p:nvCxnSpPr>
          <p:cNvPr id="279" name="Google Shape;279;p23"/>
          <p:cNvCxnSpPr/>
          <p:nvPr/>
        </p:nvCxnSpPr>
        <p:spPr>
          <a:xfrm>
            <a:off x="1530200" y="5830425"/>
            <a:ext cx="3294900" cy="9000"/>
          </a:xfrm>
          <a:prstGeom prst="straightConnector1">
            <a:avLst/>
          </a:prstGeom>
          <a:noFill/>
          <a:ln cap="flat" cmpd="sng" w="38100">
            <a:solidFill>
              <a:schemeClr val="dk2"/>
            </a:solidFill>
            <a:prstDash val="solid"/>
            <a:round/>
            <a:headEnd len="med" w="med" type="none"/>
            <a:tailEnd len="med" w="med" type="none"/>
          </a:ln>
        </p:spPr>
      </p:cxnSp>
      <p:cxnSp>
        <p:nvCxnSpPr>
          <p:cNvPr id="280" name="Google Shape;280;p23"/>
          <p:cNvCxnSpPr/>
          <p:nvPr/>
        </p:nvCxnSpPr>
        <p:spPr>
          <a:xfrm flipH="1">
            <a:off x="1630375" y="4077800"/>
            <a:ext cx="9000" cy="1993200"/>
          </a:xfrm>
          <a:prstGeom prst="straightConnector1">
            <a:avLst/>
          </a:prstGeom>
          <a:noFill/>
          <a:ln cap="flat" cmpd="sng" w="38100">
            <a:solidFill>
              <a:schemeClr val="dk2"/>
            </a:solidFill>
            <a:prstDash val="solid"/>
            <a:round/>
            <a:headEnd len="med" w="med" type="none"/>
            <a:tailEnd len="med" w="med" type="none"/>
          </a:ln>
        </p:spPr>
      </p:cxnSp>
      <p:cxnSp>
        <p:nvCxnSpPr>
          <p:cNvPr id="281" name="Google Shape;281;p23"/>
          <p:cNvCxnSpPr/>
          <p:nvPr/>
        </p:nvCxnSpPr>
        <p:spPr>
          <a:xfrm>
            <a:off x="1954650" y="4155000"/>
            <a:ext cx="2222700" cy="1753500"/>
          </a:xfrm>
          <a:prstGeom prst="straightConnector1">
            <a:avLst/>
          </a:prstGeom>
          <a:noFill/>
          <a:ln cap="flat" cmpd="sng" w="38100">
            <a:solidFill>
              <a:schemeClr val="dk2"/>
            </a:solidFill>
            <a:prstDash val="solid"/>
            <a:round/>
            <a:headEnd len="med" w="med" type="none"/>
            <a:tailEnd len="med" w="med" type="none"/>
          </a:ln>
        </p:spPr>
      </p:cxnSp>
      <p:sp>
        <p:nvSpPr>
          <p:cNvPr id="282" name="Google Shape;282;p23"/>
          <p:cNvSpPr/>
          <p:nvPr/>
        </p:nvSpPr>
        <p:spPr>
          <a:xfrm flipH="1" rot="10800000">
            <a:off x="1736850" y="5121900"/>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rot="10800000">
            <a:off x="2202175" y="531887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rot="10800000">
            <a:off x="2711800" y="531887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flipH="1" rot="10800000">
            <a:off x="2179650" y="503252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rot="10800000">
            <a:off x="1799150" y="4682325"/>
            <a:ext cx="217800" cy="223500"/>
          </a:xfrm>
          <a:prstGeom prst="ellipse">
            <a:avLst/>
          </a:prstGeom>
          <a:solidFill>
            <a:srgbClr val="4A86E8"/>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rot="10800000">
            <a:off x="3806425" y="430255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rot="10800000">
            <a:off x="4024225" y="496265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rot="10800000">
            <a:off x="2795100" y="430255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rot="10800000">
            <a:off x="3443250" y="4682325"/>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rot="10800000">
            <a:off x="3300763" y="4302550"/>
            <a:ext cx="217800" cy="223500"/>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23"/>
          <p:cNvCxnSpPr/>
          <p:nvPr/>
        </p:nvCxnSpPr>
        <p:spPr>
          <a:xfrm>
            <a:off x="2397450" y="4155000"/>
            <a:ext cx="1898700" cy="1530300"/>
          </a:xfrm>
          <a:prstGeom prst="straightConnector1">
            <a:avLst/>
          </a:prstGeom>
          <a:noFill/>
          <a:ln cap="flat" cmpd="sng" w="38100">
            <a:solidFill>
              <a:schemeClr val="dk2"/>
            </a:solidFill>
            <a:prstDash val="dash"/>
            <a:round/>
            <a:headEnd len="med" w="med" type="none"/>
            <a:tailEnd len="med" w="med" type="none"/>
          </a:ln>
        </p:spPr>
      </p:cxnSp>
      <p:cxnSp>
        <p:nvCxnSpPr>
          <p:cNvPr id="293" name="Google Shape;293;p23"/>
          <p:cNvCxnSpPr/>
          <p:nvPr/>
        </p:nvCxnSpPr>
        <p:spPr>
          <a:xfrm>
            <a:off x="1736850" y="4379125"/>
            <a:ext cx="1898700" cy="1530300"/>
          </a:xfrm>
          <a:prstGeom prst="straightConnector1">
            <a:avLst/>
          </a:prstGeom>
          <a:noFill/>
          <a:ln cap="flat" cmpd="sng" w="38100">
            <a:solidFill>
              <a:schemeClr val="dk2"/>
            </a:solidFill>
            <a:prstDash val="dash"/>
            <a:round/>
            <a:headEnd len="med" w="med" type="none"/>
            <a:tailEnd len="med" w="med" type="none"/>
          </a:ln>
        </p:spPr>
      </p:cxnSp>
      <p:sp>
        <p:nvSpPr>
          <p:cNvPr id="294" name="Google Shape;294;p23"/>
          <p:cNvSpPr txBox="1"/>
          <p:nvPr/>
        </p:nvSpPr>
        <p:spPr>
          <a:xfrm>
            <a:off x="1630375" y="3854613"/>
            <a:ext cx="8148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境界線</a:t>
            </a:r>
            <a:endParaRPr/>
          </a:p>
        </p:txBody>
      </p:sp>
      <p:sp>
        <p:nvSpPr>
          <p:cNvPr id="295" name="Google Shape;295;p23"/>
          <p:cNvSpPr txBox="1"/>
          <p:nvPr/>
        </p:nvSpPr>
        <p:spPr>
          <a:xfrm>
            <a:off x="4434150" y="5830425"/>
            <a:ext cx="10428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特徴量１</a:t>
            </a:r>
            <a:endParaRPr/>
          </a:p>
        </p:txBody>
      </p:sp>
      <p:sp>
        <p:nvSpPr>
          <p:cNvPr id="296" name="Google Shape;296;p23"/>
          <p:cNvSpPr txBox="1"/>
          <p:nvPr/>
        </p:nvSpPr>
        <p:spPr>
          <a:xfrm>
            <a:off x="1221350" y="3970750"/>
            <a:ext cx="577800" cy="8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特</a:t>
            </a:r>
            <a:endParaRPr/>
          </a:p>
          <a:p>
            <a:pPr indent="0" lvl="0" marL="0" rtl="0" algn="l">
              <a:spcBef>
                <a:spcPts val="0"/>
              </a:spcBef>
              <a:spcAft>
                <a:spcPts val="0"/>
              </a:spcAft>
              <a:buNone/>
            </a:pPr>
            <a:r>
              <a:rPr lang="en-US"/>
              <a:t>徴</a:t>
            </a:r>
            <a:endParaRPr/>
          </a:p>
          <a:p>
            <a:pPr indent="0" lvl="0" marL="0" rtl="0" algn="l">
              <a:spcBef>
                <a:spcPts val="0"/>
              </a:spcBef>
              <a:spcAft>
                <a:spcPts val="0"/>
              </a:spcAft>
              <a:buNone/>
            </a:pPr>
            <a:r>
              <a:rPr lang="en-US"/>
              <a:t>量</a:t>
            </a:r>
            <a:endParaRPr/>
          </a:p>
          <a:p>
            <a:pPr indent="0" lvl="0" marL="0" rtl="0" algn="l">
              <a:spcBef>
                <a:spcPts val="0"/>
              </a:spcBef>
              <a:spcAft>
                <a:spcPts val="0"/>
              </a:spcAft>
              <a:buNone/>
            </a:pPr>
            <a:r>
              <a:rPr lang="en-US"/>
              <a:t>２</a:t>
            </a:r>
            <a:endParaRPr/>
          </a:p>
        </p:txBody>
      </p:sp>
      <p:sp>
        <p:nvSpPr>
          <p:cNvPr id="297" name="Google Shape;297;p23"/>
          <p:cNvSpPr/>
          <p:nvPr/>
        </p:nvSpPr>
        <p:spPr>
          <a:xfrm rot="2278922">
            <a:off x="3066256" y="5129510"/>
            <a:ext cx="126744" cy="315530"/>
          </a:xfrm>
          <a:prstGeom prst="upDownArrow">
            <a:avLst>
              <a:gd fmla="val 50000" name="adj1"/>
              <a:gd fmla="val 50000" name="adj2"/>
            </a:avLst>
          </a:prstGeom>
          <a:solidFill>
            <a:srgbClr val="000000"/>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rot="2278922">
            <a:off x="2898233" y="4673914"/>
            <a:ext cx="126744" cy="251619"/>
          </a:xfrm>
          <a:prstGeom prst="upDownArrow">
            <a:avLst>
              <a:gd fmla="val 50000" name="adj1"/>
              <a:gd fmla="val 50000" name="adj2"/>
            </a:avLst>
          </a:prstGeom>
          <a:solidFill>
            <a:srgbClr val="000000"/>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txBox="1"/>
          <p:nvPr/>
        </p:nvSpPr>
        <p:spPr>
          <a:xfrm>
            <a:off x="3757963" y="4526050"/>
            <a:ext cx="10428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A</a:t>
            </a:r>
            <a:r>
              <a:rPr lang="en-US">
                <a:solidFill>
                  <a:srgbClr val="FF0000"/>
                </a:solidFill>
              </a:rPr>
              <a:t>グループ</a:t>
            </a:r>
            <a:endParaRPr>
              <a:solidFill>
                <a:srgbClr val="FF0000"/>
              </a:solidFill>
            </a:endParaRPr>
          </a:p>
        </p:txBody>
      </p:sp>
      <p:sp>
        <p:nvSpPr>
          <p:cNvPr id="300" name="Google Shape;300;p23"/>
          <p:cNvSpPr txBox="1"/>
          <p:nvPr/>
        </p:nvSpPr>
        <p:spPr>
          <a:xfrm>
            <a:off x="1639363" y="5466175"/>
            <a:ext cx="10428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A86E8"/>
                </a:solidFill>
              </a:rPr>
              <a:t>B</a:t>
            </a:r>
            <a:r>
              <a:rPr lang="en-US">
                <a:solidFill>
                  <a:srgbClr val="4A86E8"/>
                </a:solidFill>
              </a:rPr>
              <a:t>グループ</a:t>
            </a:r>
            <a:endParaRPr>
              <a:solidFill>
                <a:srgbClr val="4A86E8"/>
              </a:solidFill>
            </a:endParaRPr>
          </a:p>
        </p:txBody>
      </p:sp>
      <p:cxnSp>
        <p:nvCxnSpPr>
          <p:cNvPr id="301" name="Google Shape;301;p23"/>
          <p:cNvCxnSpPr>
            <a:stCxn id="298" idx="6"/>
          </p:cNvCxnSpPr>
          <p:nvPr/>
        </p:nvCxnSpPr>
        <p:spPr>
          <a:xfrm>
            <a:off x="2986580" y="4819224"/>
            <a:ext cx="1726800" cy="687300"/>
          </a:xfrm>
          <a:prstGeom prst="straightConnector1">
            <a:avLst/>
          </a:prstGeom>
          <a:noFill/>
          <a:ln cap="flat" cmpd="sng" w="38100">
            <a:solidFill>
              <a:schemeClr val="dk2"/>
            </a:solidFill>
            <a:prstDash val="solid"/>
            <a:round/>
            <a:headEnd len="med" w="med" type="none"/>
            <a:tailEnd len="med" w="med" type="none"/>
          </a:ln>
        </p:spPr>
      </p:cxnSp>
      <p:cxnSp>
        <p:nvCxnSpPr>
          <p:cNvPr id="302" name="Google Shape;302;p23"/>
          <p:cNvCxnSpPr>
            <a:stCxn id="297" idx="6"/>
            <a:endCxn id="303" idx="1"/>
          </p:cNvCxnSpPr>
          <p:nvPr/>
        </p:nvCxnSpPr>
        <p:spPr>
          <a:xfrm>
            <a:off x="3154603" y="5306776"/>
            <a:ext cx="1608300" cy="201000"/>
          </a:xfrm>
          <a:prstGeom prst="straightConnector1">
            <a:avLst/>
          </a:prstGeom>
          <a:noFill/>
          <a:ln cap="flat" cmpd="sng" w="28575">
            <a:solidFill>
              <a:schemeClr val="dk2"/>
            </a:solidFill>
            <a:prstDash val="solid"/>
            <a:round/>
            <a:headEnd len="med" w="med" type="none"/>
            <a:tailEnd len="med" w="med" type="none"/>
          </a:ln>
        </p:spPr>
      </p:cxnSp>
      <p:sp>
        <p:nvSpPr>
          <p:cNvPr id="303" name="Google Shape;303;p23"/>
          <p:cNvSpPr txBox="1"/>
          <p:nvPr/>
        </p:nvSpPr>
        <p:spPr>
          <a:xfrm>
            <a:off x="4762863" y="5306775"/>
            <a:ext cx="1193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距離最大化</a:t>
            </a:r>
            <a:endParaRPr/>
          </a:p>
        </p:txBody>
      </p:sp>
      <p:pic>
        <p:nvPicPr>
          <p:cNvPr id="304" name="Google Shape;304;p23"/>
          <p:cNvPicPr preferRelativeResize="0"/>
          <p:nvPr/>
        </p:nvPicPr>
        <p:blipFill>
          <a:blip r:embed="rId3">
            <a:alphaModFix/>
          </a:blip>
          <a:stretch>
            <a:fillRect/>
          </a:stretch>
        </p:blipFill>
        <p:spPr>
          <a:xfrm>
            <a:off x="9502125" y="4077788"/>
            <a:ext cx="2266950" cy="838200"/>
          </a:xfrm>
          <a:prstGeom prst="rect">
            <a:avLst/>
          </a:prstGeom>
          <a:noFill/>
          <a:ln>
            <a:noFill/>
          </a:ln>
        </p:spPr>
      </p:pic>
      <p:pic>
        <p:nvPicPr>
          <p:cNvPr id="305" name="Google Shape;305;p23"/>
          <p:cNvPicPr preferRelativeResize="0"/>
          <p:nvPr/>
        </p:nvPicPr>
        <p:blipFill>
          <a:blip r:embed="rId4">
            <a:alphaModFix/>
          </a:blip>
          <a:stretch>
            <a:fillRect/>
          </a:stretch>
        </p:blipFill>
        <p:spPr>
          <a:xfrm>
            <a:off x="7279425" y="4026875"/>
            <a:ext cx="2222699" cy="1602500"/>
          </a:xfrm>
          <a:prstGeom prst="rect">
            <a:avLst/>
          </a:prstGeom>
          <a:noFill/>
          <a:ln>
            <a:noFill/>
          </a:ln>
        </p:spPr>
      </p:pic>
      <p:sp>
        <p:nvSpPr>
          <p:cNvPr id="306" name="Google Shape;306;p23"/>
          <p:cNvSpPr txBox="1"/>
          <p:nvPr/>
        </p:nvSpPr>
        <p:spPr>
          <a:xfrm>
            <a:off x="9638700" y="4999375"/>
            <a:ext cx="28287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予測モデルを作成する関数</a:t>
            </a:r>
            <a:endParaRPr/>
          </a:p>
        </p:txBody>
      </p:sp>
      <p:sp>
        <p:nvSpPr>
          <p:cNvPr id="307" name="Google Shape;307;p23"/>
          <p:cNvSpPr txBox="1"/>
          <p:nvPr/>
        </p:nvSpPr>
        <p:spPr>
          <a:xfrm>
            <a:off x="7416000" y="5671425"/>
            <a:ext cx="2222700" cy="3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関数の</a:t>
            </a:r>
            <a:r>
              <a:rPr lang="en-US"/>
              <a:t>グラフ</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6</a:t>
            </a:r>
            <a:r>
              <a:rPr b="1" lang="en-US"/>
              <a:t>. </a:t>
            </a:r>
            <a:r>
              <a:rPr b="1" lang="en-US"/>
              <a:t>実験結果</a:t>
            </a:r>
            <a:endParaRPr/>
          </a:p>
        </p:txBody>
      </p:sp>
      <p:sp>
        <p:nvSpPr>
          <p:cNvPr id="314" name="Google Shape;314;p24"/>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24"/>
          <p:cNvSpPr txBox="1"/>
          <p:nvPr/>
        </p:nvSpPr>
        <p:spPr>
          <a:xfrm>
            <a:off x="838200" y="2714375"/>
            <a:ext cx="52155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TF-IDFを用いた場合</a:t>
            </a:r>
            <a:endParaRPr sz="3000">
              <a:latin typeface="Impact"/>
              <a:ea typeface="Impact"/>
              <a:cs typeface="Impact"/>
              <a:sym typeface="Impact"/>
            </a:endParaRPr>
          </a:p>
          <a:p>
            <a:pPr indent="0" lvl="0" marL="457200" rtl="0" algn="l">
              <a:lnSpc>
                <a:spcPct val="150000"/>
              </a:lnSpc>
              <a:spcBef>
                <a:spcPts val="0"/>
              </a:spcBef>
              <a:spcAft>
                <a:spcPts val="0"/>
              </a:spcAft>
              <a:buNone/>
            </a:pPr>
            <a:r>
              <a:t/>
            </a:r>
            <a:endParaRPr sz="3000"/>
          </a:p>
        </p:txBody>
      </p:sp>
      <p:sp>
        <p:nvSpPr>
          <p:cNvPr id="316" name="Google Shape;316;p24"/>
          <p:cNvSpPr txBox="1"/>
          <p:nvPr/>
        </p:nvSpPr>
        <p:spPr>
          <a:xfrm>
            <a:off x="6463575" y="2714375"/>
            <a:ext cx="52155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BOWを用いた場合</a:t>
            </a:r>
            <a:endParaRPr sz="3000">
              <a:latin typeface="Impact"/>
              <a:ea typeface="Impact"/>
              <a:cs typeface="Impact"/>
              <a:sym typeface="Impact"/>
            </a:endParaRPr>
          </a:p>
          <a:p>
            <a:pPr indent="0" lvl="0" marL="457200" rtl="0" algn="l">
              <a:lnSpc>
                <a:spcPct val="150000"/>
              </a:lnSpc>
              <a:spcBef>
                <a:spcPts val="0"/>
              </a:spcBef>
              <a:spcAft>
                <a:spcPts val="0"/>
              </a:spcAft>
              <a:buNone/>
            </a:pPr>
            <a:r>
              <a:t/>
            </a:r>
            <a:endParaRPr sz="3000"/>
          </a:p>
        </p:txBody>
      </p:sp>
      <p:graphicFrame>
        <p:nvGraphicFramePr>
          <p:cNvPr id="317" name="Google Shape;317;p24"/>
          <p:cNvGraphicFramePr/>
          <p:nvPr/>
        </p:nvGraphicFramePr>
        <p:xfrm>
          <a:off x="838200" y="3464975"/>
          <a:ext cx="3000000" cy="3000000"/>
        </p:xfrm>
        <a:graphic>
          <a:graphicData uri="http://schemas.openxmlformats.org/drawingml/2006/table">
            <a:tbl>
              <a:tblPr>
                <a:noFill/>
                <a:tableStyleId>{CF276867-AA41-4044-A2EE-BA99CBFAB766}</a:tableStyleId>
              </a:tblPr>
              <a:tblGrid>
                <a:gridCol w="1605450"/>
                <a:gridCol w="1605450"/>
                <a:gridCol w="1605450"/>
              </a:tblGrid>
              <a:tr h="675100">
                <a:tc>
                  <a:txBody>
                    <a:bodyPr>
                      <a:noAutofit/>
                    </a:bodyPr>
                    <a:lstStyle/>
                    <a:p>
                      <a:pPr indent="0" lvl="0" marL="0" rtl="0" algn="ctr">
                        <a:spcBef>
                          <a:spcPts val="0"/>
                        </a:spcBef>
                        <a:spcAft>
                          <a:spcPts val="0"/>
                        </a:spcAft>
                        <a:buNone/>
                      </a:pPr>
                      <a:r>
                        <a:rPr lang="en-US" sz="1800"/>
                        <a:t>分類の種類</a:t>
                      </a:r>
                      <a:endParaRPr sz="18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a:t>トレーニングデータの値</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a:t>テストデータの値</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20225">
                <a:tc>
                  <a:txBody>
                    <a:bodyPr>
                      <a:noAutofit/>
                    </a:bodyPr>
                    <a:lstStyle/>
                    <a:p>
                      <a:pPr indent="0" lvl="0" marL="0" rtl="0" algn="ctr">
                        <a:spcBef>
                          <a:spcPts val="0"/>
                        </a:spcBef>
                        <a:spcAft>
                          <a:spcPts val="0"/>
                        </a:spcAft>
                        <a:buNone/>
                      </a:pPr>
                      <a:r>
                        <a:rPr lang="en-US"/>
                        <a:t>K</a:t>
                      </a:r>
                      <a:r>
                        <a:rPr lang="en-US"/>
                        <a:t>近傍法</a:t>
                      </a:r>
                      <a:endParaRPr/>
                    </a:p>
                    <a:p>
                      <a:pPr indent="0" lvl="0" marL="0" rtl="0" algn="ctr">
                        <a:spcBef>
                          <a:spcPts val="0"/>
                        </a:spcBef>
                        <a:spcAft>
                          <a:spcPts val="0"/>
                        </a:spcAft>
                        <a:buNone/>
                      </a:pPr>
                      <a:r>
                        <a:rPr lang="en-US"/>
                        <a:t>(k= 1300)</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0.60</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0.556</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20225">
                <a:tc>
                  <a:txBody>
                    <a:bodyPr>
                      <a:noAutofit/>
                    </a:bodyPr>
                    <a:lstStyle/>
                    <a:p>
                      <a:pPr indent="0" lvl="0" marL="0" rtl="0" algn="ctr">
                        <a:spcBef>
                          <a:spcPts val="0"/>
                        </a:spcBef>
                        <a:spcAft>
                          <a:spcPts val="0"/>
                        </a:spcAft>
                        <a:buNone/>
                      </a:pPr>
                      <a:r>
                        <a:rPr lang="en-US"/>
                        <a:t>決定木分析</a:t>
                      </a:r>
                      <a:endParaRPr/>
                    </a:p>
                    <a:p>
                      <a:pPr indent="0" lvl="0" marL="0" rtl="0" algn="ctr">
                        <a:spcBef>
                          <a:spcPts val="0"/>
                        </a:spcBef>
                        <a:spcAft>
                          <a:spcPts val="0"/>
                        </a:spcAft>
                        <a:buNone/>
                      </a:pPr>
                      <a:r>
                        <a:rPr lang="en-US"/>
                        <a:t>(max_depth=3)</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0.593</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0.537</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20225">
                <a:tc>
                  <a:txBody>
                    <a:bodyPr>
                      <a:noAutofit/>
                    </a:bodyPr>
                    <a:lstStyle/>
                    <a:p>
                      <a:pPr indent="0" lvl="0" marL="0" rtl="0" algn="ctr">
                        <a:spcBef>
                          <a:spcPts val="0"/>
                        </a:spcBef>
                        <a:spcAft>
                          <a:spcPts val="0"/>
                        </a:spcAft>
                        <a:buNone/>
                      </a:pPr>
                      <a:r>
                        <a:rPr lang="en-US"/>
                        <a:t>SVM</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0.824</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0.548</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20225">
                <a:tc>
                  <a:txBody>
                    <a:bodyPr>
                      <a:noAutofit/>
                    </a:bodyPr>
                    <a:lstStyle/>
                    <a:p>
                      <a:pPr indent="0" lvl="0" marL="0" rtl="0" algn="ctr">
                        <a:spcBef>
                          <a:spcPts val="0"/>
                        </a:spcBef>
                        <a:spcAft>
                          <a:spcPts val="0"/>
                        </a:spcAft>
                        <a:buNone/>
                      </a:pPr>
                      <a:r>
                        <a:rPr lang="en-US"/>
                        <a:t>ロジスティック回帰分析</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0.758</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solidFill>
                            <a:srgbClr val="FF0000"/>
                          </a:solidFill>
                        </a:rPr>
                        <a:t>0.581</a:t>
                      </a:r>
                      <a:endParaRPr sz="3000">
                        <a:solidFill>
                          <a:srgbClr val="FF0000"/>
                        </a:solidFill>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318" name="Google Shape;318;p24"/>
          <p:cNvGraphicFramePr/>
          <p:nvPr/>
        </p:nvGraphicFramePr>
        <p:xfrm>
          <a:off x="6580900" y="3464975"/>
          <a:ext cx="3000000" cy="3000000"/>
        </p:xfrm>
        <a:graphic>
          <a:graphicData uri="http://schemas.openxmlformats.org/drawingml/2006/table">
            <a:tbl>
              <a:tblPr>
                <a:noFill/>
                <a:tableStyleId>{CF276867-AA41-4044-A2EE-BA99CBFAB766}</a:tableStyleId>
              </a:tblPr>
              <a:tblGrid>
                <a:gridCol w="1605450"/>
                <a:gridCol w="1605450"/>
                <a:gridCol w="1605450"/>
              </a:tblGrid>
              <a:tr h="631200">
                <a:tc>
                  <a:txBody>
                    <a:bodyPr>
                      <a:noAutofit/>
                    </a:bodyPr>
                    <a:lstStyle/>
                    <a:p>
                      <a:pPr indent="0" lvl="0" marL="0" rtl="0" algn="ctr">
                        <a:spcBef>
                          <a:spcPts val="0"/>
                        </a:spcBef>
                        <a:spcAft>
                          <a:spcPts val="0"/>
                        </a:spcAft>
                        <a:buNone/>
                      </a:pPr>
                      <a:r>
                        <a:rPr lang="en-US" sz="1800"/>
                        <a:t>分類の種類</a:t>
                      </a:r>
                      <a:endParaRPr sz="18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a:t>トレーニングデータの値</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a:t>テストデータの値</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200">
                <a:tc>
                  <a:txBody>
                    <a:bodyPr>
                      <a:noAutofit/>
                    </a:bodyPr>
                    <a:lstStyle/>
                    <a:p>
                      <a:pPr indent="0" lvl="0" marL="0" rtl="0" algn="ctr">
                        <a:spcBef>
                          <a:spcPts val="0"/>
                        </a:spcBef>
                        <a:spcAft>
                          <a:spcPts val="0"/>
                        </a:spcAft>
                        <a:buNone/>
                      </a:pPr>
                      <a:r>
                        <a:rPr lang="en-US"/>
                        <a:t>K近傍法</a:t>
                      </a:r>
                      <a:endParaRPr/>
                    </a:p>
                    <a:p>
                      <a:pPr indent="0" lvl="0" marL="0" rtl="0" algn="ctr">
                        <a:spcBef>
                          <a:spcPts val="0"/>
                        </a:spcBef>
                        <a:spcAft>
                          <a:spcPts val="0"/>
                        </a:spcAft>
                        <a:buNone/>
                      </a:pPr>
                      <a:r>
                        <a:rPr lang="en-US"/>
                        <a:t>(k=1300)</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0.573</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0.532</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200">
                <a:tc>
                  <a:txBody>
                    <a:bodyPr>
                      <a:noAutofit/>
                    </a:bodyPr>
                    <a:lstStyle/>
                    <a:p>
                      <a:pPr indent="0" lvl="0" marL="0" rtl="0" algn="ctr">
                        <a:spcBef>
                          <a:spcPts val="0"/>
                        </a:spcBef>
                        <a:spcAft>
                          <a:spcPts val="0"/>
                        </a:spcAft>
                        <a:buNone/>
                      </a:pPr>
                      <a:r>
                        <a:rPr lang="en-US"/>
                        <a:t>決定木分析</a:t>
                      </a:r>
                      <a:endParaRPr/>
                    </a:p>
                    <a:p>
                      <a:pPr indent="0" lvl="0" marL="0" rtl="0" algn="ctr">
                        <a:spcBef>
                          <a:spcPts val="0"/>
                        </a:spcBef>
                        <a:spcAft>
                          <a:spcPts val="0"/>
                        </a:spcAft>
                        <a:buNone/>
                      </a:pPr>
                      <a:r>
                        <a:rPr lang="en-US"/>
                        <a:t>(max_depth=3)</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0.585</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0.542</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200">
                <a:tc>
                  <a:txBody>
                    <a:bodyPr>
                      <a:noAutofit/>
                    </a:bodyPr>
                    <a:lstStyle/>
                    <a:p>
                      <a:pPr indent="0" lvl="0" marL="0" rtl="0" algn="ctr">
                        <a:spcBef>
                          <a:spcPts val="0"/>
                        </a:spcBef>
                        <a:spcAft>
                          <a:spcPts val="0"/>
                        </a:spcAft>
                        <a:buNone/>
                      </a:pPr>
                      <a:r>
                        <a:rPr lang="en-US"/>
                        <a:t>SVM</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0.85</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0.532</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200">
                <a:tc>
                  <a:txBody>
                    <a:bodyPr>
                      <a:noAutofit/>
                    </a:bodyPr>
                    <a:lstStyle/>
                    <a:p>
                      <a:pPr indent="0" lvl="0" marL="0" rtl="0" algn="ctr">
                        <a:spcBef>
                          <a:spcPts val="0"/>
                        </a:spcBef>
                        <a:spcAft>
                          <a:spcPts val="0"/>
                        </a:spcAft>
                        <a:buNone/>
                      </a:pPr>
                      <a:r>
                        <a:rPr lang="en-US"/>
                        <a:t>ロジスティック回帰分析</a:t>
                      </a:r>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t>0.81</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000">
                          <a:solidFill>
                            <a:srgbClr val="FF0000"/>
                          </a:solidFill>
                        </a:rPr>
                        <a:t>0.558</a:t>
                      </a:r>
                      <a:endParaRPr sz="3000">
                        <a:solidFill>
                          <a:srgbClr val="FF0000"/>
                        </a:solidFill>
                      </a:endParaRPr>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319" name="Google Shape;319;p24"/>
          <p:cNvSpPr txBox="1"/>
          <p:nvPr/>
        </p:nvSpPr>
        <p:spPr>
          <a:xfrm>
            <a:off x="838200" y="1623000"/>
            <a:ext cx="11202600" cy="8565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en-US" sz="3000"/>
              <a:t>トレーニングデータを</a:t>
            </a:r>
            <a:r>
              <a:rPr lang="en-US" sz="3000">
                <a:solidFill>
                  <a:srgbClr val="FF0000"/>
                </a:solidFill>
              </a:rPr>
              <a:t>13000</a:t>
            </a:r>
            <a:r>
              <a:rPr lang="en-US" sz="3000"/>
              <a:t>個、テストデータを</a:t>
            </a:r>
            <a:r>
              <a:rPr lang="en-US" sz="3000">
                <a:solidFill>
                  <a:srgbClr val="FF0000"/>
                </a:solidFill>
              </a:rPr>
              <a:t>1000</a:t>
            </a:r>
            <a:r>
              <a:rPr lang="en-US" sz="3000"/>
              <a:t>個として実験を行なった。</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0"/>
              </a:spcBef>
              <a:spcAft>
                <a:spcPts val="0"/>
              </a:spcAft>
              <a:buSzPts val="3000"/>
              <a:buFont typeface="Impact"/>
              <a:buChar char="•"/>
            </a:pPr>
            <a:r>
              <a:rPr lang="en-US" sz="3000">
                <a:latin typeface="Impact"/>
                <a:ea typeface="Impact"/>
                <a:cs typeface="Impact"/>
                <a:sym typeface="Impact"/>
              </a:rPr>
              <a:t>性能評価</a:t>
            </a:r>
            <a:endParaRPr sz="3000">
              <a:latin typeface="Impact"/>
              <a:ea typeface="Impact"/>
              <a:cs typeface="Impact"/>
              <a:sym typeface="Impact"/>
            </a:endParaRPr>
          </a:p>
          <a:p>
            <a:pPr indent="0" lvl="0" marL="457200" rtl="0" algn="l">
              <a:lnSpc>
                <a:spcPct val="115000"/>
              </a:lnSpc>
              <a:spcBef>
                <a:spcPts val="0"/>
              </a:spcBef>
              <a:spcAft>
                <a:spcPts val="0"/>
              </a:spcAft>
              <a:buNone/>
            </a:pPr>
            <a:r>
              <a:rPr lang="en-US" sz="2400"/>
              <a:t>前述より、TF-IDFによってベクトル化したロジスティック回帰分析でのテストスコアが</a:t>
            </a:r>
            <a:r>
              <a:rPr lang="en-US" sz="2400">
                <a:solidFill>
                  <a:srgbClr val="FF0000"/>
                </a:solidFill>
              </a:rPr>
              <a:t>0.58</a:t>
            </a:r>
            <a:r>
              <a:rPr lang="en-US" sz="2400"/>
              <a:t>になった。</a:t>
            </a:r>
            <a:endParaRPr sz="2400"/>
          </a:p>
          <a:p>
            <a:pPr indent="0" lvl="0" marL="457200" rtl="0" algn="l">
              <a:lnSpc>
                <a:spcPct val="200000"/>
              </a:lnSpc>
              <a:spcBef>
                <a:spcPts val="0"/>
              </a:spcBef>
              <a:spcAft>
                <a:spcPts val="0"/>
              </a:spcAft>
              <a:buNone/>
            </a:pPr>
            <a:r>
              <a:rPr lang="en-US" sz="2400"/>
              <a:t>よってランダム選択よりは性能がいいといえる。</a:t>
            </a:r>
            <a:endParaRPr/>
          </a:p>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今後の展望</a:t>
            </a:r>
            <a:endParaRPr sz="3000">
              <a:latin typeface="Impact"/>
              <a:ea typeface="Impact"/>
              <a:cs typeface="Impact"/>
              <a:sym typeface="Impact"/>
            </a:endParaRPr>
          </a:p>
          <a:p>
            <a:pPr indent="0" lvl="0" marL="457200" rtl="0" algn="l">
              <a:lnSpc>
                <a:spcPct val="115000"/>
              </a:lnSpc>
              <a:spcBef>
                <a:spcPts val="0"/>
              </a:spcBef>
              <a:spcAft>
                <a:spcPts val="0"/>
              </a:spcAft>
              <a:buNone/>
            </a:pPr>
            <a:r>
              <a:rPr lang="en-US" sz="2400"/>
              <a:t>形態素解析の時に</a:t>
            </a:r>
            <a:r>
              <a:rPr lang="en-US" sz="2400"/>
              <a:t>ベクトル化する品詞の種類を増やすことや他の分類なども試したい。</a:t>
            </a:r>
            <a:endParaRPr sz="2400"/>
          </a:p>
        </p:txBody>
      </p:sp>
      <p:sp>
        <p:nvSpPr>
          <p:cNvPr id="325" name="Google Shape;325;p25"/>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25"/>
          <p:cNvSpPr txBox="1"/>
          <p:nvPr>
            <p:ph type="title"/>
          </p:nvPr>
        </p:nvSpPr>
        <p:spPr>
          <a:xfrm>
            <a:off x="838200" y="12503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7</a:t>
            </a:r>
            <a:r>
              <a:rPr b="1" lang="en-US"/>
              <a:t>. </a:t>
            </a:r>
            <a:r>
              <a:rPr b="1" lang="en-US"/>
              <a:t>性能評価と今後の展望</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6"/>
          <p:cNvSpPr txBox="1"/>
          <p:nvPr>
            <p:ph idx="1" type="body"/>
          </p:nvPr>
        </p:nvSpPr>
        <p:spPr>
          <a:xfrm>
            <a:off x="838200" y="1957150"/>
            <a:ext cx="10085400" cy="25329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SzPts val="1800"/>
              <a:buChar char="•"/>
            </a:pPr>
            <a:r>
              <a:rPr lang="en-US" u="sng">
                <a:solidFill>
                  <a:schemeClr val="hlink"/>
                </a:solidFill>
                <a:hlinkClick r:id="rId3"/>
              </a:rPr>
              <a:t>https://qiita.com/menon/items/f041b7c46543f38f78f7</a:t>
            </a:r>
            <a:r>
              <a:rPr lang="en-US"/>
              <a:t>.</a:t>
            </a:r>
            <a:endParaRPr/>
          </a:p>
          <a:p>
            <a:pPr indent="-342900" lvl="0" marL="457200" rtl="0" algn="l">
              <a:lnSpc>
                <a:spcPct val="200000"/>
              </a:lnSpc>
              <a:spcBef>
                <a:spcPts val="0"/>
              </a:spcBef>
              <a:spcAft>
                <a:spcPts val="0"/>
              </a:spcAft>
              <a:buSzPts val="1800"/>
              <a:buChar char="•"/>
            </a:pPr>
            <a:r>
              <a:rPr lang="en-US" u="sng">
                <a:solidFill>
                  <a:schemeClr val="hlink"/>
                </a:solidFill>
                <a:hlinkClick r:id="rId4"/>
              </a:rPr>
              <a:t>http://ailaby.com/tfidf/</a:t>
            </a:r>
            <a:r>
              <a:rPr lang="en-US"/>
              <a:t>.</a:t>
            </a:r>
            <a:endParaRPr/>
          </a:p>
          <a:p>
            <a:pPr indent="-342900" lvl="0" marL="457200" rtl="0" algn="l">
              <a:lnSpc>
                <a:spcPct val="200000"/>
              </a:lnSpc>
              <a:spcBef>
                <a:spcPts val="0"/>
              </a:spcBef>
              <a:spcAft>
                <a:spcPts val="0"/>
              </a:spcAft>
              <a:buSzPts val="1800"/>
              <a:buChar char="•"/>
            </a:pPr>
            <a:r>
              <a:rPr lang="en-US"/>
              <a:t>https://qiita.com/hikaru_/items/3d64af35769235471d9c.</a:t>
            </a:r>
            <a:endParaRPr/>
          </a:p>
        </p:txBody>
      </p:sp>
      <p:sp>
        <p:nvSpPr>
          <p:cNvPr id="332" name="Google Shape;332;p26"/>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6"/>
          <p:cNvSpPr txBox="1"/>
          <p:nvPr>
            <p:ph type="title"/>
          </p:nvPr>
        </p:nvSpPr>
        <p:spPr>
          <a:xfrm>
            <a:off x="838200" y="12503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8. 参考文献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7" name="Shape 337"/>
        <p:cNvGrpSpPr/>
        <p:nvPr/>
      </p:nvGrpSpPr>
      <p:grpSpPr>
        <a:xfrm>
          <a:off x="0" y="0"/>
          <a:ext cx="0" cy="0"/>
          <a:chOff x="0" y="0"/>
          <a:chExt cx="0" cy="0"/>
        </a:xfrm>
      </p:grpSpPr>
      <p:sp>
        <p:nvSpPr>
          <p:cNvPr id="338" name="Google Shape;338;p27"/>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27"/>
          <p:cNvSpPr txBox="1"/>
          <p:nvPr>
            <p:ph type="title"/>
          </p:nvPr>
        </p:nvSpPr>
        <p:spPr>
          <a:xfrm>
            <a:off x="838200" y="12503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９</a:t>
            </a:r>
            <a:r>
              <a:rPr b="1" lang="en-US"/>
              <a:t>. </a:t>
            </a:r>
            <a:r>
              <a:rPr b="1" lang="en-US"/>
              <a:t>ニューラルネットワーク</a:t>
            </a:r>
            <a:r>
              <a:rPr b="1" lang="en-US"/>
              <a:t> </a:t>
            </a:r>
            <a:endParaRPr>
              <a:latin typeface="Arial"/>
              <a:ea typeface="Arial"/>
              <a:cs typeface="Arial"/>
              <a:sym typeface="Arial"/>
            </a:endParaRPr>
          </a:p>
        </p:txBody>
      </p:sp>
      <p:sp>
        <p:nvSpPr>
          <p:cNvPr id="340" name="Google Shape;340;p27"/>
          <p:cNvSpPr txBox="1"/>
          <p:nvPr/>
        </p:nvSpPr>
        <p:spPr>
          <a:xfrm>
            <a:off x="838200" y="1623000"/>
            <a:ext cx="11202600" cy="8565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en-US" sz="3000"/>
              <a:t>トレーニングデータを</a:t>
            </a:r>
            <a:r>
              <a:rPr lang="en-US" sz="3000">
                <a:solidFill>
                  <a:srgbClr val="FF0000"/>
                </a:solidFill>
              </a:rPr>
              <a:t>10</a:t>
            </a:r>
            <a:r>
              <a:rPr lang="en-US" sz="3000">
                <a:solidFill>
                  <a:srgbClr val="FF0000"/>
                </a:solidFill>
              </a:rPr>
              <a:t>000</a:t>
            </a:r>
            <a:r>
              <a:rPr lang="en-US" sz="3000"/>
              <a:t>個、テストデータを</a:t>
            </a:r>
            <a:r>
              <a:rPr lang="en-US" sz="3000">
                <a:solidFill>
                  <a:srgbClr val="FF0000"/>
                </a:solidFill>
              </a:rPr>
              <a:t>1000</a:t>
            </a:r>
            <a:r>
              <a:rPr lang="en-US" sz="3000"/>
              <a:t>個として実験を行なった。</a:t>
            </a:r>
            <a:endParaRPr sz="3000"/>
          </a:p>
        </p:txBody>
      </p:sp>
      <p:graphicFrame>
        <p:nvGraphicFramePr>
          <p:cNvPr id="341" name="Google Shape;341;p27"/>
          <p:cNvGraphicFramePr/>
          <p:nvPr/>
        </p:nvGraphicFramePr>
        <p:xfrm>
          <a:off x="1156363" y="2712275"/>
          <a:ext cx="3000000" cy="3000000"/>
        </p:xfrm>
        <a:graphic>
          <a:graphicData uri="http://schemas.openxmlformats.org/drawingml/2006/table">
            <a:tbl>
              <a:tblPr>
                <a:noFill/>
                <a:tableStyleId>{CF276867-AA41-4044-A2EE-BA99CBFAB766}</a:tableStyleId>
              </a:tblPr>
              <a:tblGrid>
                <a:gridCol w="3434575"/>
                <a:gridCol w="3434575"/>
                <a:gridCol w="3434575"/>
              </a:tblGrid>
              <a:tr h="1460600">
                <a:tc>
                  <a:txBody>
                    <a:bodyPr>
                      <a:noAutofit/>
                    </a:bodyPr>
                    <a:lstStyle/>
                    <a:p>
                      <a:pPr indent="0" lvl="0" marL="0" rtl="0" algn="ctr">
                        <a:spcBef>
                          <a:spcPts val="0"/>
                        </a:spcBef>
                        <a:spcAft>
                          <a:spcPts val="0"/>
                        </a:spcAft>
                        <a:buNone/>
                      </a:pPr>
                      <a:r>
                        <a:rPr lang="en-US" sz="2400"/>
                        <a:t>ベクトル化の手法</a:t>
                      </a:r>
                      <a:endParaRPr sz="24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400"/>
                        <a:t>トレーニングデータの値</a:t>
                      </a:r>
                      <a:endParaRPr sz="24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400"/>
                        <a:t>テストデータの値</a:t>
                      </a:r>
                      <a:endParaRPr sz="24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12200">
                <a:tc>
                  <a:txBody>
                    <a:bodyPr>
                      <a:noAutofit/>
                    </a:bodyPr>
                    <a:lstStyle/>
                    <a:p>
                      <a:pPr indent="0" lvl="0" marL="0" rtl="0" algn="ctr">
                        <a:spcBef>
                          <a:spcPts val="0"/>
                        </a:spcBef>
                        <a:spcAft>
                          <a:spcPts val="0"/>
                        </a:spcAft>
                        <a:buClr>
                          <a:schemeClr val="dk1"/>
                        </a:buClr>
                        <a:buSzPts val="1100"/>
                        <a:buFont typeface="Arial"/>
                        <a:buNone/>
                      </a:pPr>
                      <a:r>
                        <a:rPr lang="en-US" sz="2400">
                          <a:solidFill>
                            <a:schemeClr val="dk1"/>
                          </a:solidFill>
                        </a:rPr>
                        <a:t>TF-IDF</a:t>
                      </a:r>
                      <a:endParaRPr sz="2400">
                        <a:solidFill>
                          <a:schemeClr val="dk1"/>
                        </a:solidFill>
                      </a:endParaRPr>
                    </a:p>
                    <a:p>
                      <a:pPr indent="0" lvl="0" marL="0" rtl="0" algn="l">
                        <a:spcBef>
                          <a:spcPts val="0"/>
                        </a:spcBef>
                        <a:spcAft>
                          <a:spcPts val="0"/>
                        </a:spcAft>
                        <a:buNone/>
                      </a:pPr>
                      <a:r>
                        <a:t/>
                      </a:r>
                      <a:endParaRPr sz="2400"/>
                    </a:p>
                  </a:txBody>
                  <a:tcPr marT="91425" marB="91425" marR="91425" marL="914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600"/>
                        <a:t>0.5157</a:t>
                      </a:r>
                      <a:endParaRPr sz="36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3600">
                          <a:solidFill>
                            <a:schemeClr val="dk1"/>
                          </a:solidFill>
                        </a:rPr>
                        <a:t>0.5157</a:t>
                      </a:r>
                      <a:endParaRPr sz="36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12200">
                <a:tc>
                  <a:txBody>
                    <a:bodyPr>
                      <a:noAutofit/>
                    </a:bodyPr>
                    <a:lstStyle/>
                    <a:p>
                      <a:pPr indent="0" lvl="0" marL="0" rtl="0" algn="ctr">
                        <a:spcBef>
                          <a:spcPts val="0"/>
                        </a:spcBef>
                        <a:spcAft>
                          <a:spcPts val="0"/>
                        </a:spcAft>
                        <a:buClr>
                          <a:schemeClr val="dk1"/>
                        </a:buClr>
                        <a:buSzPts val="1100"/>
                        <a:buFont typeface="Arial"/>
                        <a:buNone/>
                      </a:pPr>
                      <a:r>
                        <a:rPr lang="en-US" sz="2400">
                          <a:solidFill>
                            <a:schemeClr val="dk1"/>
                          </a:solidFill>
                        </a:rPr>
                        <a:t>BOW</a:t>
                      </a:r>
                      <a:endParaRPr sz="2400">
                        <a:solidFill>
                          <a:schemeClr val="dk1"/>
                        </a:solidFill>
                      </a:endParaRPr>
                    </a:p>
                    <a:p>
                      <a:pPr indent="0" lvl="0" marL="0" rtl="0" algn="l">
                        <a:spcBef>
                          <a:spcPts val="0"/>
                        </a:spcBef>
                        <a:spcAft>
                          <a:spcPts val="0"/>
                        </a:spcAft>
                        <a:buNone/>
                      </a:pPr>
                      <a:r>
                        <a:t/>
                      </a:r>
                      <a:endParaRPr sz="2400"/>
                    </a:p>
                  </a:txBody>
                  <a:tcPr marT="91425" marB="91425" marR="91425" marL="914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36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36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p:nvPr/>
        </p:nvSpPr>
        <p:spPr>
          <a:xfrm>
            <a:off x="-1873771" y="-899410"/>
            <a:ext cx="8334532" cy="9009088"/>
          </a:xfrm>
          <a:prstGeom prst="ellipse">
            <a:avLst/>
          </a:prstGeom>
          <a:solidFill>
            <a:srgbClr val="17C5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4"/>
          <p:cNvSpPr txBox="1"/>
          <p:nvPr>
            <p:ph type="title"/>
          </p:nvPr>
        </p:nvSpPr>
        <p:spPr>
          <a:xfrm>
            <a:off x="838200" y="1162843"/>
            <a:ext cx="454826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Arial"/>
              <a:buNone/>
            </a:pPr>
            <a:r>
              <a:rPr b="1" lang="en-US" sz="5400">
                <a:solidFill>
                  <a:schemeClr val="lt1"/>
                </a:solidFill>
              </a:rPr>
              <a:t>Context</a:t>
            </a:r>
            <a:endParaRPr b="1" sz="5400">
              <a:solidFill>
                <a:schemeClr val="lt1"/>
              </a:solidFill>
            </a:endParaRPr>
          </a:p>
        </p:txBody>
      </p:sp>
      <p:sp>
        <p:nvSpPr>
          <p:cNvPr id="99" name="Google Shape;99;p14"/>
          <p:cNvSpPr txBox="1"/>
          <p:nvPr>
            <p:ph idx="1" type="body"/>
          </p:nvPr>
        </p:nvSpPr>
        <p:spPr>
          <a:xfrm>
            <a:off x="6852119" y="329820"/>
            <a:ext cx="5006700" cy="5637300"/>
          </a:xfrm>
          <a:prstGeom prst="rect">
            <a:avLst/>
          </a:prstGeom>
          <a:noFill/>
          <a:ln>
            <a:noFill/>
          </a:ln>
        </p:spPr>
        <p:txBody>
          <a:bodyPr anchorCtr="0" anchor="t" bIns="45700" lIns="91425" spcFirstLastPara="1" rIns="91425" wrap="square" tIns="45700">
            <a:noAutofit/>
          </a:bodyPr>
          <a:lstStyle/>
          <a:p>
            <a:pPr indent="0" lvl="0" marL="228600" rtl="0" algn="l">
              <a:lnSpc>
                <a:spcPct val="150000"/>
              </a:lnSpc>
              <a:spcBef>
                <a:spcPts val="0"/>
              </a:spcBef>
              <a:spcAft>
                <a:spcPts val="0"/>
              </a:spcAft>
              <a:buNone/>
            </a:pPr>
            <a:r>
              <a:rPr b="1" lang="en-US">
                <a:solidFill>
                  <a:srgbClr val="31538F"/>
                </a:solidFill>
                <a:highlight>
                  <a:srgbClr val="F3F3F3"/>
                </a:highlight>
              </a:rPr>
              <a:t>1. 目標、目的</a:t>
            </a:r>
            <a:endParaRPr b="1">
              <a:solidFill>
                <a:srgbClr val="31538F"/>
              </a:solidFill>
              <a:highlight>
                <a:srgbClr val="F3F3F3"/>
              </a:highlight>
            </a:endParaRPr>
          </a:p>
          <a:p>
            <a:pPr indent="0" lvl="0" marL="228600" rtl="0" algn="l">
              <a:lnSpc>
                <a:spcPct val="150000"/>
              </a:lnSpc>
              <a:spcBef>
                <a:spcPts val="1000"/>
              </a:spcBef>
              <a:spcAft>
                <a:spcPts val="0"/>
              </a:spcAft>
              <a:buNone/>
            </a:pPr>
            <a:r>
              <a:rPr b="1" lang="en-US">
                <a:solidFill>
                  <a:srgbClr val="31538F"/>
                </a:solidFill>
                <a:highlight>
                  <a:srgbClr val="F3F3F3"/>
                </a:highlight>
              </a:rPr>
              <a:t>2.</a:t>
            </a:r>
            <a:r>
              <a:rPr lang="en-US">
                <a:solidFill>
                  <a:srgbClr val="31538F"/>
                </a:solidFill>
                <a:highlight>
                  <a:srgbClr val="F3F3F3"/>
                </a:highlight>
              </a:rPr>
              <a:t> </a:t>
            </a:r>
            <a:r>
              <a:rPr b="1" lang="en-US">
                <a:solidFill>
                  <a:srgbClr val="31538F"/>
                </a:solidFill>
                <a:highlight>
                  <a:srgbClr val="F3F3F3"/>
                </a:highlight>
              </a:rPr>
              <a:t>アプローチの全体像</a:t>
            </a:r>
            <a:endParaRPr b="1">
              <a:solidFill>
                <a:srgbClr val="31538F"/>
              </a:solidFill>
              <a:highlight>
                <a:srgbClr val="F3F3F3"/>
              </a:highlight>
            </a:endParaRPr>
          </a:p>
          <a:p>
            <a:pPr indent="0" lvl="0" marL="0" rtl="0" algn="l">
              <a:lnSpc>
                <a:spcPct val="150000"/>
              </a:lnSpc>
              <a:spcBef>
                <a:spcPts val="1000"/>
              </a:spcBef>
              <a:spcAft>
                <a:spcPts val="0"/>
              </a:spcAft>
              <a:buNone/>
            </a:pPr>
            <a:r>
              <a:rPr b="1" lang="en-US">
                <a:solidFill>
                  <a:srgbClr val="31538F"/>
                </a:solidFill>
                <a:highlight>
                  <a:srgbClr val="F3F3F3"/>
                </a:highlight>
              </a:rPr>
              <a:t>  3.</a:t>
            </a:r>
            <a:r>
              <a:rPr lang="en-US">
                <a:solidFill>
                  <a:srgbClr val="31538F"/>
                </a:solidFill>
                <a:highlight>
                  <a:srgbClr val="F3F3F3"/>
                </a:highlight>
              </a:rPr>
              <a:t> </a:t>
            </a:r>
            <a:r>
              <a:rPr b="1" lang="en-US">
                <a:solidFill>
                  <a:srgbClr val="31538F"/>
                </a:solidFill>
                <a:highlight>
                  <a:srgbClr val="F3F3F3"/>
                </a:highlight>
              </a:rPr>
              <a:t>データセットの構築方法</a:t>
            </a:r>
            <a:endParaRPr b="1">
              <a:solidFill>
                <a:srgbClr val="31538F"/>
              </a:solidFill>
              <a:highlight>
                <a:srgbClr val="F3F3F3"/>
              </a:highlight>
            </a:endParaRPr>
          </a:p>
          <a:p>
            <a:pPr indent="0" lvl="0" marL="228600" rtl="0" algn="l">
              <a:lnSpc>
                <a:spcPct val="150000"/>
              </a:lnSpc>
              <a:spcBef>
                <a:spcPts val="1000"/>
              </a:spcBef>
              <a:spcAft>
                <a:spcPts val="0"/>
              </a:spcAft>
              <a:buNone/>
            </a:pPr>
            <a:r>
              <a:rPr b="1" lang="en-US">
                <a:solidFill>
                  <a:srgbClr val="31538F"/>
                </a:solidFill>
                <a:highlight>
                  <a:srgbClr val="F3F3F3"/>
                </a:highlight>
              </a:rPr>
              <a:t>4. 学習の進め方</a:t>
            </a:r>
            <a:endParaRPr b="1">
              <a:solidFill>
                <a:srgbClr val="31538F"/>
              </a:solidFill>
              <a:highlight>
                <a:srgbClr val="F3F3F3"/>
              </a:highlight>
            </a:endParaRPr>
          </a:p>
          <a:p>
            <a:pPr indent="0" lvl="0" marL="228600" rtl="0" algn="l">
              <a:lnSpc>
                <a:spcPct val="150000"/>
              </a:lnSpc>
              <a:spcBef>
                <a:spcPts val="1000"/>
              </a:spcBef>
              <a:spcAft>
                <a:spcPts val="0"/>
              </a:spcAft>
              <a:buNone/>
            </a:pPr>
            <a:r>
              <a:rPr b="1" lang="en-US">
                <a:solidFill>
                  <a:srgbClr val="31538F"/>
                </a:solidFill>
                <a:highlight>
                  <a:srgbClr val="F3F3F3"/>
                </a:highlight>
              </a:rPr>
              <a:t>5.</a:t>
            </a:r>
            <a:r>
              <a:rPr b="1" lang="en-US">
                <a:solidFill>
                  <a:srgbClr val="31538F"/>
                </a:solidFill>
              </a:rPr>
              <a:t>使用した技術について</a:t>
            </a:r>
            <a:endParaRPr b="1">
              <a:solidFill>
                <a:srgbClr val="31538F"/>
              </a:solidFill>
            </a:endParaRPr>
          </a:p>
          <a:p>
            <a:pPr indent="0" lvl="0" marL="228600" rtl="0" algn="l">
              <a:lnSpc>
                <a:spcPct val="150000"/>
              </a:lnSpc>
              <a:spcBef>
                <a:spcPts val="1000"/>
              </a:spcBef>
              <a:spcAft>
                <a:spcPts val="0"/>
              </a:spcAft>
              <a:buNone/>
            </a:pPr>
            <a:r>
              <a:rPr b="1" lang="en-US">
                <a:solidFill>
                  <a:srgbClr val="31538F"/>
                </a:solidFill>
              </a:rPr>
              <a:t>6.実験結果</a:t>
            </a:r>
            <a:endParaRPr b="1">
              <a:solidFill>
                <a:srgbClr val="31538F"/>
              </a:solidFill>
            </a:endParaRPr>
          </a:p>
          <a:p>
            <a:pPr indent="0" lvl="0" marL="228600" rtl="0" algn="l">
              <a:lnSpc>
                <a:spcPct val="150000"/>
              </a:lnSpc>
              <a:spcBef>
                <a:spcPts val="1000"/>
              </a:spcBef>
              <a:spcAft>
                <a:spcPts val="0"/>
              </a:spcAft>
              <a:buNone/>
            </a:pPr>
            <a:r>
              <a:rPr b="1" lang="en-US">
                <a:solidFill>
                  <a:srgbClr val="31538F"/>
                </a:solidFill>
              </a:rPr>
              <a:t>7.性能評価と今後の展望</a:t>
            </a:r>
            <a:endParaRPr b="1">
              <a:solidFill>
                <a:srgbClr val="31538F"/>
              </a:solidFill>
            </a:endParaRPr>
          </a:p>
          <a:p>
            <a:pPr indent="0" lvl="0" marL="228600" rtl="0" algn="l">
              <a:lnSpc>
                <a:spcPct val="150000"/>
              </a:lnSpc>
              <a:spcBef>
                <a:spcPts val="1000"/>
              </a:spcBef>
              <a:spcAft>
                <a:spcPts val="0"/>
              </a:spcAft>
              <a:buNone/>
            </a:pPr>
            <a:r>
              <a:rPr b="1" lang="en-US">
                <a:solidFill>
                  <a:srgbClr val="31538F"/>
                </a:solidFill>
              </a:rPr>
              <a:t>8. 参考文献 </a:t>
            </a:r>
            <a:endParaRPr>
              <a:solidFill>
                <a:srgbClr val="31538F"/>
              </a:solidFill>
            </a:endParaRPr>
          </a:p>
          <a:p>
            <a:pPr indent="0" lvl="0" marL="228600" rtl="0" algn="l">
              <a:lnSpc>
                <a:spcPct val="150000"/>
              </a:lnSpc>
              <a:spcBef>
                <a:spcPts val="1000"/>
              </a:spcBef>
              <a:spcAft>
                <a:spcPts val="0"/>
              </a:spcAft>
              <a:buNone/>
            </a:pPr>
            <a:r>
              <a:t/>
            </a:r>
            <a:endParaRPr b="1">
              <a:solidFill>
                <a:srgbClr val="31538F"/>
              </a:solidFill>
            </a:endParaRPr>
          </a:p>
          <a:p>
            <a:pPr indent="0" lvl="0" marL="0" rtl="0" algn="l">
              <a:lnSpc>
                <a:spcPct val="150000"/>
              </a:lnSpc>
              <a:spcBef>
                <a:spcPts val="1000"/>
              </a:spcBef>
              <a:spcAft>
                <a:spcPts val="0"/>
              </a:spcAft>
              <a:buNone/>
            </a:pPr>
            <a:r>
              <a:t/>
            </a:r>
            <a:endParaRPr b="1">
              <a:solidFill>
                <a:srgbClr val="31538F"/>
              </a:solidFill>
              <a:highlight>
                <a:srgbClr val="F3F3F3"/>
              </a:highlight>
            </a:endParaRPr>
          </a:p>
          <a:p>
            <a:pPr indent="0" lvl="0" marL="0" rtl="0" algn="l">
              <a:lnSpc>
                <a:spcPct val="150000"/>
              </a:lnSpc>
              <a:spcBef>
                <a:spcPts val="1000"/>
              </a:spcBef>
              <a:spcAft>
                <a:spcPts val="0"/>
              </a:spcAft>
              <a:buNone/>
            </a:pPr>
            <a:r>
              <a:t/>
            </a:r>
            <a:endParaRPr b="1">
              <a:solidFill>
                <a:srgbClr val="31538F"/>
              </a:solidFill>
              <a:highlight>
                <a:srgbClr val="F3F3F3"/>
              </a:highlight>
            </a:endParaRPr>
          </a:p>
          <a:p>
            <a:pPr indent="0" lvl="0" marL="0" rtl="0" algn="l">
              <a:lnSpc>
                <a:spcPct val="150000"/>
              </a:lnSpc>
              <a:spcBef>
                <a:spcPts val="1000"/>
              </a:spcBef>
              <a:spcAft>
                <a:spcPts val="0"/>
              </a:spcAft>
              <a:buNone/>
            </a:pPr>
            <a:r>
              <a:t/>
            </a:r>
            <a:endParaRPr b="1">
              <a:solidFill>
                <a:srgbClr val="31538F"/>
              </a:solidFill>
              <a:highlight>
                <a:srgbClr val="F3F3F3"/>
              </a:highlight>
            </a:endParaRPr>
          </a:p>
          <a:p>
            <a:pPr indent="0" lvl="0" marL="0" rtl="0" algn="l">
              <a:lnSpc>
                <a:spcPct val="150000"/>
              </a:lnSpc>
              <a:spcBef>
                <a:spcPts val="1000"/>
              </a:spcBef>
              <a:spcAft>
                <a:spcPts val="0"/>
              </a:spcAft>
              <a:buNone/>
            </a:pPr>
            <a:r>
              <a:t/>
            </a:r>
            <a:endParaRPr b="1">
              <a:solidFill>
                <a:srgbClr val="31538F"/>
              </a:solidFill>
              <a:highlight>
                <a:srgbClr val="F3F3F3"/>
              </a:highlight>
            </a:endParaRPr>
          </a:p>
          <a:p>
            <a:pPr indent="0" lvl="0" marL="0" rtl="0" algn="l">
              <a:lnSpc>
                <a:spcPct val="150000"/>
              </a:lnSpc>
              <a:spcBef>
                <a:spcPts val="1000"/>
              </a:spcBef>
              <a:spcAft>
                <a:spcPts val="0"/>
              </a:spcAft>
              <a:buNone/>
            </a:pPr>
            <a:r>
              <a:t/>
            </a:r>
            <a:endParaRPr b="1">
              <a:solidFill>
                <a:srgbClr val="31538F"/>
              </a:solidFill>
              <a:highlight>
                <a:srgbClr val="F3F3F3"/>
              </a:highlight>
            </a:endParaRPr>
          </a:p>
          <a:p>
            <a:pPr indent="0" lvl="0" marL="0" rtl="0" algn="l">
              <a:lnSpc>
                <a:spcPct val="150000"/>
              </a:lnSpc>
              <a:spcBef>
                <a:spcPts val="1000"/>
              </a:spcBef>
              <a:spcAft>
                <a:spcPts val="0"/>
              </a:spcAft>
              <a:buClr>
                <a:schemeClr val="dk1"/>
              </a:buClr>
              <a:buSzPts val="2800"/>
              <a:buNone/>
            </a:pPr>
            <a:br>
              <a:rPr lang="en-US">
                <a:highlight>
                  <a:srgbClr val="31538F"/>
                </a:highlight>
              </a:rPr>
            </a:br>
            <a:endParaRPr b="1">
              <a:highlight>
                <a:srgbClr val="31538F"/>
              </a:highlight>
            </a:endParaRPr>
          </a:p>
          <a:p>
            <a:pPr indent="-50800" lvl="0" marL="228600" rtl="0" algn="l">
              <a:lnSpc>
                <a:spcPct val="150000"/>
              </a:lnSpc>
              <a:spcBef>
                <a:spcPts val="1000"/>
              </a:spcBef>
              <a:spcAft>
                <a:spcPts val="0"/>
              </a:spcAft>
              <a:buClr>
                <a:schemeClr val="dk1"/>
              </a:buClr>
              <a:buSzPts val="2800"/>
              <a:buNone/>
            </a:pPr>
            <a:r>
              <a:t/>
            </a:r>
            <a:endParaRPr/>
          </a:p>
        </p:txBody>
      </p:sp>
      <p:pic>
        <p:nvPicPr>
          <p:cNvPr id="100" name="Google Shape;100;p14"/>
          <p:cNvPicPr preferRelativeResize="0"/>
          <p:nvPr/>
        </p:nvPicPr>
        <p:blipFill rotWithShape="1">
          <a:blip r:embed="rId3">
            <a:alphaModFix/>
          </a:blip>
          <a:srcRect b="0" l="0" r="0" t="0"/>
          <a:stretch/>
        </p:blipFill>
        <p:spPr>
          <a:xfrm>
            <a:off x="104306" y="1385632"/>
            <a:ext cx="6356455" cy="6356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360170" y="185243"/>
            <a:ext cx="399363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1.目標,目的</a:t>
            </a:r>
            <a:endParaRPr/>
          </a:p>
        </p:txBody>
      </p:sp>
      <p:pic>
        <p:nvPicPr>
          <p:cNvPr descr="엄지 올리기" id="106" name="Google Shape;106;p15"/>
          <p:cNvPicPr preferRelativeResize="0"/>
          <p:nvPr>
            <p:ph idx="1" type="body"/>
          </p:nvPr>
        </p:nvPicPr>
        <p:blipFill rotWithShape="1">
          <a:blip r:embed="rId3">
            <a:alphaModFix/>
          </a:blip>
          <a:srcRect b="0" l="0" r="0" t="0"/>
          <a:stretch/>
        </p:blipFill>
        <p:spPr>
          <a:xfrm>
            <a:off x="1460292" y="3573803"/>
            <a:ext cx="2713946" cy="2713946"/>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a:off x="1722621" y="1154346"/>
            <a:ext cx="2129852" cy="2129852"/>
          </a:xfrm>
          <a:prstGeom prst="rect">
            <a:avLst/>
          </a:prstGeom>
          <a:noFill/>
          <a:ln>
            <a:noFill/>
          </a:ln>
        </p:spPr>
      </p:pic>
      <p:sp>
        <p:nvSpPr>
          <p:cNvPr id="108" name="Google Shape;108;p15"/>
          <p:cNvSpPr/>
          <p:nvPr/>
        </p:nvSpPr>
        <p:spPr>
          <a:xfrm>
            <a:off x="0" y="0"/>
            <a:ext cx="6096000" cy="6858000"/>
          </a:xfrm>
          <a:prstGeom prst="frame">
            <a:avLst>
              <a:gd fmla="val 12500" name="adj1"/>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09" name="Google Shape;109;p15"/>
          <p:cNvPicPr preferRelativeResize="0"/>
          <p:nvPr/>
        </p:nvPicPr>
        <p:blipFill rotWithShape="1">
          <a:blip r:embed="rId5">
            <a:alphaModFix/>
          </a:blip>
          <a:srcRect b="0" l="0" r="0" t="0"/>
          <a:stretch/>
        </p:blipFill>
        <p:spPr>
          <a:xfrm>
            <a:off x="7556292" y="2112211"/>
            <a:ext cx="2818565" cy="2818565"/>
          </a:xfrm>
          <a:prstGeom prst="rect">
            <a:avLst/>
          </a:prstGeom>
          <a:noFill/>
          <a:ln>
            <a:noFill/>
          </a:ln>
        </p:spPr>
      </p:pic>
      <p:pic>
        <p:nvPicPr>
          <p:cNvPr id="110" name="Google Shape;110;p15"/>
          <p:cNvPicPr preferRelativeResize="0"/>
          <p:nvPr/>
        </p:nvPicPr>
        <p:blipFill rotWithShape="1">
          <a:blip r:embed="rId6">
            <a:alphaModFix/>
          </a:blip>
          <a:srcRect b="0" l="0" r="0" t="0"/>
          <a:stretch/>
        </p:blipFill>
        <p:spPr>
          <a:xfrm>
            <a:off x="5393022" y="1657402"/>
            <a:ext cx="1824741" cy="1824741"/>
          </a:xfrm>
          <a:prstGeom prst="rect">
            <a:avLst/>
          </a:prstGeom>
          <a:noFill/>
          <a:ln>
            <a:noFill/>
          </a:ln>
        </p:spPr>
      </p:pic>
      <p:pic>
        <p:nvPicPr>
          <p:cNvPr id="111" name="Google Shape;111;p15"/>
          <p:cNvPicPr preferRelativeResize="0"/>
          <p:nvPr/>
        </p:nvPicPr>
        <p:blipFill rotWithShape="1">
          <a:blip r:embed="rId7">
            <a:alphaModFix/>
          </a:blip>
          <a:srcRect b="0" l="0" r="0" t="0"/>
          <a:stretch/>
        </p:blipFill>
        <p:spPr>
          <a:xfrm>
            <a:off x="5237689" y="3573803"/>
            <a:ext cx="1819192" cy="18191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p:nvPr/>
        </p:nvSpPr>
        <p:spPr>
          <a:xfrm>
            <a:off x="0" y="0"/>
            <a:ext cx="12192000" cy="6858000"/>
          </a:xfrm>
          <a:prstGeom prst="rect">
            <a:avLst/>
          </a:prstGeom>
          <a:solidFill>
            <a:srgbClr val="00B3E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b="0" l="0" r="0" t="0"/>
          <a:stretch/>
        </p:blipFill>
        <p:spPr>
          <a:xfrm>
            <a:off x="-1155545" y="3020955"/>
            <a:ext cx="6356455" cy="6356455"/>
          </a:xfrm>
          <a:prstGeom prst="rect">
            <a:avLst/>
          </a:prstGeom>
          <a:noFill/>
          <a:ln>
            <a:noFill/>
          </a:ln>
        </p:spPr>
      </p:pic>
      <p:sp>
        <p:nvSpPr>
          <p:cNvPr id="118" name="Google Shape;118;p16"/>
          <p:cNvSpPr txBox="1"/>
          <p:nvPr>
            <p:ph type="title"/>
          </p:nvPr>
        </p:nvSpPr>
        <p:spPr>
          <a:xfrm>
            <a:off x="623158" y="12399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a:solidFill>
                  <a:schemeClr val="lt1"/>
                </a:solidFill>
              </a:rPr>
              <a:t>2. </a:t>
            </a:r>
            <a:r>
              <a:rPr b="1" lang="en-US">
                <a:solidFill>
                  <a:schemeClr val="lt1"/>
                </a:solidFill>
                <a:latin typeface="Arial"/>
                <a:ea typeface="Arial"/>
                <a:cs typeface="Arial"/>
                <a:sym typeface="Arial"/>
              </a:rPr>
              <a:t>アプローチの全体像</a:t>
            </a:r>
            <a:endParaRPr b="1">
              <a:solidFill>
                <a:schemeClr val="lt1"/>
              </a:solidFill>
              <a:latin typeface="Arial"/>
              <a:ea typeface="Arial"/>
              <a:cs typeface="Arial"/>
              <a:sym typeface="Arial"/>
            </a:endParaRPr>
          </a:p>
        </p:txBody>
      </p:sp>
      <p:sp>
        <p:nvSpPr>
          <p:cNvPr id="119" name="Google Shape;119;p16"/>
          <p:cNvSpPr/>
          <p:nvPr/>
        </p:nvSpPr>
        <p:spPr>
          <a:xfrm>
            <a:off x="6029592" y="1123677"/>
            <a:ext cx="3177915" cy="302801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16"/>
          <p:cNvSpPr/>
          <p:nvPr/>
        </p:nvSpPr>
        <p:spPr>
          <a:xfrm>
            <a:off x="2066385" y="1099433"/>
            <a:ext cx="3177915" cy="302801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엄지 올리기" id="121" name="Google Shape;121;p16"/>
          <p:cNvPicPr preferRelativeResize="0"/>
          <p:nvPr/>
        </p:nvPicPr>
        <p:blipFill rotWithShape="1">
          <a:blip r:embed="rId4">
            <a:alphaModFix/>
          </a:blip>
          <a:srcRect b="0" l="0" r="0" t="0"/>
          <a:stretch/>
        </p:blipFill>
        <p:spPr>
          <a:xfrm>
            <a:off x="2545765" y="1557824"/>
            <a:ext cx="2129852" cy="2129852"/>
          </a:xfrm>
          <a:prstGeom prst="rect">
            <a:avLst/>
          </a:prstGeom>
          <a:noFill/>
          <a:ln>
            <a:noFill/>
          </a:ln>
        </p:spPr>
      </p:pic>
      <p:pic>
        <p:nvPicPr>
          <p:cNvPr id="122" name="Google Shape;122;p16"/>
          <p:cNvPicPr preferRelativeResize="0"/>
          <p:nvPr/>
        </p:nvPicPr>
        <p:blipFill rotWithShape="1">
          <a:blip r:embed="rId5">
            <a:alphaModFix/>
          </a:blip>
          <a:srcRect b="0" l="0" r="0" t="0"/>
          <a:stretch/>
        </p:blipFill>
        <p:spPr>
          <a:xfrm>
            <a:off x="6700127" y="1753594"/>
            <a:ext cx="1738312" cy="1738312"/>
          </a:xfrm>
          <a:prstGeom prst="rect">
            <a:avLst/>
          </a:prstGeom>
          <a:noFill/>
          <a:ln>
            <a:noFill/>
          </a:ln>
        </p:spPr>
      </p:pic>
      <p:pic>
        <p:nvPicPr>
          <p:cNvPr id="123" name="Google Shape;123;p16"/>
          <p:cNvPicPr preferRelativeResize="0"/>
          <p:nvPr/>
        </p:nvPicPr>
        <p:blipFill rotWithShape="1">
          <a:blip r:embed="rId6">
            <a:alphaModFix/>
          </a:blip>
          <a:srcRect b="0" l="0" r="0" t="0"/>
          <a:stretch/>
        </p:blipFill>
        <p:spPr>
          <a:xfrm>
            <a:off x="4013891" y="4921112"/>
            <a:ext cx="3251200" cy="3105438"/>
          </a:xfrm>
          <a:prstGeom prst="rect">
            <a:avLst/>
          </a:prstGeom>
          <a:noFill/>
          <a:ln>
            <a:noFill/>
          </a:ln>
        </p:spPr>
      </p:pic>
      <p:pic>
        <p:nvPicPr>
          <p:cNvPr id="124" name="Google Shape;124;p16"/>
          <p:cNvPicPr preferRelativeResize="0"/>
          <p:nvPr/>
        </p:nvPicPr>
        <p:blipFill rotWithShape="1">
          <a:blip r:embed="rId7">
            <a:alphaModFix/>
          </a:blip>
          <a:srcRect b="0" l="0" r="0" t="0"/>
          <a:stretch/>
        </p:blipFill>
        <p:spPr>
          <a:xfrm>
            <a:off x="6029592" y="3837045"/>
            <a:ext cx="916395" cy="1202742"/>
          </a:xfrm>
          <a:prstGeom prst="rect">
            <a:avLst/>
          </a:prstGeom>
          <a:noFill/>
          <a:ln>
            <a:noFill/>
          </a:ln>
        </p:spPr>
      </p:pic>
      <p:pic>
        <p:nvPicPr>
          <p:cNvPr id="125" name="Google Shape;125;p16"/>
          <p:cNvPicPr preferRelativeResize="0"/>
          <p:nvPr/>
        </p:nvPicPr>
        <p:blipFill rotWithShape="1">
          <a:blip r:embed="rId7">
            <a:alphaModFix/>
          </a:blip>
          <a:srcRect b="0" l="0" r="0" t="0"/>
          <a:stretch/>
        </p:blipFill>
        <p:spPr>
          <a:xfrm rot="-5400000">
            <a:off x="4193903" y="3959118"/>
            <a:ext cx="1202741" cy="958595"/>
          </a:xfrm>
          <a:prstGeom prst="rect">
            <a:avLst/>
          </a:prstGeom>
          <a:noFill/>
          <a:ln>
            <a:noFill/>
          </a:ln>
        </p:spPr>
      </p:pic>
      <p:sp>
        <p:nvSpPr>
          <p:cNvPr id="126" name="Google Shape;126;p16"/>
          <p:cNvSpPr/>
          <p:nvPr/>
        </p:nvSpPr>
        <p:spPr>
          <a:xfrm>
            <a:off x="7188532" y="5889718"/>
            <a:ext cx="473079" cy="4942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6"/>
          <p:cNvSpPr/>
          <p:nvPr/>
        </p:nvSpPr>
        <p:spPr>
          <a:xfrm>
            <a:off x="7894058" y="5750079"/>
            <a:ext cx="473079" cy="4942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6"/>
          <p:cNvSpPr/>
          <p:nvPr/>
        </p:nvSpPr>
        <p:spPr>
          <a:xfrm>
            <a:off x="8455831" y="5291569"/>
            <a:ext cx="473079" cy="4942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6"/>
          <p:cNvSpPr/>
          <p:nvPr/>
        </p:nvSpPr>
        <p:spPr>
          <a:xfrm>
            <a:off x="8996104" y="3205767"/>
            <a:ext cx="3011017" cy="2569604"/>
          </a:xfrm>
          <a:prstGeom prst="cloud">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0" name="Google Shape;130;p16"/>
          <p:cNvPicPr preferRelativeResize="0"/>
          <p:nvPr/>
        </p:nvPicPr>
        <p:blipFill rotWithShape="1">
          <a:blip r:embed="rId8">
            <a:alphaModFix/>
          </a:blip>
          <a:srcRect b="0" l="0" r="0" t="0"/>
          <a:stretch/>
        </p:blipFill>
        <p:spPr>
          <a:xfrm>
            <a:off x="9227540" y="3491906"/>
            <a:ext cx="2082675" cy="208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838200" y="12528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3</a:t>
            </a:r>
            <a:r>
              <a:rPr b="1" lang="en-US">
                <a:latin typeface="Arial"/>
                <a:ea typeface="Arial"/>
                <a:cs typeface="Arial"/>
                <a:sym typeface="Arial"/>
              </a:rPr>
              <a:t>.</a:t>
            </a:r>
            <a:r>
              <a:rPr lang="en-US">
                <a:latin typeface="Arial"/>
                <a:ea typeface="Arial"/>
                <a:cs typeface="Arial"/>
                <a:sym typeface="Arial"/>
              </a:rPr>
              <a:t> </a:t>
            </a:r>
            <a:r>
              <a:rPr b="1" lang="en-US">
                <a:latin typeface="Arial"/>
                <a:ea typeface="Arial"/>
                <a:cs typeface="Arial"/>
                <a:sym typeface="Arial"/>
              </a:rPr>
              <a:t>データセットの構築方法</a:t>
            </a:r>
            <a:endParaRPr>
              <a:latin typeface="Arial"/>
              <a:ea typeface="Arial"/>
              <a:cs typeface="Arial"/>
              <a:sym typeface="Arial"/>
            </a:endParaRPr>
          </a:p>
        </p:txBody>
      </p:sp>
      <p:sp>
        <p:nvSpPr>
          <p:cNvPr id="136" name="Google Shape;136;p17"/>
          <p:cNvSpPr/>
          <p:nvPr/>
        </p:nvSpPr>
        <p:spPr>
          <a:xfrm>
            <a:off x="0" y="1034321"/>
            <a:ext cx="9638675" cy="416525"/>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7"/>
          <p:cNvSpPr txBox="1"/>
          <p:nvPr/>
        </p:nvSpPr>
        <p:spPr>
          <a:xfrm>
            <a:off x="249983" y="1867371"/>
            <a:ext cx="69439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API</a:t>
            </a:r>
            <a:endParaRPr b="1" sz="2400">
              <a:solidFill>
                <a:schemeClr val="dk1"/>
              </a:solidFill>
              <a:latin typeface="Arial"/>
              <a:ea typeface="Arial"/>
              <a:cs typeface="Arial"/>
              <a:sym typeface="Arial"/>
            </a:endParaRPr>
          </a:p>
        </p:txBody>
      </p:sp>
      <p:pic>
        <p:nvPicPr>
          <p:cNvPr id="138" name="Google Shape;138;p17"/>
          <p:cNvPicPr preferRelativeResize="0"/>
          <p:nvPr/>
        </p:nvPicPr>
        <p:blipFill rotWithShape="1">
          <a:blip r:embed="rId3">
            <a:alphaModFix/>
          </a:blip>
          <a:srcRect b="0" l="0" r="0" t="0"/>
          <a:stretch/>
        </p:blipFill>
        <p:spPr>
          <a:xfrm>
            <a:off x="5008013" y="1964612"/>
            <a:ext cx="1038069" cy="1038069"/>
          </a:xfrm>
          <a:prstGeom prst="rect">
            <a:avLst/>
          </a:prstGeom>
          <a:noFill/>
          <a:ln>
            <a:noFill/>
          </a:ln>
        </p:spPr>
      </p:pic>
      <p:sp>
        <p:nvSpPr>
          <p:cNvPr id="139" name="Google Shape;139;p17"/>
          <p:cNvSpPr txBox="1"/>
          <p:nvPr/>
        </p:nvSpPr>
        <p:spPr>
          <a:xfrm>
            <a:off x="2250527" y="1913537"/>
            <a:ext cx="275748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API : tweepy</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Module : sys, auth</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Program : Python</a:t>
            </a:r>
            <a:endParaRPr/>
          </a:p>
        </p:txBody>
      </p:sp>
      <p:pic>
        <p:nvPicPr>
          <p:cNvPr id="140" name="Google Shape;140;p17"/>
          <p:cNvPicPr preferRelativeResize="0"/>
          <p:nvPr/>
        </p:nvPicPr>
        <p:blipFill rotWithShape="1">
          <a:blip r:embed="rId4">
            <a:alphaModFix/>
          </a:blip>
          <a:srcRect b="0" l="0" r="0" t="0"/>
          <a:stretch/>
        </p:blipFill>
        <p:spPr>
          <a:xfrm>
            <a:off x="518061" y="1964612"/>
            <a:ext cx="1464388" cy="1464388"/>
          </a:xfrm>
          <a:prstGeom prst="rect">
            <a:avLst/>
          </a:prstGeom>
          <a:noFill/>
          <a:ln>
            <a:noFill/>
          </a:ln>
        </p:spPr>
      </p:pic>
      <p:pic>
        <p:nvPicPr>
          <p:cNvPr id="141" name="Google Shape;141;p17"/>
          <p:cNvPicPr preferRelativeResize="0"/>
          <p:nvPr/>
        </p:nvPicPr>
        <p:blipFill>
          <a:blip r:embed="rId5">
            <a:alphaModFix/>
          </a:blip>
          <a:stretch>
            <a:fillRect/>
          </a:stretch>
        </p:blipFill>
        <p:spPr>
          <a:xfrm>
            <a:off x="1250255" y="3456773"/>
            <a:ext cx="6454231" cy="2611573"/>
          </a:xfrm>
          <a:prstGeom prst="rect">
            <a:avLst/>
          </a:prstGeom>
          <a:noFill/>
          <a:ln>
            <a:noFill/>
          </a:ln>
        </p:spPr>
      </p:pic>
      <p:pic>
        <p:nvPicPr>
          <p:cNvPr id="142" name="Google Shape;142;p17"/>
          <p:cNvPicPr preferRelativeResize="0"/>
          <p:nvPr/>
        </p:nvPicPr>
        <p:blipFill rotWithShape="1">
          <a:blip r:embed="rId6">
            <a:alphaModFix/>
          </a:blip>
          <a:srcRect b="0" l="0" r="0" t="0"/>
          <a:stretch/>
        </p:blipFill>
        <p:spPr>
          <a:xfrm>
            <a:off x="6257212" y="1969956"/>
            <a:ext cx="1297831" cy="1297831"/>
          </a:xfrm>
          <a:prstGeom prst="rect">
            <a:avLst/>
          </a:prstGeom>
          <a:noFill/>
          <a:ln>
            <a:noFill/>
          </a:ln>
        </p:spPr>
      </p:pic>
      <p:sp>
        <p:nvSpPr>
          <p:cNvPr id="143" name="Google Shape;143;p17"/>
          <p:cNvSpPr txBox="1"/>
          <p:nvPr/>
        </p:nvSpPr>
        <p:spPr>
          <a:xfrm>
            <a:off x="7704487" y="1964612"/>
            <a:ext cx="3588301"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Lang : ja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Datetime : 2018-01-29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Num message : 10000↑</a:t>
            </a:r>
            <a:endParaRPr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4</a:t>
            </a:r>
            <a:r>
              <a:rPr b="1" lang="en-US"/>
              <a:t>. 学習の進め方</a:t>
            </a:r>
            <a:endParaRPr/>
          </a:p>
        </p:txBody>
      </p:sp>
      <p:sp>
        <p:nvSpPr>
          <p:cNvPr id="149" name="Google Shape;149;p18"/>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0" name="Google Shape;150;p18"/>
          <p:cNvPicPr preferRelativeResize="0"/>
          <p:nvPr/>
        </p:nvPicPr>
        <p:blipFill rotWithShape="1">
          <a:blip r:embed="rId3">
            <a:alphaModFix/>
          </a:blip>
          <a:srcRect b="0" l="0" r="0" t="0"/>
          <a:stretch/>
        </p:blipFill>
        <p:spPr>
          <a:xfrm>
            <a:off x="0" y="1952550"/>
            <a:ext cx="1792404" cy="1792425"/>
          </a:xfrm>
          <a:prstGeom prst="rect">
            <a:avLst/>
          </a:prstGeom>
          <a:noFill/>
          <a:ln>
            <a:noFill/>
          </a:ln>
        </p:spPr>
      </p:pic>
      <p:pic>
        <p:nvPicPr>
          <p:cNvPr id="151" name="Google Shape;151;p18"/>
          <p:cNvPicPr preferRelativeResize="0"/>
          <p:nvPr/>
        </p:nvPicPr>
        <p:blipFill rotWithShape="1">
          <a:blip r:embed="rId4">
            <a:alphaModFix/>
          </a:blip>
          <a:srcRect b="0" l="0" r="0" t="0"/>
          <a:stretch/>
        </p:blipFill>
        <p:spPr>
          <a:xfrm>
            <a:off x="1792388" y="2379774"/>
            <a:ext cx="1038068" cy="1038068"/>
          </a:xfrm>
          <a:prstGeom prst="rect">
            <a:avLst/>
          </a:prstGeom>
          <a:noFill/>
          <a:ln>
            <a:noFill/>
          </a:ln>
        </p:spPr>
      </p:pic>
      <p:sp>
        <p:nvSpPr>
          <p:cNvPr id="152" name="Google Shape;152;p18"/>
          <p:cNvSpPr/>
          <p:nvPr/>
        </p:nvSpPr>
        <p:spPr>
          <a:xfrm>
            <a:off x="2830450" y="2178050"/>
            <a:ext cx="2296200" cy="14415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3F3F3"/>
                </a:solidFill>
                <a:latin typeface="Impact"/>
                <a:ea typeface="Impact"/>
                <a:cs typeface="Impact"/>
                <a:sym typeface="Impact"/>
              </a:rPr>
              <a:t>形態素解析</a:t>
            </a:r>
            <a:endParaRPr sz="3000">
              <a:solidFill>
                <a:srgbClr val="F3F3F3"/>
              </a:solidFill>
              <a:latin typeface="Impact"/>
              <a:ea typeface="Impact"/>
              <a:cs typeface="Impact"/>
              <a:sym typeface="Impact"/>
            </a:endParaRPr>
          </a:p>
        </p:txBody>
      </p:sp>
      <p:pic>
        <p:nvPicPr>
          <p:cNvPr id="153" name="Google Shape;153;p18"/>
          <p:cNvPicPr preferRelativeResize="0"/>
          <p:nvPr/>
        </p:nvPicPr>
        <p:blipFill rotWithShape="1">
          <a:blip r:embed="rId4">
            <a:alphaModFix/>
          </a:blip>
          <a:srcRect b="0" l="0" r="0" t="0"/>
          <a:stretch/>
        </p:blipFill>
        <p:spPr>
          <a:xfrm>
            <a:off x="5126650" y="2329737"/>
            <a:ext cx="1038068" cy="1038068"/>
          </a:xfrm>
          <a:prstGeom prst="rect">
            <a:avLst/>
          </a:prstGeom>
          <a:noFill/>
          <a:ln>
            <a:noFill/>
          </a:ln>
        </p:spPr>
      </p:pic>
      <p:pic>
        <p:nvPicPr>
          <p:cNvPr id="154" name="Google Shape;154;p18"/>
          <p:cNvPicPr preferRelativeResize="0"/>
          <p:nvPr/>
        </p:nvPicPr>
        <p:blipFill rotWithShape="1">
          <a:blip r:embed="rId4">
            <a:alphaModFix/>
          </a:blip>
          <a:srcRect b="0" l="0" r="0" t="0"/>
          <a:stretch/>
        </p:blipFill>
        <p:spPr>
          <a:xfrm>
            <a:off x="8530763" y="2329737"/>
            <a:ext cx="1038068" cy="1038068"/>
          </a:xfrm>
          <a:prstGeom prst="rect">
            <a:avLst/>
          </a:prstGeom>
          <a:noFill/>
          <a:ln>
            <a:noFill/>
          </a:ln>
        </p:spPr>
      </p:pic>
      <p:sp>
        <p:nvSpPr>
          <p:cNvPr id="155" name="Google Shape;155;p18"/>
          <p:cNvSpPr/>
          <p:nvPr/>
        </p:nvSpPr>
        <p:spPr>
          <a:xfrm>
            <a:off x="6164700" y="2128013"/>
            <a:ext cx="2296200" cy="14415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3F3F3"/>
                </a:solidFill>
                <a:latin typeface="Impact"/>
                <a:ea typeface="Impact"/>
                <a:cs typeface="Impact"/>
                <a:sym typeface="Impact"/>
              </a:rPr>
              <a:t>ベクトル化</a:t>
            </a:r>
            <a:endParaRPr sz="3000">
              <a:solidFill>
                <a:srgbClr val="F3F3F3"/>
              </a:solidFill>
              <a:latin typeface="Impact"/>
              <a:ea typeface="Impact"/>
              <a:cs typeface="Impact"/>
              <a:sym typeface="Impact"/>
            </a:endParaRPr>
          </a:p>
        </p:txBody>
      </p:sp>
      <p:sp>
        <p:nvSpPr>
          <p:cNvPr id="156" name="Google Shape;156;p18"/>
          <p:cNvSpPr/>
          <p:nvPr/>
        </p:nvSpPr>
        <p:spPr>
          <a:xfrm>
            <a:off x="9638700" y="2128025"/>
            <a:ext cx="2296200" cy="14415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EFEFEF"/>
                </a:solidFill>
                <a:latin typeface="Impact"/>
                <a:ea typeface="Impact"/>
                <a:cs typeface="Impact"/>
                <a:sym typeface="Impact"/>
              </a:rPr>
              <a:t>機械学習</a:t>
            </a:r>
            <a:endParaRPr sz="3000">
              <a:solidFill>
                <a:srgbClr val="EFEFEF"/>
              </a:solidFill>
              <a:latin typeface="Impact"/>
              <a:ea typeface="Impact"/>
              <a:cs typeface="Impact"/>
              <a:sym typeface="Impact"/>
            </a:endParaRPr>
          </a:p>
        </p:txBody>
      </p:sp>
      <p:sp>
        <p:nvSpPr>
          <p:cNvPr id="157" name="Google Shape;157;p18"/>
          <p:cNvSpPr txBox="1"/>
          <p:nvPr/>
        </p:nvSpPr>
        <p:spPr>
          <a:xfrm>
            <a:off x="510850" y="1400600"/>
            <a:ext cx="770700" cy="5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t>➀</a:t>
            </a:r>
            <a:endParaRPr sz="4800">
              <a:latin typeface="Impact"/>
              <a:ea typeface="Impact"/>
              <a:cs typeface="Impact"/>
              <a:sym typeface="Impact"/>
            </a:endParaRPr>
          </a:p>
        </p:txBody>
      </p:sp>
      <p:sp>
        <p:nvSpPr>
          <p:cNvPr id="158" name="Google Shape;158;p18"/>
          <p:cNvSpPr txBox="1"/>
          <p:nvPr/>
        </p:nvSpPr>
        <p:spPr>
          <a:xfrm>
            <a:off x="3621100" y="1400600"/>
            <a:ext cx="714900" cy="6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dk1"/>
                </a:solidFill>
              </a:rPr>
              <a:t>➁</a:t>
            </a:r>
            <a:endParaRPr sz="4800">
              <a:solidFill>
                <a:schemeClr val="dk1"/>
              </a:solidFill>
              <a:latin typeface="Impact"/>
              <a:ea typeface="Impact"/>
              <a:cs typeface="Impact"/>
              <a:sym typeface="Impact"/>
            </a:endParaRPr>
          </a:p>
        </p:txBody>
      </p:sp>
      <p:sp>
        <p:nvSpPr>
          <p:cNvPr id="159" name="Google Shape;159;p18"/>
          <p:cNvSpPr txBox="1"/>
          <p:nvPr/>
        </p:nvSpPr>
        <p:spPr>
          <a:xfrm>
            <a:off x="6895500" y="1350350"/>
            <a:ext cx="834600" cy="6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dk1"/>
                </a:solidFill>
              </a:rPr>
              <a:t>➂</a:t>
            </a:r>
            <a:endParaRPr sz="4800">
              <a:solidFill>
                <a:schemeClr val="dk1"/>
              </a:solidFill>
              <a:latin typeface="Impact"/>
              <a:ea typeface="Impact"/>
              <a:cs typeface="Impact"/>
              <a:sym typeface="Impact"/>
            </a:endParaRPr>
          </a:p>
        </p:txBody>
      </p:sp>
      <p:sp>
        <p:nvSpPr>
          <p:cNvPr id="160" name="Google Shape;160;p18"/>
          <p:cNvSpPr txBox="1"/>
          <p:nvPr/>
        </p:nvSpPr>
        <p:spPr>
          <a:xfrm>
            <a:off x="10401450" y="1422938"/>
            <a:ext cx="770700" cy="5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1"/>
                </a:solidFill>
              </a:rPr>
              <a:t>④</a:t>
            </a:r>
            <a:endParaRPr sz="3600">
              <a:solidFill>
                <a:schemeClr val="dk1"/>
              </a:solidFill>
              <a:latin typeface="Impact"/>
              <a:ea typeface="Impact"/>
              <a:cs typeface="Impact"/>
              <a:sym typeface="Impact"/>
            </a:endParaRPr>
          </a:p>
        </p:txBody>
      </p:sp>
      <p:sp>
        <p:nvSpPr>
          <p:cNvPr id="161" name="Google Shape;161;p18"/>
          <p:cNvSpPr txBox="1"/>
          <p:nvPr/>
        </p:nvSpPr>
        <p:spPr>
          <a:xfrm>
            <a:off x="55825" y="4201525"/>
            <a:ext cx="6433500" cy="196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400">
                <a:latin typeface="Impact"/>
                <a:ea typeface="Impact"/>
                <a:cs typeface="Impact"/>
                <a:sym typeface="Impact"/>
              </a:rPr>
              <a:t>➀</a:t>
            </a:r>
            <a:r>
              <a:rPr lang="en-US" sz="2400">
                <a:latin typeface="Impact"/>
                <a:ea typeface="Impact"/>
                <a:cs typeface="Impact"/>
                <a:sym typeface="Impact"/>
              </a:rPr>
              <a:t>分類したいツイートを取得する</a:t>
            </a:r>
            <a:endParaRPr sz="2400">
              <a:latin typeface="Impact"/>
              <a:ea typeface="Impact"/>
              <a:cs typeface="Impact"/>
              <a:sym typeface="Impact"/>
            </a:endParaRPr>
          </a:p>
          <a:p>
            <a:pPr indent="0" lvl="0" marL="0" rtl="0" algn="l">
              <a:lnSpc>
                <a:spcPct val="150000"/>
              </a:lnSpc>
              <a:spcBef>
                <a:spcPts val="0"/>
              </a:spcBef>
              <a:spcAft>
                <a:spcPts val="0"/>
              </a:spcAft>
              <a:buNone/>
            </a:pPr>
            <a:r>
              <a:rPr lang="en-US" sz="2400">
                <a:latin typeface="Impact"/>
                <a:ea typeface="Impact"/>
                <a:cs typeface="Impact"/>
                <a:sym typeface="Impact"/>
              </a:rPr>
              <a:t>➁ツイートに対して形態素解析行う</a:t>
            </a:r>
            <a:endParaRPr sz="2400">
              <a:latin typeface="Impact"/>
              <a:ea typeface="Impact"/>
              <a:cs typeface="Impact"/>
              <a:sym typeface="Impact"/>
            </a:endParaRPr>
          </a:p>
          <a:p>
            <a:pPr indent="0" lvl="0" marL="0" rtl="0" algn="l">
              <a:lnSpc>
                <a:spcPct val="150000"/>
              </a:lnSpc>
              <a:spcBef>
                <a:spcPts val="0"/>
              </a:spcBef>
              <a:spcAft>
                <a:spcPts val="0"/>
              </a:spcAft>
              <a:buNone/>
            </a:pPr>
            <a:r>
              <a:rPr lang="en-US" sz="2400">
                <a:latin typeface="Impact"/>
                <a:ea typeface="Impact"/>
                <a:cs typeface="Impact"/>
                <a:sym typeface="Impact"/>
              </a:rPr>
              <a:t>➂形態素解析した文をベクトル化する</a:t>
            </a:r>
            <a:endParaRPr sz="2400">
              <a:latin typeface="Impact"/>
              <a:ea typeface="Impact"/>
              <a:cs typeface="Impact"/>
              <a:sym typeface="Impact"/>
            </a:endParaRPr>
          </a:p>
          <a:p>
            <a:pPr indent="0" lvl="0" marL="0" rtl="0" algn="l">
              <a:lnSpc>
                <a:spcPct val="150000"/>
              </a:lnSpc>
              <a:spcBef>
                <a:spcPts val="0"/>
              </a:spcBef>
              <a:spcAft>
                <a:spcPts val="0"/>
              </a:spcAft>
              <a:buNone/>
            </a:pPr>
            <a:r>
              <a:rPr lang="en-US" sz="2400">
                <a:latin typeface="Impact"/>
                <a:ea typeface="Impact"/>
                <a:cs typeface="Impact"/>
                <a:sym typeface="Impact"/>
              </a:rPr>
              <a:t>➃ベクトル化したものを機械学習にかける</a:t>
            </a:r>
            <a:endParaRPr sz="2400">
              <a:latin typeface="Impact"/>
              <a:ea typeface="Impact"/>
              <a:cs typeface="Impact"/>
              <a:sym typeface="Impact"/>
            </a:endParaRPr>
          </a:p>
          <a:p>
            <a:pPr indent="0" lvl="0" marL="0" rtl="0" algn="l">
              <a:spcBef>
                <a:spcPts val="0"/>
              </a:spcBef>
              <a:spcAft>
                <a:spcPts val="0"/>
              </a:spcAft>
              <a:buNone/>
            </a:pPr>
            <a:r>
              <a:t/>
            </a:r>
            <a:endParaRPr/>
          </a:p>
        </p:txBody>
      </p:sp>
      <p:sp>
        <p:nvSpPr>
          <p:cNvPr id="162" name="Google Shape;162;p18"/>
          <p:cNvSpPr txBox="1"/>
          <p:nvPr/>
        </p:nvSpPr>
        <p:spPr>
          <a:xfrm>
            <a:off x="6624300" y="4155513"/>
            <a:ext cx="1105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Impact"/>
                <a:ea typeface="Impact"/>
                <a:cs typeface="Impact"/>
                <a:sym typeface="Impact"/>
              </a:rPr>
              <a:t>例）</a:t>
            </a:r>
            <a:endParaRPr sz="2400">
              <a:latin typeface="Impact"/>
              <a:ea typeface="Impact"/>
              <a:cs typeface="Impact"/>
              <a:sym typeface="Impact"/>
            </a:endParaRPr>
          </a:p>
        </p:txBody>
      </p:sp>
      <p:sp>
        <p:nvSpPr>
          <p:cNvPr id="163" name="Google Shape;163;p18"/>
          <p:cNvSpPr txBox="1"/>
          <p:nvPr/>
        </p:nvSpPr>
        <p:spPr>
          <a:xfrm>
            <a:off x="7594438" y="4155500"/>
            <a:ext cx="1888500" cy="536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400">
                <a:latin typeface="Impact"/>
                <a:ea typeface="Impact"/>
                <a:cs typeface="Impact"/>
                <a:sym typeface="Impact"/>
              </a:rPr>
              <a:t>牛乳を買う</a:t>
            </a:r>
            <a:endParaRPr sz="2400">
              <a:latin typeface="Impact"/>
              <a:ea typeface="Impact"/>
              <a:cs typeface="Impact"/>
              <a:sym typeface="Impact"/>
            </a:endParaRPr>
          </a:p>
          <a:p>
            <a:pPr indent="0" lvl="0" marL="0" rtl="0" algn="l">
              <a:lnSpc>
                <a:spcPct val="150000"/>
              </a:lnSpc>
              <a:spcBef>
                <a:spcPts val="0"/>
              </a:spcBef>
              <a:spcAft>
                <a:spcPts val="0"/>
              </a:spcAft>
              <a:buNone/>
            </a:pPr>
            <a:r>
              <a:t/>
            </a:r>
            <a:endParaRPr/>
          </a:p>
        </p:txBody>
      </p:sp>
      <p:pic>
        <p:nvPicPr>
          <p:cNvPr id="164" name="Google Shape;164;p18"/>
          <p:cNvPicPr preferRelativeResize="0"/>
          <p:nvPr/>
        </p:nvPicPr>
        <p:blipFill rotWithShape="1">
          <a:blip r:embed="rId4">
            <a:alphaModFix/>
          </a:blip>
          <a:srcRect b="0" l="0" r="0" t="0"/>
          <a:stretch/>
        </p:blipFill>
        <p:spPr>
          <a:xfrm flipH="1" rot="-5400000">
            <a:off x="8294171" y="4629071"/>
            <a:ext cx="489025" cy="489025"/>
          </a:xfrm>
          <a:prstGeom prst="rect">
            <a:avLst/>
          </a:prstGeom>
          <a:noFill/>
          <a:ln>
            <a:noFill/>
          </a:ln>
        </p:spPr>
      </p:pic>
      <p:sp>
        <p:nvSpPr>
          <p:cNvPr id="165" name="Google Shape;165;p18"/>
          <p:cNvSpPr txBox="1"/>
          <p:nvPr/>
        </p:nvSpPr>
        <p:spPr>
          <a:xfrm>
            <a:off x="7516601" y="5166588"/>
            <a:ext cx="2044200" cy="536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400">
                <a:latin typeface="Impact"/>
                <a:ea typeface="Impact"/>
                <a:cs typeface="Impact"/>
                <a:sym typeface="Impact"/>
              </a:rPr>
              <a:t>牛乳/を/買う</a:t>
            </a:r>
            <a:endParaRPr sz="2400">
              <a:latin typeface="Impact"/>
              <a:ea typeface="Impact"/>
              <a:cs typeface="Impact"/>
              <a:sym typeface="Impact"/>
            </a:endParaRPr>
          </a:p>
          <a:p>
            <a:pPr indent="0" lvl="0" marL="0" rtl="0" algn="l">
              <a:lnSpc>
                <a:spcPct val="150000"/>
              </a:lnSpc>
              <a:spcBef>
                <a:spcPts val="0"/>
              </a:spcBef>
              <a:spcAft>
                <a:spcPts val="0"/>
              </a:spcAft>
              <a:buNone/>
            </a:pPr>
            <a:r>
              <a:t/>
            </a:r>
            <a:endParaRPr/>
          </a:p>
        </p:txBody>
      </p:sp>
      <p:pic>
        <p:nvPicPr>
          <p:cNvPr id="166" name="Google Shape;166;p18"/>
          <p:cNvPicPr preferRelativeResize="0"/>
          <p:nvPr/>
        </p:nvPicPr>
        <p:blipFill rotWithShape="1">
          <a:blip r:embed="rId4">
            <a:alphaModFix/>
          </a:blip>
          <a:srcRect b="0" l="0" r="0" t="0"/>
          <a:stretch/>
        </p:blipFill>
        <p:spPr>
          <a:xfrm flipH="1" rot="-5400000">
            <a:off x="8294184" y="5725696"/>
            <a:ext cx="489025" cy="489025"/>
          </a:xfrm>
          <a:prstGeom prst="rect">
            <a:avLst/>
          </a:prstGeom>
          <a:noFill/>
          <a:ln>
            <a:noFill/>
          </a:ln>
        </p:spPr>
      </p:pic>
      <p:sp>
        <p:nvSpPr>
          <p:cNvPr id="167" name="Google Shape;167;p18"/>
          <p:cNvSpPr txBox="1"/>
          <p:nvPr/>
        </p:nvSpPr>
        <p:spPr>
          <a:xfrm>
            <a:off x="7594438" y="6177650"/>
            <a:ext cx="1888500" cy="536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400">
                <a:latin typeface="Impact"/>
                <a:ea typeface="Impact"/>
                <a:cs typeface="Impact"/>
                <a:sym typeface="Impact"/>
              </a:rPr>
              <a:t>[0, 10, 0,....]</a:t>
            </a:r>
            <a:endParaRPr sz="2400">
              <a:latin typeface="Impact"/>
              <a:ea typeface="Impact"/>
              <a:cs typeface="Impact"/>
              <a:sym typeface="Impact"/>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5</a:t>
            </a:r>
            <a:r>
              <a:rPr b="1" lang="en-US"/>
              <a:t>. </a:t>
            </a:r>
            <a:r>
              <a:rPr b="1" lang="en-US"/>
              <a:t>使用した技術について</a:t>
            </a:r>
            <a:endParaRPr/>
          </a:p>
        </p:txBody>
      </p:sp>
      <p:sp>
        <p:nvSpPr>
          <p:cNvPr id="174" name="Google Shape;174;p19"/>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9"/>
          <p:cNvSpPr txBox="1"/>
          <p:nvPr/>
        </p:nvSpPr>
        <p:spPr>
          <a:xfrm>
            <a:off x="838200" y="1809450"/>
            <a:ext cx="112917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形態素解析</a:t>
            </a:r>
            <a:endParaRPr sz="3000">
              <a:latin typeface="Impact"/>
              <a:ea typeface="Impact"/>
              <a:cs typeface="Impact"/>
              <a:sym typeface="Impact"/>
            </a:endParaRPr>
          </a:p>
          <a:p>
            <a:pPr indent="0" lvl="0" marL="457200" rtl="0" algn="just">
              <a:lnSpc>
                <a:spcPct val="150000"/>
              </a:lnSpc>
              <a:spcBef>
                <a:spcPts val="0"/>
              </a:spcBef>
              <a:spcAft>
                <a:spcPts val="0"/>
              </a:spcAft>
              <a:buNone/>
            </a:pPr>
            <a:r>
              <a:rPr lang="en-US" sz="2400"/>
              <a:t>形態素解析を行うにあたって、オープンソースで形態素解析エンジンである</a:t>
            </a:r>
            <a:r>
              <a:rPr lang="en-US" sz="2400">
                <a:solidFill>
                  <a:srgbClr val="FF0000"/>
                </a:solidFill>
              </a:rPr>
              <a:t>Mecab</a:t>
            </a:r>
            <a:r>
              <a:rPr lang="en-US" sz="2400"/>
              <a:t>を使用した。</a:t>
            </a:r>
            <a:endParaRPr sz="2400"/>
          </a:p>
        </p:txBody>
      </p:sp>
      <p:sp>
        <p:nvSpPr>
          <p:cNvPr id="176" name="Google Shape;176;p19"/>
          <p:cNvSpPr txBox="1"/>
          <p:nvPr/>
        </p:nvSpPr>
        <p:spPr>
          <a:xfrm>
            <a:off x="838200" y="3894175"/>
            <a:ext cx="101412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実行例</a:t>
            </a:r>
            <a:endParaRPr sz="3000">
              <a:latin typeface="Impact"/>
              <a:ea typeface="Impact"/>
              <a:cs typeface="Impact"/>
              <a:sym typeface="Impact"/>
            </a:endParaRPr>
          </a:p>
          <a:p>
            <a:pPr indent="0" lvl="0" marL="457200" rtl="0" algn="l">
              <a:lnSpc>
                <a:spcPct val="150000"/>
              </a:lnSpc>
              <a:spcBef>
                <a:spcPts val="0"/>
              </a:spcBef>
              <a:spcAft>
                <a:spcPts val="0"/>
              </a:spcAft>
              <a:buNone/>
            </a:pPr>
            <a:r>
              <a:t/>
            </a:r>
            <a:endParaRPr sz="2400"/>
          </a:p>
        </p:txBody>
      </p:sp>
      <p:sp>
        <p:nvSpPr>
          <p:cNvPr id="177" name="Google Shape;177;p19"/>
          <p:cNvSpPr/>
          <p:nvPr/>
        </p:nvSpPr>
        <p:spPr>
          <a:xfrm>
            <a:off x="1396175" y="5249625"/>
            <a:ext cx="2010600" cy="11394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3F3F3"/>
                </a:solidFill>
                <a:latin typeface="Impact"/>
                <a:ea typeface="Impact"/>
                <a:cs typeface="Impact"/>
                <a:sym typeface="Impact"/>
              </a:rPr>
              <a:t>牛乳を買う</a:t>
            </a:r>
            <a:endParaRPr sz="2400">
              <a:solidFill>
                <a:srgbClr val="F3F3F3"/>
              </a:solidFill>
              <a:latin typeface="Impact"/>
              <a:ea typeface="Impact"/>
              <a:cs typeface="Impact"/>
              <a:sym typeface="Impact"/>
            </a:endParaRPr>
          </a:p>
        </p:txBody>
      </p:sp>
      <p:sp>
        <p:nvSpPr>
          <p:cNvPr id="178" name="Google Shape;178;p19"/>
          <p:cNvSpPr/>
          <p:nvPr/>
        </p:nvSpPr>
        <p:spPr>
          <a:xfrm>
            <a:off x="5070925" y="5185425"/>
            <a:ext cx="7003200" cy="12678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Impact"/>
                <a:ea typeface="Impact"/>
                <a:cs typeface="Impact"/>
                <a:sym typeface="Impact"/>
              </a:rPr>
              <a:t>　</a:t>
            </a:r>
            <a:r>
              <a:rPr lang="en-US" sz="1800">
                <a:solidFill>
                  <a:srgbClr val="F3F3F3"/>
                </a:solidFill>
                <a:latin typeface="Impact"/>
                <a:ea typeface="Impact"/>
                <a:cs typeface="Impact"/>
                <a:sym typeface="Impact"/>
              </a:rPr>
              <a:t>牛乳	名詞,一般,*,*,*,*,牛乳,ギュウニュウ,ギューニュー</a:t>
            </a:r>
            <a:endParaRPr sz="1800">
              <a:solidFill>
                <a:srgbClr val="F3F3F3"/>
              </a:solidFill>
              <a:latin typeface="Impact"/>
              <a:ea typeface="Impact"/>
              <a:cs typeface="Impact"/>
              <a:sym typeface="Impact"/>
            </a:endParaRPr>
          </a:p>
          <a:p>
            <a:pPr indent="228600" lvl="0" marL="0" rtl="0" algn="l">
              <a:lnSpc>
                <a:spcPct val="115000"/>
              </a:lnSpc>
              <a:spcBef>
                <a:spcPts val="0"/>
              </a:spcBef>
              <a:spcAft>
                <a:spcPts val="0"/>
              </a:spcAft>
              <a:buClr>
                <a:schemeClr val="dk1"/>
              </a:buClr>
              <a:buSzPts val="1100"/>
              <a:buFont typeface="Arial"/>
              <a:buNone/>
            </a:pPr>
            <a:r>
              <a:rPr lang="en-US" sz="1800">
                <a:solidFill>
                  <a:srgbClr val="F3F3F3"/>
                </a:solidFill>
                <a:latin typeface="Impact"/>
                <a:ea typeface="Impact"/>
                <a:cs typeface="Impact"/>
                <a:sym typeface="Impact"/>
              </a:rPr>
              <a:t>を	助詞,格助詞,一般,*,*,*,を,ヲ,ヲ</a:t>
            </a:r>
            <a:endParaRPr sz="1800">
              <a:solidFill>
                <a:srgbClr val="F3F3F3"/>
              </a:solidFill>
              <a:latin typeface="Impact"/>
              <a:ea typeface="Impact"/>
              <a:cs typeface="Impact"/>
              <a:sym typeface="Impact"/>
            </a:endParaRPr>
          </a:p>
          <a:p>
            <a:pPr indent="228600" lvl="0" marL="0" rtl="0" algn="l">
              <a:lnSpc>
                <a:spcPct val="115000"/>
              </a:lnSpc>
              <a:spcBef>
                <a:spcPts val="0"/>
              </a:spcBef>
              <a:spcAft>
                <a:spcPts val="0"/>
              </a:spcAft>
              <a:buClr>
                <a:schemeClr val="dk1"/>
              </a:buClr>
              <a:buSzPts val="1100"/>
              <a:buFont typeface="Arial"/>
              <a:buNone/>
            </a:pPr>
            <a:r>
              <a:rPr lang="en-US" sz="1800">
                <a:solidFill>
                  <a:srgbClr val="F3F3F3"/>
                </a:solidFill>
                <a:latin typeface="Impact"/>
                <a:ea typeface="Impact"/>
                <a:cs typeface="Impact"/>
                <a:sym typeface="Impact"/>
              </a:rPr>
              <a:t>買う	動詞,自立,*,*,五段・ワ行促音便,基本形,買う,カウ,カウ</a:t>
            </a:r>
            <a:endParaRPr>
              <a:solidFill>
                <a:srgbClr val="F3F3F3"/>
              </a:solidFill>
            </a:endParaRPr>
          </a:p>
        </p:txBody>
      </p:sp>
      <p:pic>
        <p:nvPicPr>
          <p:cNvPr id="179" name="Google Shape;179;p19"/>
          <p:cNvPicPr preferRelativeResize="0"/>
          <p:nvPr/>
        </p:nvPicPr>
        <p:blipFill rotWithShape="1">
          <a:blip r:embed="rId3">
            <a:alphaModFix/>
          </a:blip>
          <a:srcRect b="0" l="0" r="0" t="0"/>
          <a:stretch/>
        </p:blipFill>
        <p:spPr>
          <a:xfrm>
            <a:off x="3719813" y="5300299"/>
            <a:ext cx="1038068" cy="1038068"/>
          </a:xfrm>
          <a:prstGeom prst="rect">
            <a:avLst/>
          </a:prstGeom>
          <a:noFill/>
          <a:ln>
            <a:noFill/>
          </a:ln>
        </p:spPr>
      </p:pic>
      <p:sp>
        <p:nvSpPr>
          <p:cNvPr id="180" name="Google Shape;180;p19"/>
          <p:cNvSpPr/>
          <p:nvPr/>
        </p:nvSpPr>
        <p:spPr>
          <a:xfrm>
            <a:off x="3216775" y="4445425"/>
            <a:ext cx="2088600" cy="659100"/>
          </a:xfrm>
          <a:prstGeom prst="wedgeRoundRectCallout">
            <a:avLst>
              <a:gd fmla="val -7218" name="adj1"/>
              <a:gd fmla="val 105906" name="adj2"/>
              <a:gd fmla="val 0" name="adj3"/>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rgbClr val="FF0000"/>
                </a:solidFill>
              </a:rPr>
              <a:t>Mecab</a:t>
            </a:r>
            <a:r>
              <a:rPr lang="en-US" sz="2400">
                <a:solidFill>
                  <a:srgbClr val="F3F3F3"/>
                </a:solidFill>
              </a:rPr>
              <a:t>ヘ入力</a:t>
            </a:r>
            <a:endParaRPr>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p:nvPr/>
        </p:nvSpPr>
        <p:spPr>
          <a:xfrm>
            <a:off x="3783700" y="6090975"/>
            <a:ext cx="2859300" cy="5178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5</a:t>
            </a:r>
            <a:r>
              <a:rPr b="1" lang="en-US"/>
              <a:t>. 使用した技術について</a:t>
            </a:r>
            <a:endParaRPr/>
          </a:p>
        </p:txBody>
      </p:sp>
      <p:sp>
        <p:nvSpPr>
          <p:cNvPr id="188" name="Google Shape;188;p20"/>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20"/>
          <p:cNvSpPr txBox="1"/>
          <p:nvPr/>
        </p:nvSpPr>
        <p:spPr>
          <a:xfrm>
            <a:off x="838200" y="1675425"/>
            <a:ext cx="112917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解析にかけた文をベクトル化</a:t>
            </a:r>
            <a:endParaRPr sz="3000">
              <a:latin typeface="Impact"/>
              <a:ea typeface="Impact"/>
              <a:cs typeface="Impact"/>
              <a:sym typeface="Impact"/>
            </a:endParaRPr>
          </a:p>
          <a:p>
            <a:pPr indent="0" lvl="0" marL="457200" rtl="0" algn="l">
              <a:lnSpc>
                <a:spcPct val="150000"/>
              </a:lnSpc>
              <a:spcBef>
                <a:spcPts val="0"/>
              </a:spcBef>
              <a:spcAft>
                <a:spcPts val="0"/>
              </a:spcAft>
              <a:buNone/>
            </a:pPr>
            <a:r>
              <a:rPr lang="en-US" sz="2400"/>
              <a:t>ベクトル化するにあたって</a:t>
            </a:r>
            <a:r>
              <a:rPr lang="en-US" sz="2400">
                <a:solidFill>
                  <a:srgbClr val="FF0000"/>
                </a:solidFill>
              </a:rPr>
              <a:t>TF-IDF</a:t>
            </a:r>
            <a:r>
              <a:rPr lang="en-US" sz="2400"/>
              <a:t>と</a:t>
            </a:r>
            <a:r>
              <a:rPr lang="en-US" sz="2400">
                <a:solidFill>
                  <a:srgbClr val="FF0000"/>
                </a:solidFill>
              </a:rPr>
              <a:t>BOW</a:t>
            </a:r>
            <a:r>
              <a:rPr lang="en-US" sz="2400"/>
              <a:t>の二つの方法を用いた</a:t>
            </a:r>
            <a:r>
              <a:rPr lang="en-US" sz="2400"/>
              <a:t>。</a:t>
            </a:r>
            <a:endParaRPr sz="2400"/>
          </a:p>
        </p:txBody>
      </p:sp>
      <p:sp>
        <p:nvSpPr>
          <p:cNvPr id="190" name="Google Shape;190;p20"/>
          <p:cNvSpPr txBox="1"/>
          <p:nvPr/>
        </p:nvSpPr>
        <p:spPr>
          <a:xfrm>
            <a:off x="838200" y="3127425"/>
            <a:ext cx="5804700" cy="1373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Impact"/>
              <a:buChar char="●"/>
            </a:pPr>
            <a:r>
              <a:rPr lang="en-US" sz="2800">
                <a:latin typeface="Impact"/>
                <a:ea typeface="Impact"/>
                <a:cs typeface="Impact"/>
                <a:sym typeface="Impact"/>
              </a:rPr>
              <a:t>TF-IDF</a:t>
            </a:r>
            <a:endParaRPr sz="2800">
              <a:latin typeface="Impact"/>
              <a:ea typeface="Impact"/>
              <a:cs typeface="Impact"/>
              <a:sym typeface="Impact"/>
            </a:endParaRPr>
          </a:p>
          <a:p>
            <a:pPr indent="0" lvl="0" marL="457200" rtl="0" algn="l">
              <a:spcBef>
                <a:spcPts val="0"/>
              </a:spcBef>
              <a:spcAft>
                <a:spcPts val="0"/>
              </a:spcAft>
              <a:buNone/>
            </a:pPr>
            <a:r>
              <a:rPr lang="en-US" sz="2400"/>
              <a:t>単語の</a:t>
            </a:r>
            <a:r>
              <a:rPr lang="en-US" sz="2400">
                <a:solidFill>
                  <a:srgbClr val="FF0000"/>
                </a:solidFill>
              </a:rPr>
              <a:t>頻出頻度</a:t>
            </a:r>
            <a:r>
              <a:rPr lang="en-US" sz="2400"/>
              <a:t>と</a:t>
            </a:r>
            <a:r>
              <a:rPr lang="en-US" sz="2400">
                <a:solidFill>
                  <a:srgbClr val="FF0000"/>
                </a:solidFill>
              </a:rPr>
              <a:t>希少性</a:t>
            </a:r>
            <a:r>
              <a:rPr lang="en-US" sz="2400"/>
              <a:t>をかけあわせる方法</a:t>
            </a:r>
            <a:endParaRPr sz="2400"/>
          </a:p>
          <a:p>
            <a:pPr indent="0" lvl="0" marL="457200" rtl="0" algn="l">
              <a:spcBef>
                <a:spcPts val="0"/>
              </a:spcBef>
              <a:spcAft>
                <a:spcPts val="0"/>
              </a:spcAft>
              <a:buNone/>
            </a:pPr>
            <a:r>
              <a:t/>
            </a:r>
            <a:endParaRPr/>
          </a:p>
        </p:txBody>
      </p:sp>
      <p:sp>
        <p:nvSpPr>
          <p:cNvPr id="191" name="Google Shape;191;p20"/>
          <p:cNvSpPr txBox="1"/>
          <p:nvPr/>
        </p:nvSpPr>
        <p:spPr>
          <a:xfrm>
            <a:off x="6677950" y="3127425"/>
            <a:ext cx="5514300" cy="1373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Impact"/>
              <a:buChar char="●"/>
            </a:pPr>
            <a:r>
              <a:rPr lang="en-US" sz="2800">
                <a:latin typeface="Impact"/>
                <a:ea typeface="Impact"/>
                <a:cs typeface="Impact"/>
                <a:sym typeface="Impact"/>
              </a:rPr>
              <a:t>BOW</a:t>
            </a:r>
            <a:endParaRPr sz="2800">
              <a:latin typeface="Impact"/>
              <a:ea typeface="Impact"/>
              <a:cs typeface="Impact"/>
              <a:sym typeface="Impact"/>
            </a:endParaRPr>
          </a:p>
          <a:p>
            <a:pPr indent="0" lvl="0" marL="457200" rtl="0" algn="l">
              <a:spcBef>
                <a:spcPts val="0"/>
              </a:spcBef>
              <a:spcAft>
                <a:spcPts val="0"/>
              </a:spcAft>
              <a:buNone/>
            </a:pPr>
            <a:r>
              <a:rPr lang="en-US" sz="2400"/>
              <a:t>単語の</a:t>
            </a:r>
            <a:r>
              <a:rPr lang="en-US" sz="2400">
                <a:solidFill>
                  <a:srgbClr val="FF0000"/>
                </a:solidFill>
              </a:rPr>
              <a:t>頻出頻度</a:t>
            </a:r>
            <a:r>
              <a:rPr lang="en-US" sz="2400"/>
              <a:t>によってベクトル化する方法</a:t>
            </a:r>
            <a:endParaRPr sz="2400"/>
          </a:p>
          <a:p>
            <a:pPr indent="0" lvl="0" marL="457200" rtl="0" algn="l">
              <a:spcBef>
                <a:spcPts val="0"/>
              </a:spcBef>
              <a:spcAft>
                <a:spcPts val="0"/>
              </a:spcAft>
              <a:buNone/>
            </a:pPr>
            <a:r>
              <a:t/>
            </a:r>
            <a:endParaRPr/>
          </a:p>
        </p:txBody>
      </p:sp>
      <p:sp>
        <p:nvSpPr>
          <p:cNvPr id="192" name="Google Shape;192;p20"/>
          <p:cNvSpPr txBox="1"/>
          <p:nvPr/>
        </p:nvSpPr>
        <p:spPr>
          <a:xfrm>
            <a:off x="1180950" y="4501125"/>
            <a:ext cx="4764600" cy="6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TFI-DF(t, d) = TF(t, d) × IDF(t, d) </a:t>
            </a:r>
            <a:endParaRPr sz="2400"/>
          </a:p>
        </p:txBody>
      </p:sp>
      <p:sp>
        <p:nvSpPr>
          <p:cNvPr id="193" name="Google Shape;193;p20"/>
          <p:cNvSpPr/>
          <p:nvPr/>
        </p:nvSpPr>
        <p:spPr>
          <a:xfrm flipH="1" rot="10800000">
            <a:off x="3272625" y="4985025"/>
            <a:ext cx="1005300" cy="153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flipH="1" rot="10800000">
            <a:off x="4642475" y="4981425"/>
            <a:ext cx="1076400" cy="189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0"/>
          <p:cNvPicPr preferRelativeResize="0"/>
          <p:nvPr/>
        </p:nvPicPr>
        <p:blipFill rotWithShape="1">
          <a:blip r:embed="rId3">
            <a:alphaModFix/>
          </a:blip>
          <a:srcRect b="0" l="0" r="0" t="0"/>
          <a:stretch/>
        </p:blipFill>
        <p:spPr>
          <a:xfrm rot="5400019">
            <a:off x="3438148" y="4988575"/>
            <a:ext cx="473198" cy="473198"/>
          </a:xfrm>
          <a:prstGeom prst="rect">
            <a:avLst/>
          </a:prstGeom>
          <a:noFill/>
          <a:ln>
            <a:noFill/>
          </a:ln>
        </p:spPr>
      </p:pic>
      <p:pic>
        <p:nvPicPr>
          <p:cNvPr id="196" name="Google Shape;196;p20"/>
          <p:cNvPicPr preferRelativeResize="0"/>
          <p:nvPr/>
        </p:nvPicPr>
        <p:blipFill rotWithShape="1">
          <a:blip r:embed="rId3">
            <a:alphaModFix/>
          </a:blip>
          <a:srcRect b="0" l="0" r="0" t="0"/>
          <a:stretch/>
        </p:blipFill>
        <p:spPr>
          <a:xfrm rot="5400017">
            <a:off x="4693912" y="5257916"/>
            <a:ext cx="1038851" cy="642269"/>
          </a:xfrm>
          <a:prstGeom prst="rect">
            <a:avLst/>
          </a:prstGeom>
          <a:noFill/>
          <a:ln>
            <a:noFill/>
          </a:ln>
        </p:spPr>
      </p:pic>
      <p:sp>
        <p:nvSpPr>
          <p:cNvPr id="197" name="Google Shape;197;p20"/>
          <p:cNvSpPr txBox="1"/>
          <p:nvPr/>
        </p:nvSpPr>
        <p:spPr>
          <a:xfrm>
            <a:off x="3748739" y="5949225"/>
            <a:ext cx="2929200" cy="7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EFEFEF"/>
                </a:solidFill>
              </a:rPr>
              <a:t>log[　　　　]</a:t>
            </a:r>
            <a:endParaRPr sz="3600">
              <a:solidFill>
                <a:srgbClr val="EFEFEF"/>
              </a:solidFill>
            </a:endParaRPr>
          </a:p>
        </p:txBody>
      </p:sp>
      <p:sp>
        <p:nvSpPr>
          <p:cNvPr id="198" name="Google Shape;198;p20"/>
          <p:cNvSpPr txBox="1"/>
          <p:nvPr/>
        </p:nvSpPr>
        <p:spPr>
          <a:xfrm>
            <a:off x="4892200" y="6049750"/>
            <a:ext cx="11643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EFEFEF"/>
                </a:solidFill>
              </a:rPr>
              <a:t>文書の総数</a:t>
            </a:r>
            <a:endParaRPr>
              <a:solidFill>
                <a:srgbClr val="EFEFEF"/>
              </a:solidFill>
            </a:endParaRPr>
          </a:p>
        </p:txBody>
      </p:sp>
      <p:sp>
        <p:nvSpPr>
          <p:cNvPr id="199" name="Google Shape;199;p20"/>
          <p:cNvSpPr txBox="1"/>
          <p:nvPr/>
        </p:nvSpPr>
        <p:spPr>
          <a:xfrm>
            <a:off x="4625500" y="6288300"/>
            <a:ext cx="16977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EFEFEF"/>
                </a:solidFill>
              </a:rPr>
              <a:t>単語tを含む文書数</a:t>
            </a:r>
            <a:endParaRPr>
              <a:solidFill>
                <a:srgbClr val="EFEFEF"/>
              </a:solidFill>
            </a:endParaRPr>
          </a:p>
          <a:p>
            <a:pPr indent="0" lvl="0" marL="0" rtl="0" algn="l">
              <a:spcBef>
                <a:spcPts val="0"/>
              </a:spcBef>
              <a:spcAft>
                <a:spcPts val="0"/>
              </a:spcAft>
              <a:buNone/>
            </a:pPr>
            <a:r>
              <a:t/>
            </a:r>
            <a:endParaRPr/>
          </a:p>
        </p:txBody>
      </p:sp>
      <p:cxnSp>
        <p:nvCxnSpPr>
          <p:cNvPr id="200" name="Google Shape;200;p20"/>
          <p:cNvCxnSpPr/>
          <p:nvPr/>
        </p:nvCxnSpPr>
        <p:spPr>
          <a:xfrm>
            <a:off x="4616350" y="6348225"/>
            <a:ext cx="1716000" cy="3300"/>
          </a:xfrm>
          <a:prstGeom prst="straightConnector1">
            <a:avLst/>
          </a:prstGeom>
          <a:noFill/>
          <a:ln cap="flat" cmpd="sng" w="28575">
            <a:solidFill>
              <a:srgbClr val="EFEFEF"/>
            </a:solidFill>
            <a:prstDash val="solid"/>
            <a:round/>
            <a:headEnd len="med" w="med" type="none"/>
            <a:tailEnd len="med" w="med" type="none"/>
          </a:ln>
        </p:spPr>
      </p:cxnSp>
      <p:sp>
        <p:nvSpPr>
          <p:cNvPr id="201" name="Google Shape;201;p20"/>
          <p:cNvSpPr/>
          <p:nvPr/>
        </p:nvSpPr>
        <p:spPr>
          <a:xfrm>
            <a:off x="2459300" y="5519213"/>
            <a:ext cx="2430900" cy="4731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rgbClr val="F3F3F3"/>
                </a:solidFill>
              </a:rPr>
              <a:t>文書dに含まれる単語tの数</a:t>
            </a:r>
            <a:endParaRPr>
              <a:solidFill>
                <a:srgbClr val="F3F3F3"/>
              </a:solidFill>
            </a:endParaRPr>
          </a:p>
        </p:txBody>
      </p:sp>
      <p:sp>
        <p:nvSpPr>
          <p:cNvPr id="202" name="Google Shape;202;p20"/>
          <p:cNvSpPr txBox="1"/>
          <p:nvPr/>
        </p:nvSpPr>
        <p:spPr>
          <a:xfrm>
            <a:off x="3911350" y="5023225"/>
            <a:ext cx="8154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頻度</a:t>
            </a:r>
            <a:endParaRPr sz="1800">
              <a:solidFill>
                <a:srgbClr val="FF0000"/>
              </a:solidFill>
            </a:endParaRPr>
          </a:p>
        </p:txBody>
      </p:sp>
      <p:sp>
        <p:nvSpPr>
          <p:cNvPr id="203" name="Google Shape;203;p20"/>
          <p:cNvSpPr txBox="1"/>
          <p:nvPr/>
        </p:nvSpPr>
        <p:spPr>
          <a:xfrm>
            <a:off x="5534475" y="5333325"/>
            <a:ext cx="1005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希少性</a:t>
            </a:r>
            <a:endParaRPr sz="1800">
              <a:solidFill>
                <a:srgbClr val="FF0000"/>
              </a:solidFill>
            </a:endParaRPr>
          </a:p>
        </p:txBody>
      </p:sp>
      <p:sp>
        <p:nvSpPr>
          <p:cNvPr id="204" name="Google Shape;204;p20"/>
          <p:cNvSpPr/>
          <p:nvPr/>
        </p:nvSpPr>
        <p:spPr>
          <a:xfrm>
            <a:off x="7137225" y="4579100"/>
            <a:ext cx="4922400" cy="4731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50800" marR="50800" rtl="0" algn="ctr">
              <a:lnSpc>
                <a:spcPct val="115000"/>
              </a:lnSpc>
              <a:spcBef>
                <a:spcPts val="0"/>
              </a:spcBef>
              <a:spcAft>
                <a:spcPts val="0"/>
              </a:spcAft>
              <a:buClr>
                <a:schemeClr val="dk1"/>
              </a:buClr>
              <a:buSzPts val="1100"/>
              <a:buFont typeface="Arial"/>
              <a:buNone/>
            </a:pPr>
            <a:r>
              <a:rPr lang="en-US" sz="1800">
                <a:solidFill>
                  <a:srgbClr val="EFEFEF"/>
                </a:solidFill>
                <a:latin typeface="Courier New"/>
                <a:ea typeface="Courier New"/>
                <a:cs typeface="Courier New"/>
                <a:sym typeface="Courier New"/>
              </a:rPr>
              <a:t>すもももももももものうち</a:t>
            </a:r>
            <a:endParaRPr>
              <a:solidFill>
                <a:srgbClr val="EFEFEF"/>
              </a:solidFill>
            </a:endParaRPr>
          </a:p>
        </p:txBody>
      </p:sp>
      <p:sp>
        <p:nvSpPr>
          <p:cNvPr id="205" name="Google Shape;205;p20"/>
          <p:cNvSpPr/>
          <p:nvPr/>
        </p:nvSpPr>
        <p:spPr>
          <a:xfrm>
            <a:off x="7136950" y="5386225"/>
            <a:ext cx="4922700" cy="5178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50800" marR="50800" rtl="0" algn="ctr">
              <a:lnSpc>
                <a:spcPct val="115000"/>
              </a:lnSpc>
              <a:spcBef>
                <a:spcPts val="0"/>
              </a:spcBef>
              <a:spcAft>
                <a:spcPts val="0"/>
              </a:spcAft>
              <a:buClr>
                <a:schemeClr val="dk1"/>
              </a:buClr>
              <a:buSzPts val="1100"/>
              <a:buFont typeface="Arial"/>
              <a:buNone/>
            </a:pPr>
            <a:r>
              <a:rPr lang="en-US" sz="1800">
                <a:solidFill>
                  <a:srgbClr val="EFEFEF"/>
                </a:solidFill>
                <a:latin typeface="Courier New"/>
                <a:ea typeface="Courier New"/>
                <a:cs typeface="Courier New"/>
                <a:sym typeface="Courier New"/>
              </a:rPr>
              <a:t>[すもも,も,もも,も,もも,の,うち]</a:t>
            </a:r>
            <a:r>
              <a:rPr lang="en-US" sz="1800">
                <a:solidFill>
                  <a:schemeClr val="dk1"/>
                </a:solidFill>
                <a:latin typeface="Courier New"/>
                <a:ea typeface="Courier New"/>
                <a:cs typeface="Courier New"/>
                <a:sym typeface="Courier New"/>
              </a:rPr>
              <a:t> </a:t>
            </a:r>
            <a:r>
              <a:rPr lang="en-US" sz="1050">
                <a:solidFill>
                  <a:schemeClr val="dk1"/>
                </a:solidFill>
                <a:latin typeface="Courier New"/>
                <a:ea typeface="Courier New"/>
                <a:cs typeface="Courier New"/>
                <a:sym typeface="Courier New"/>
              </a:rPr>
              <a:t> </a:t>
            </a:r>
            <a:endParaRPr/>
          </a:p>
        </p:txBody>
      </p:sp>
      <p:sp>
        <p:nvSpPr>
          <p:cNvPr id="206" name="Google Shape;206;p20"/>
          <p:cNvSpPr/>
          <p:nvPr/>
        </p:nvSpPr>
        <p:spPr>
          <a:xfrm>
            <a:off x="7137225" y="6238050"/>
            <a:ext cx="4922700" cy="5178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50800" marR="50800" rtl="0" algn="ctr">
              <a:lnSpc>
                <a:spcPct val="115000"/>
              </a:lnSpc>
              <a:spcBef>
                <a:spcPts val="0"/>
              </a:spcBef>
              <a:spcAft>
                <a:spcPts val="0"/>
              </a:spcAft>
              <a:buNone/>
            </a:pPr>
            <a:r>
              <a:rPr lang="en-US" sz="1800">
                <a:solidFill>
                  <a:srgbClr val="EFEFEF"/>
                </a:solidFill>
                <a:latin typeface="Courier New"/>
                <a:ea typeface="Courier New"/>
                <a:cs typeface="Courier New"/>
                <a:sym typeface="Courier New"/>
              </a:rPr>
              <a:t>{すもも:1,も:2,もも:2,の:1,うち:1}</a:t>
            </a:r>
            <a:r>
              <a:rPr lang="en-US" sz="1050">
                <a:solidFill>
                  <a:schemeClr val="dk1"/>
                </a:solidFill>
                <a:latin typeface="Courier New"/>
                <a:ea typeface="Courier New"/>
                <a:cs typeface="Courier New"/>
                <a:sym typeface="Courier New"/>
              </a:rPr>
              <a:t> </a:t>
            </a:r>
            <a:endParaRPr/>
          </a:p>
        </p:txBody>
      </p:sp>
      <p:pic>
        <p:nvPicPr>
          <p:cNvPr id="207" name="Google Shape;207;p20"/>
          <p:cNvPicPr preferRelativeResize="0"/>
          <p:nvPr/>
        </p:nvPicPr>
        <p:blipFill rotWithShape="1">
          <a:blip r:embed="rId3">
            <a:alphaModFix/>
          </a:blip>
          <a:srcRect b="0" l="0" r="0" t="0"/>
          <a:stretch/>
        </p:blipFill>
        <p:spPr>
          <a:xfrm rot="5400013">
            <a:off x="9428224" y="5055100"/>
            <a:ext cx="340150" cy="340148"/>
          </a:xfrm>
          <a:prstGeom prst="rect">
            <a:avLst/>
          </a:prstGeom>
          <a:noFill/>
          <a:ln>
            <a:noFill/>
          </a:ln>
        </p:spPr>
      </p:pic>
      <p:pic>
        <p:nvPicPr>
          <p:cNvPr id="208" name="Google Shape;208;p20"/>
          <p:cNvPicPr preferRelativeResize="0"/>
          <p:nvPr/>
        </p:nvPicPr>
        <p:blipFill rotWithShape="1">
          <a:blip r:embed="rId3">
            <a:alphaModFix/>
          </a:blip>
          <a:srcRect b="0" l="0" r="0" t="0"/>
          <a:stretch/>
        </p:blipFill>
        <p:spPr>
          <a:xfrm rot="5400013">
            <a:off x="9428224" y="5904025"/>
            <a:ext cx="340150" cy="340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5</a:t>
            </a:r>
            <a:r>
              <a:rPr b="1" lang="en-US"/>
              <a:t>. 使用した技術について</a:t>
            </a:r>
            <a:endParaRPr/>
          </a:p>
        </p:txBody>
      </p:sp>
      <p:sp>
        <p:nvSpPr>
          <p:cNvPr id="215" name="Google Shape;215;p21"/>
          <p:cNvSpPr/>
          <p:nvPr/>
        </p:nvSpPr>
        <p:spPr>
          <a:xfrm>
            <a:off x="0" y="1034321"/>
            <a:ext cx="9638700" cy="416400"/>
          </a:xfrm>
          <a:prstGeom prst="rect">
            <a:avLst/>
          </a:prstGeom>
          <a:solidFill>
            <a:srgbClr val="00B3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21"/>
          <p:cNvSpPr txBox="1"/>
          <p:nvPr/>
        </p:nvSpPr>
        <p:spPr>
          <a:xfrm>
            <a:off x="838200" y="1675425"/>
            <a:ext cx="11291700" cy="7506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Impact"/>
              <a:buChar char="●"/>
            </a:pPr>
            <a:r>
              <a:rPr lang="en-US" sz="3000">
                <a:latin typeface="Impact"/>
                <a:ea typeface="Impact"/>
                <a:cs typeface="Impact"/>
                <a:sym typeface="Impact"/>
              </a:rPr>
              <a:t>分類方法</a:t>
            </a:r>
            <a:endParaRPr sz="3000">
              <a:latin typeface="Impact"/>
              <a:ea typeface="Impact"/>
              <a:cs typeface="Impact"/>
              <a:sym typeface="Impact"/>
            </a:endParaRPr>
          </a:p>
          <a:p>
            <a:pPr indent="0" lvl="0" marL="457200" rtl="0" algn="l">
              <a:lnSpc>
                <a:spcPct val="150000"/>
              </a:lnSpc>
              <a:spcBef>
                <a:spcPts val="0"/>
              </a:spcBef>
              <a:spcAft>
                <a:spcPts val="0"/>
              </a:spcAft>
              <a:buNone/>
            </a:pPr>
            <a:r>
              <a:rPr lang="en-US" sz="2400"/>
              <a:t>分類</a:t>
            </a:r>
            <a:r>
              <a:rPr lang="en-US" sz="2400"/>
              <a:t>するにあたって</a:t>
            </a:r>
            <a:r>
              <a:rPr lang="en-US" sz="2400"/>
              <a:t>以下の４</a:t>
            </a:r>
            <a:r>
              <a:rPr lang="en-US" sz="2400"/>
              <a:t>つの方法を用いた。</a:t>
            </a:r>
            <a:endParaRPr sz="2400"/>
          </a:p>
          <a:p>
            <a:pPr indent="-419100" lvl="0" marL="914400" rtl="0" algn="l">
              <a:lnSpc>
                <a:spcPct val="200000"/>
              </a:lnSpc>
              <a:spcBef>
                <a:spcPts val="0"/>
              </a:spcBef>
              <a:spcAft>
                <a:spcPts val="0"/>
              </a:spcAft>
              <a:buSzPts val="3000"/>
              <a:buAutoNum type="arabicPeriod"/>
            </a:pPr>
            <a:r>
              <a:rPr lang="en-US" sz="3000"/>
              <a:t>K</a:t>
            </a:r>
            <a:r>
              <a:rPr lang="en-US" sz="3000"/>
              <a:t>近傍法</a:t>
            </a:r>
            <a:endParaRPr sz="3000"/>
          </a:p>
          <a:p>
            <a:pPr indent="-419100" lvl="0" marL="914400" rtl="0" algn="l">
              <a:lnSpc>
                <a:spcPct val="200000"/>
              </a:lnSpc>
              <a:spcBef>
                <a:spcPts val="0"/>
              </a:spcBef>
              <a:spcAft>
                <a:spcPts val="0"/>
              </a:spcAft>
              <a:buSzPts val="3000"/>
              <a:buAutoNum type="arabicPeriod"/>
            </a:pPr>
            <a:r>
              <a:rPr lang="en-US" sz="3000"/>
              <a:t>決定木分析</a:t>
            </a:r>
            <a:endParaRPr sz="3000"/>
          </a:p>
          <a:p>
            <a:pPr indent="-419100" lvl="0" marL="914400" rtl="0" algn="l">
              <a:lnSpc>
                <a:spcPct val="200000"/>
              </a:lnSpc>
              <a:spcBef>
                <a:spcPts val="0"/>
              </a:spcBef>
              <a:spcAft>
                <a:spcPts val="0"/>
              </a:spcAft>
              <a:buSzPts val="3000"/>
              <a:buAutoNum type="arabicPeriod"/>
            </a:pPr>
            <a:r>
              <a:rPr lang="en-US" sz="3000"/>
              <a:t>SVM(サポートベクタマシン)</a:t>
            </a:r>
            <a:endParaRPr sz="3000"/>
          </a:p>
          <a:p>
            <a:pPr indent="-419100" lvl="0" marL="914400" rtl="0" algn="l">
              <a:lnSpc>
                <a:spcPct val="200000"/>
              </a:lnSpc>
              <a:spcBef>
                <a:spcPts val="0"/>
              </a:spcBef>
              <a:spcAft>
                <a:spcPts val="0"/>
              </a:spcAft>
              <a:buSzPts val="3000"/>
              <a:buAutoNum type="arabicPeriod"/>
            </a:pPr>
            <a:r>
              <a:rPr lang="en-US" sz="3000"/>
              <a:t>ロジスティック回帰分析</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