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DB1EB-76A4-4DD0-9757-4817E7BF0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16A2-4DEF-4E47-81B8-35049989B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76072-BA95-45C0-848C-3ED873D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9BFD7-AFEE-485D-81D0-BA534AD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EF59-8C08-4AE1-8144-20774CD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CB75B-9E44-46A1-A682-50B66DE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90225-E474-4BB1-98C4-F5C881EA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D501F-FD97-4D39-A03A-86EF2FCA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7E08C-AB6D-4222-A1D8-EEB81F31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A602B-AEDE-438E-98E1-EFB7492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D003-80B7-4C14-AE00-6B4066C6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F28D4-560F-4EDB-941B-55CEE015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1FEDB-DABC-440C-8515-175C4D30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FCA14-FEB8-4E54-BF85-2E69E76C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A2793-C21B-41A9-8EA4-E042B5B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F625-ABCA-4F86-9183-6EC7A9A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CB4C0-F4D9-4426-A8BF-9B25A16E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F517E-A99D-4C99-B02D-C25C7E2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E8B84-7574-4A55-8E50-6DEEDC91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827E-2357-4214-88CD-9271841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751D-132C-420E-ADDF-E9D61A60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BF278-E753-4834-BB4C-86914C7A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3C4B0-7C4A-4720-9573-9D0ABAA4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55BBD-468E-4CA5-A605-B448EDD5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672B-FEEB-47AE-9BAE-25743AC9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5F0C-E104-4002-9788-F32D23E7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09234-AB64-4B55-825F-2092E43B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EBE6B-15CB-41AA-A54D-C04BC9C7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8D7D5-AEAB-4820-B371-AA75961F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AC247-B3EA-439B-AD7B-C78B65E5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FB2DA-C231-4CC7-B268-1358F005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E28B-CB25-4037-9A4F-DA4E959D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3DD38-4001-4E86-9731-232EAB897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BC2B7-EBE8-4E7F-BF3D-452BFD54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803C19-35B4-4C95-BABF-BA6381E3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52637-F68E-427B-9984-0D05AE45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4DD3F-6F6C-4A0B-8A0F-5AE0261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60445-8950-4E8E-B9DF-17F5711A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848-BF27-49B3-8D5D-E085E86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3C3E-1A2D-4650-91D5-893CCDC5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DA9F4-210F-4004-8C35-5C9B2043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A4DC2-D744-4536-A4F4-E259ED6F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D0CB9-90B6-4F22-A5A9-B855FDC4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72BF2-ADDE-4EBA-9BFD-34DF54E4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4D86DA-C5DD-4A86-91DE-CE803E7D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C8A99-D92E-432C-8FCB-4F20B2A1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B5C6-F19E-48C4-B558-1C0DCC3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65CDE-78F9-41CC-84CB-94A70AE7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76CBC-60B0-460E-81B9-5E4144E4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52FB8-FBD7-45D1-B502-6F87CEC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B3828-61C5-4C7F-B9A1-F33EE677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498F4-744B-4B33-9AC3-9F934757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13B4-1F8C-41ED-98E1-DE78176F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10EF5-25DC-40D8-87BD-BE79E7D3C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BBB9-3040-4117-936C-32D8DB5F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4E017-7E04-4CFB-8AE0-832855DB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CF6FA-31AB-4663-8567-56D58E3B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92CEE-E302-4C25-8AF3-C14A22F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9BB7A-D0A7-4782-A8BA-948CD7D1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DB9A5-71DC-4704-A3F8-9184933B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2371D-77FE-4FB6-A062-9F536A26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31D-6D23-4D99-AB15-F8EA7E7122B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4D5-4034-4324-92C7-4884F52F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F544-224B-4245-A384-A63EC9F2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AEEF11-D67E-4DCE-8E3F-6D57B9C66958}"/>
              </a:ext>
            </a:extLst>
          </p:cNvPr>
          <p:cNvSpPr/>
          <p:nvPr/>
        </p:nvSpPr>
        <p:spPr>
          <a:xfrm>
            <a:off x="0" y="1496317"/>
            <a:ext cx="12192000" cy="2361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129">
            <a:extLst>
              <a:ext uri="{FF2B5EF4-FFF2-40B4-BE49-F238E27FC236}">
                <a16:creationId xmlns:a16="http://schemas.microsoft.com/office/drawing/2014/main" id="{E0085AD1-5B74-4CA6-BD5A-AC47046B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35585"/>
              </p:ext>
            </p:extLst>
          </p:nvPr>
        </p:nvGraphicFramePr>
        <p:xfrm>
          <a:off x="1744235" y="4543425"/>
          <a:ext cx="8232490" cy="932498"/>
        </p:xfrm>
        <a:graphic>
          <a:graphicData uri="http://schemas.openxmlformats.org/drawingml/2006/table">
            <a:tbl>
              <a:tblPr/>
              <a:tblGrid>
                <a:gridCol w="16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 by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임수빈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2019-07-05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F11C57-C429-4F12-81BA-6F7C6C396B4D}"/>
              </a:ext>
            </a:extLst>
          </p:cNvPr>
          <p:cNvSpPr/>
          <p:nvPr/>
        </p:nvSpPr>
        <p:spPr>
          <a:xfrm>
            <a:off x="0" y="1496317"/>
            <a:ext cx="1744235" cy="2361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BAC94-DA69-47DD-9920-4E6AB572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-130404"/>
            <a:ext cx="3485655" cy="2091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DDB7B-1571-4A32-836E-75C6E5AFFCAA}"/>
              </a:ext>
            </a:extLst>
          </p:cNvPr>
          <p:cNvSpPr txBox="1"/>
          <p:nvPr/>
        </p:nvSpPr>
        <p:spPr>
          <a:xfrm>
            <a:off x="1971675" y="232453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스토리보드 </a:t>
            </a:r>
            <a:r>
              <a:rPr lang="en-US" altLang="ko-KR" sz="3200" b="1" dirty="0">
                <a:solidFill>
                  <a:schemeClr val="bg1"/>
                </a:solidFill>
              </a:rPr>
              <a:t>| </a:t>
            </a:r>
            <a:r>
              <a:rPr lang="ko-KR" altLang="en-US" sz="3200" b="1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5A73B-6893-44EA-9084-ECF85608F3F1}"/>
              </a:ext>
            </a:extLst>
          </p:cNvPr>
          <p:cNvSpPr txBox="1"/>
          <p:nvPr/>
        </p:nvSpPr>
        <p:spPr>
          <a:xfrm>
            <a:off x="2006420" y="178735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Cat 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827604-26FD-456E-B118-7309E46260DE}"/>
              </a:ext>
            </a:extLst>
          </p:cNvPr>
          <p:cNvSpPr/>
          <p:nvPr/>
        </p:nvSpPr>
        <p:spPr>
          <a:xfrm>
            <a:off x="1920536" y="1031926"/>
            <a:ext cx="9362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&gt; </a:t>
            </a:r>
            <a:r>
              <a:rPr lang="ko-KR" altLang="en-US" b="1" dirty="0"/>
              <a:t>관리자 기능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진열관리 </a:t>
            </a:r>
            <a:r>
              <a:rPr lang="en-US" altLang="ko-KR" dirty="0"/>
              <a:t>: </a:t>
            </a:r>
            <a:r>
              <a:rPr lang="ko-KR" altLang="en-US" dirty="0"/>
              <a:t>상품을 등록하고 진열합니다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상품 목록 및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진열여부 관리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고객관리 </a:t>
            </a:r>
            <a:r>
              <a:rPr lang="en-US" altLang="ko-KR" dirty="0"/>
              <a:t>: </a:t>
            </a:r>
            <a:r>
              <a:rPr lang="ko-KR" altLang="en-US" dirty="0"/>
              <a:t>고객정보를 확인하고 관리합니다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고객 목록 및 회원 관리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주문관리 </a:t>
            </a:r>
            <a:r>
              <a:rPr lang="en-US" altLang="ko-KR" dirty="0"/>
              <a:t>: </a:t>
            </a:r>
            <a:r>
              <a:rPr lang="ko-KR" altLang="en-US" dirty="0"/>
              <a:t>주문정보를 확인하고 관리합이다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주문 목록 및 주문상세정보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재고관리 </a:t>
            </a:r>
            <a:r>
              <a:rPr lang="en-US" altLang="ko-KR" dirty="0"/>
              <a:t>: </a:t>
            </a:r>
            <a:r>
              <a:rPr lang="ko-KR" altLang="en-US" dirty="0"/>
              <a:t>재고를 관리합니다</a:t>
            </a:r>
            <a:r>
              <a:rPr lang="en-US" altLang="ko-KR" dirty="0"/>
              <a:t>. </a:t>
            </a:r>
            <a:r>
              <a:rPr lang="ko-KR" altLang="en-US" dirty="0" err="1"/>
              <a:t>비재고</a:t>
            </a:r>
            <a:r>
              <a:rPr lang="ko-KR" altLang="en-US" dirty="0"/>
              <a:t> 상품은 수량에 상관없이 판매 가능합니다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한정재고 상품은 제한된 재고까지 상품을 판매할 수 있습니다</a:t>
            </a:r>
            <a:r>
              <a:rPr lang="en-US" altLang="ko-KR" dirty="0"/>
              <a:t>.</a:t>
            </a:r>
          </a:p>
          <a:p>
            <a:pPr lvl="4">
              <a:lnSpc>
                <a:spcPct val="20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상품의 재고는 상품</a:t>
            </a:r>
            <a:r>
              <a:rPr lang="en-US" altLang="ko-KR" dirty="0"/>
              <a:t>/</a:t>
            </a:r>
            <a:r>
              <a:rPr lang="ko-KR" altLang="en-US" dirty="0"/>
              <a:t>진열관리에서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4467D-8FE4-4D43-BDFD-41D77876ECB5}"/>
              </a:ext>
            </a:extLst>
          </p:cNvPr>
          <p:cNvSpPr/>
          <p:nvPr/>
        </p:nvSpPr>
        <p:spPr>
          <a:xfrm>
            <a:off x="756126" y="56658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요구사항 </a:t>
            </a:r>
          </a:p>
        </p:txBody>
      </p:sp>
    </p:spTree>
    <p:extLst>
      <p:ext uri="{BB962C8B-B14F-4D97-AF65-F5344CB8AC3E}">
        <p14:creationId xmlns:p14="http://schemas.microsoft.com/office/powerpoint/2010/main" val="42467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2AA952A-EF93-4C78-9933-7174F2EE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5376"/>
              </p:ext>
            </p:extLst>
          </p:nvPr>
        </p:nvGraphicFramePr>
        <p:xfrm>
          <a:off x="1538019" y="3280302"/>
          <a:ext cx="9112991" cy="35983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대메뉴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재고관리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재고 관리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+mn-ea"/>
                          <a:cs typeface="Malgun Gothic" charset="-127"/>
                        </a:rPr>
                        <a:t>CS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고객 목록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관리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블랙리스트 관리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상품</a:t>
                      </a:r>
                      <a:r>
                        <a:rPr lang="en-US" altLang="ko-KR" sz="800" b="1" dirty="0">
                          <a:latin typeface="+mn-ea"/>
                          <a:cs typeface="Malgun Gothic" charset="-127"/>
                        </a:rPr>
                        <a:t>/</a:t>
                      </a: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진열 관리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진열 관리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주문 관리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주문 목록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주문 상세정보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+mn-ea"/>
                          <a:cs typeface="Malgun Gothic" charset="-127"/>
                        </a:rPr>
                        <a:t>Stats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배너 통계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76423E-B3F5-4316-8156-BCA2D036214F}"/>
              </a:ext>
            </a:extLst>
          </p:cNvPr>
          <p:cNvSpPr/>
          <p:nvPr/>
        </p:nvSpPr>
        <p:spPr>
          <a:xfrm>
            <a:off x="184626" y="44786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구조도 </a:t>
            </a:r>
          </a:p>
        </p:txBody>
      </p:sp>
      <p:grpSp>
        <p:nvGrpSpPr>
          <p:cNvPr id="34" name="그룹 130">
            <a:extLst>
              <a:ext uri="{FF2B5EF4-FFF2-40B4-BE49-F238E27FC236}">
                <a16:creationId xmlns:a16="http://schemas.microsoft.com/office/drawing/2014/main" id="{4D0955BD-307B-440B-812C-BDC331E19437}"/>
              </a:ext>
            </a:extLst>
          </p:cNvPr>
          <p:cNvGrpSpPr>
            <a:grpSpLocks/>
          </p:cNvGrpSpPr>
          <p:nvPr/>
        </p:nvGrpSpPr>
        <p:grpSpPr bwMode="auto">
          <a:xfrm>
            <a:off x="9739457" y="276510"/>
            <a:ext cx="2109788" cy="1104528"/>
            <a:chOff x="6670039" y="5630331"/>
            <a:chExt cx="2109902" cy="576064"/>
          </a:xfrm>
        </p:grpSpPr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8F938FB-A244-40C7-8122-990B3C72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685194"/>
              <a:ext cx="146058" cy="100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6D0AC935-892D-4F55-A97B-3FAB782F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660702"/>
              <a:ext cx="452392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Rectangle 67">
              <a:extLst>
                <a:ext uri="{FF2B5EF4-FFF2-40B4-BE49-F238E27FC236}">
                  <a16:creationId xmlns:a16="http://schemas.microsoft.com/office/drawing/2014/main" id="{4946FFA3-7938-46E3-A139-43A1CC52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865459"/>
              <a:ext cx="146058" cy="1048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98557B55-1A51-4AA4-B6CC-B719788C0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856642"/>
              <a:ext cx="869196" cy="2809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Sub menu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회원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비회원</a:t>
              </a:r>
              <a:endPara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800" kern="0" dirty="0">
                  <a:solidFill>
                    <a:srgbClr val="808080"/>
                  </a:solidFill>
                  <a:latin typeface="+mn-ea"/>
                </a:rPr>
                <a:t>모두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이용가능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)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3F0982CE-DA0D-495F-98E2-7827EA14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961" y="5693032"/>
              <a:ext cx="147646" cy="95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CEAC8A3A-E173-4F85-8436-CB288DB80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432" y="5675397"/>
              <a:ext cx="643160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>
                  <a:solidFill>
                    <a:srgbClr val="808080"/>
                  </a:solidFill>
                  <a:latin typeface="+mn-ea"/>
                  <a:ea typeface="+mn-ea"/>
                </a:rPr>
                <a:t>Util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 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AutoShape 19">
              <a:extLst>
                <a:ext uri="{FF2B5EF4-FFF2-40B4-BE49-F238E27FC236}">
                  <a16:creationId xmlns:a16="http://schemas.microsoft.com/office/drawing/2014/main" id="{310EA25D-14D8-48B8-B669-D4A6B5F9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039" y="5630331"/>
              <a:ext cx="2109902" cy="576064"/>
            </a:xfrm>
            <a:prstGeom prst="rect">
              <a:avLst/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2" name="Text Box 16">
            <a:extLst>
              <a:ext uri="{FF2B5EF4-FFF2-40B4-BE49-F238E27FC236}">
                <a16:creationId xmlns:a16="http://schemas.microsoft.com/office/drawing/2014/main" id="{30F04992-34E1-46E0-B50A-8D491BAB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04" y="710431"/>
            <a:ext cx="70083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Sub menu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(</a:t>
            </a:r>
            <a:r>
              <a:rPr lang="ko-KR" altLang="en-US" sz="800" kern="0" dirty="0">
                <a:solidFill>
                  <a:srgbClr val="808080"/>
                </a:solidFill>
                <a:latin typeface="+mn-ea"/>
              </a:rPr>
              <a:t>회원</a:t>
            </a: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만 </a:t>
            </a:r>
            <a:endParaRPr kumimoji="0" lang="en-US" altLang="ko-KR" sz="800" kern="0" dirty="0">
              <a:solidFill>
                <a:srgbClr val="80808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 이용 가능</a:t>
            </a: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)</a:t>
            </a:r>
            <a:endParaRPr kumimoji="0" lang="ko-KR" altLang="en-US" sz="800" kern="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EE0ACEC-0DCE-479E-8C77-1D7F4D9E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29" y="735364"/>
            <a:ext cx="146050" cy="2009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rgbClr val="06ADE8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78D3FF-6C67-4C91-A79A-B5FE125C657D}"/>
              </a:ext>
            </a:extLst>
          </p:cNvPr>
          <p:cNvSpPr/>
          <p:nvPr/>
        </p:nvSpPr>
        <p:spPr>
          <a:xfrm>
            <a:off x="1450481" y="5693904"/>
            <a:ext cx="9380526" cy="71622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">
            <a:extLst>
              <a:ext uri="{FF2B5EF4-FFF2-40B4-BE49-F238E27FC236}">
                <a16:creationId xmlns:a16="http://schemas.microsoft.com/office/drawing/2014/main" id="{93DA6FCD-8E9F-4083-BD14-E4FCCC0B4626}"/>
              </a:ext>
            </a:extLst>
          </p:cNvPr>
          <p:cNvSpPr/>
          <p:nvPr/>
        </p:nvSpPr>
        <p:spPr>
          <a:xfrm>
            <a:off x="4974025" y="1164097"/>
            <a:ext cx="2160000" cy="28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Cat24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admin</a:t>
            </a:r>
          </a:p>
        </p:txBody>
      </p:sp>
      <p:cxnSp>
        <p:nvCxnSpPr>
          <p:cNvPr id="55" name="꺾인 연결선 8">
            <a:extLst>
              <a:ext uri="{FF2B5EF4-FFF2-40B4-BE49-F238E27FC236}">
                <a16:creationId xmlns:a16="http://schemas.microsoft.com/office/drawing/2014/main" id="{A561866A-743D-4C3D-9630-66BFA79C7203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 rot="16200000" flipH="1">
            <a:off x="6254619" y="1251503"/>
            <a:ext cx="423187" cy="824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CF6EF2AB-022F-4C0A-AF8C-A716A77B0988}"/>
              </a:ext>
            </a:extLst>
          </p:cNvPr>
          <p:cNvCxnSpPr>
            <a:stCxn id="54" idx="2"/>
          </p:cNvCxnSpPr>
          <p:nvPr/>
        </p:nvCxnSpPr>
        <p:spPr>
          <a:xfrm rot="5400000">
            <a:off x="5410384" y="1231642"/>
            <a:ext cx="423187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A7659D6-8DB6-459F-8476-4BBFD7594447}"/>
              </a:ext>
            </a:extLst>
          </p:cNvPr>
          <p:cNvGrpSpPr/>
          <p:nvPr/>
        </p:nvGrpSpPr>
        <p:grpSpPr>
          <a:xfrm>
            <a:off x="6053104" y="1875284"/>
            <a:ext cx="1728192" cy="1231467"/>
            <a:chOff x="4603688" y="2054186"/>
            <a:chExt cx="1728192" cy="1231467"/>
          </a:xfrm>
        </p:grpSpPr>
        <p:sp>
          <p:nvSpPr>
            <p:cNvPr id="58" name="모서리가 둥근 직사각형 7">
              <a:extLst>
                <a:ext uri="{FF2B5EF4-FFF2-40B4-BE49-F238E27FC236}">
                  <a16:creationId xmlns:a16="http://schemas.microsoft.com/office/drawing/2014/main" id="{413E605E-DF32-454B-B5ED-DA4F98619A22}"/>
                </a:ext>
              </a:extLst>
            </p:cNvPr>
            <p:cNvSpPr/>
            <p:nvPr/>
          </p:nvSpPr>
          <p:spPr>
            <a:xfrm>
              <a:off x="4691328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주문 관리</a:t>
              </a:r>
            </a:p>
          </p:txBody>
        </p:sp>
        <p:sp>
          <p:nvSpPr>
            <p:cNvPr id="59" name="모서리가 둥근 직사각형 16">
              <a:extLst>
                <a:ext uri="{FF2B5EF4-FFF2-40B4-BE49-F238E27FC236}">
                  <a16:creationId xmlns:a16="http://schemas.microsoft.com/office/drawing/2014/main" id="{4C97059A-3AEC-468A-B8EE-6FCED0F5EF2B}"/>
                </a:ext>
              </a:extLst>
            </p:cNvPr>
            <p:cNvSpPr/>
            <p:nvPr/>
          </p:nvSpPr>
          <p:spPr>
            <a:xfrm>
              <a:off x="4721781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주문 목록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556577-23B5-423D-A7CA-5C012C7E0D34}"/>
                </a:ext>
              </a:extLst>
            </p:cNvPr>
            <p:cNvSpPr txBox="1"/>
            <p:nvPr/>
          </p:nvSpPr>
          <p:spPr>
            <a:xfrm>
              <a:off x="4603688" y="3054821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045FEC-C4ED-48F3-8C4D-7D5AB893E146}"/>
              </a:ext>
            </a:extLst>
          </p:cNvPr>
          <p:cNvGrpSpPr/>
          <p:nvPr/>
        </p:nvGrpSpPr>
        <p:grpSpPr>
          <a:xfrm>
            <a:off x="7806124" y="1875284"/>
            <a:ext cx="1475309" cy="682111"/>
            <a:chOff x="6459239" y="2054186"/>
            <a:chExt cx="1475309" cy="682111"/>
          </a:xfrm>
        </p:grpSpPr>
        <p:sp>
          <p:nvSpPr>
            <p:cNvPr id="62" name="모서리가 둥근 직사각형 17">
              <a:extLst>
                <a:ext uri="{FF2B5EF4-FFF2-40B4-BE49-F238E27FC236}">
                  <a16:creationId xmlns:a16="http://schemas.microsoft.com/office/drawing/2014/main" id="{9977AA05-6591-428E-8053-EC0C3FAA4FB9}"/>
                </a:ext>
              </a:extLst>
            </p:cNvPr>
            <p:cNvSpPr/>
            <p:nvPr/>
          </p:nvSpPr>
          <p:spPr>
            <a:xfrm>
              <a:off x="6459239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stats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모서리가 둥근 직사각형 18">
              <a:extLst>
                <a:ext uri="{FF2B5EF4-FFF2-40B4-BE49-F238E27FC236}">
                  <a16:creationId xmlns:a16="http://schemas.microsoft.com/office/drawing/2014/main" id="{646BF71B-3C62-4D13-9A67-D809815541A0}"/>
                </a:ext>
              </a:extLst>
            </p:cNvPr>
            <p:cNvSpPr/>
            <p:nvPr/>
          </p:nvSpPr>
          <p:spPr>
            <a:xfrm>
              <a:off x="6489692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7C348B0-97B7-4D10-ABC8-B8FF807DF240}"/>
              </a:ext>
            </a:extLst>
          </p:cNvPr>
          <p:cNvGrpSpPr/>
          <p:nvPr/>
        </p:nvGrpSpPr>
        <p:grpSpPr>
          <a:xfrm>
            <a:off x="9324692" y="1873238"/>
            <a:ext cx="1475309" cy="682111"/>
            <a:chOff x="8249067" y="2052140"/>
            <a:chExt cx="1475309" cy="682111"/>
          </a:xfrm>
        </p:grpSpPr>
        <p:sp>
          <p:nvSpPr>
            <p:cNvPr id="65" name="모서리가 둥근 직사각형 20">
              <a:extLst>
                <a:ext uri="{FF2B5EF4-FFF2-40B4-BE49-F238E27FC236}">
                  <a16:creationId xmlns:a16="http://schemas.microsoft.com/office/drawing/2014/main" id="{C74CAEB8-394F-4D8F-8255-F432CFB32FEF}"/>
                </a:ext>
              </a:extLst>
            </p:cNvPr>
            <p:cNvSpPr/>
            <p:nvPr/>
          </p:nvSpPr>
          <p:spPr>
            <a:xfrm>
              <a:off x="8249067" y="2052140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배너 통계</a:t>
              </a:r>
            </a:p>
          </p:txBody>
        </p:sp>
        <p:sp>
          <p:nvSpPr>
            <p:cNvPr id="66" name="모서리가 둥근 직사각형 21">
              <a:extLst>
                <a:ext uri="{FF2B5EF4-FFF2-40B4-BE49-F238E27FC236}">
                  <a16:creationId xmlns:a16="http://schemas.microsoft.com/office/drawing/2014/main" id="{B541DD48-1FCF-433E-92FC-8EC0F6A676F3}"/>
                </a:ext>
              </a:extLst>
            </p:cNvPr>
            <p:cNvSpPr/>
            <p:nvPr/>
          </p:nvSpPr>
          <p:spPr>
            <a:xfrm>
              <a:off x="8279520" y="2430503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조회 수</a:t>
              </a:r>
            </a:p>
          </p:txBody>
        </p:sp>
      </p:grpSp>
      <p:cxnSp>
        <p:nvCxnSpPr>
          <p:cNvPr id="67" name="꺾인 연결선 22">
            <a:extLst>
              <a:ext uri="{FF2B5EF4-FFF2-40B4-BE49-F238E27FC236}">
                <a16:creationId xmlns:a16="http://schemas.microsoft.com/office/drawing/2014/main" id="{5DCCC7B1-031D-44EF-9A47-7ED60C13CB68}"/>
              </a:ext>
            </a:extLst>
          </p:cNvPr>
          <p:cNvCxnSpPr>
            <a:stCxn id="54" idx="2"/>
            <a:endCxn id="62" idx="0"/>
          </p:cNvCxnSpPr>
          <p:nvPr/>
        </p:nvCxnSpPr>
        <p:spPr>
          <a:xfrm rot="16200000" flipH="1">
            <a:off x="7087309" y="418813"/>
            <a:ext cx="423187" cy="24897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23">
            <a:extLst>
              <a:ext uri="{FF2B5EF4-FFF2-40B4-BE49-F238E27FC236}">
                <a16:creationId xmlns:a16="http://schemas.microsoft.com/office/drawing/2014/main" id="{2CF920A2-06C1-41CD-96BE-2520B4FE1460}"/>
              </a:ext>
            </a:extLst>
          </p:cNvPr>
          <p:cNvCxnSpPr>
            <a:stCxn id="54" idx="2"/>
            <a:endCxn id="65" idx="0"/>
          </p:cNvCxnSpPr>
          <p:nvPr/>
        </p:nvCxnSpPr>
        <p:spPr>
          <a:xfrm rot="16200000" flipH="1">
            <a:off x="7847616" y="-341494"/>
            <a:ext cx="421141" cy="4008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25">
            <a:extLst>
              <a:ext uri="{FF2B5EF4-FFF2-40B4-BE49-F238E27FC236}">
                <a16:creationId xmlns:a16="http://schemas.microsoft.com/office/drawing/2014/main" id="{A3F3DAEA-A762-4C39-81EC-5B6B8C7B5770}"/>
              </a:ext>
            </a:extLst>
          </p:cNvPr>
          <p:cNvSpPr/>
          <p:nvPr/>
        </p:nvSpPr>
        <p:spPr>
          <a:xfrm>
            <a:off x="1386727" y="968529"/>
            <a:ext cx="2160000" cy="288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로그아웃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739C86D-C531-40A0-8E40-571CE4CDDB34}"/>
              </a:ext>
            </a:extLst>
          </p:cNvPr>
          <p:cNvGrpSpPr/>
          <p:nvPr/>
        </p:nvGrpSpPr>
        <p:grpSpPr>
          <a:xfrm>
            <a:off x="1226090" y="1875090"/>
            <a:ext cx="1475309" cy="682111"/>
            <a:chOff x="-349472" y="2053992"/>
            <a:chExt cx="1475309" cy="682111"/>
          </a:xfrm>
        </p:grpSpPr>
        <p:sp>
          <p:nvSpPr>
            <p:cNvPr id="71" name="모서리가 둥근 직사각형 26">
              <a:extLst>
                <a:ext uri="{FF2B5EF4-FFF2-40B4-BE49-F238E27FC236}">
                  <a16:creationId xmlns:a16="http://schemas.microsoft.com/office/drawing/2014/main" id="{898EF0E3-4796-4682-9DCD-9F1790BFAB92}"/>
                </a:ext>
              </a:extLst>
            </p:cNvPr>
            <p:cNvSpPr/>
            <p:nvPr/>
          </p:nvSpPr>
          <p:spPr>
            <a:xfrm>
              <a:off x="-349472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재고 관리</a:t>
              </a:r>
            </a:p>
          </p:txBody>
        </p:sp>
        <p:sp>
          <p:nvSpPr>
            <p:cNvPr id="72" name="모서리가 둥근 직사각형 27">
              <a:extLst>
                <a:ext uri="{FF2B5EF4-FFF2-40B4-BE49-F238E27FC236}">
                  <a16:creationId xmlns:a16="http://schemas.microsoft.com/office/drawing/2014/main" id="{70100F55-F0EF-4947-B7C6-82726307FD54}"/>
                </a:ext>
              </a:extLst>
            </p:cNvPr>
            <p:cNvSpPr/>
            <p:nvPr/>
          </p:nvSpPr>
          <p:spPr>
            <a:xfrm>
              <a:off x="-330145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재고 관리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29120B8-7BFB-4F75-92B9-057B2562967C}"/>
              </a:ext>
            </a:extLst>
          </p:cNvPr>
          <p:cNvGrpSpPr/>
          <p:nvPr/>
        </p:nvGrpSpPr>
        <p:grpSpPr>
          <a:xfrm>
            <a:off x="2818640" y="1875090"/>
            <a:ext cx="1475309" cy="682111"/>
            <a:chOff x="1175981" y="2053992"/>
            <a:chExt cx="1475309" cy="682111"/>
          </a:xfrm>
        </p:grpSpPr>
        <p:sp>
          <p:nvSpPr>
            <p:cNvPr id="74" name="모서리가 둥근 직사각형 32">
              <a:extLst>
                <a:ext uri="{FF2B5EF4-FFF2-40B4-BE49-F238E27FC236}">
                  <a16:creationId xmlns:a16="http://schemas.microsoft.com/office/drawing/2014/main" id="{95674F55-40EC-49D0-8D2A-9A8806EAE624}"/>
                </a:ext>
              </a:extLst>
            </p:cNvPr>
            <p:cNvSpPr/>
            <p:nvPr/>
          </p:nvSpPr>
          <p:spPr>
            <a:xfrm>
              <a:off x="1175981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CS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모서리가 둥근 직사각형 33">
              <a:extLst>
                <a:ext uri="{FF2B5EF4-FFF2-40B4-BE49-F238E27FC236}">
                  <a16:creationId xmlns:a16="http://schemas.microsoft.com/office/drawing/2014/main" id="{74B02AA2-CE2E-48EE-A4CA-D83332E129A9}"/>
                </a:ext>
              </a:extLst>
            </p:cNvPr>
            <p:cNvSpPr/>
            <p:nvPr/>
          </p:nvSpPr>
          <p:spPr>
            <a:xfrm>
              <a:off x="1195308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회원 관리</a:t>
              </a:r>
            </a:p>
          </p:txBody>
        </p:sp>
      </p:grpSp>
      <p:cxnSp>
        <p:nvCxnSpPr>
          <p:cNvPr id="76" name="꺾인 연결선 42">
            <a:extLst>
              <a:ext uri="{FF2B5EF4-FFF2-40B4-BE49-F238E27FC236}">
                <a16:creationId xmlns:a16="http://schemas.microsoft.com/office/drawing/2014/main" id="{51057659-A790-4524-9CEF-F52DF602F717}"/>
              </a:ext>
            </a:extLst>
          </p:cNvPr>
          <p:cNvCxnSpPr>
            <a:stCxn id="54" idx="2"/>
            <a:endCxn id="74" idx="0"/>
          </p:cNvCxnSpPr>
          <p:nvPr/>
        </p:nvCxnSpPr>
        <p:spPr>
          <a:xfrm rot="5400000">
            <a:off x="4593664" y="414728"/>
            <a:ext cx="422993" cy="24977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45">
            <a:extLst>
              <a:ext uri="{FF2B5EF4-FFF2-40B4-BE49-F238E27FC236}">
                <a16:creationId xmlns:a16="http://schemas.microsoft.com/office/drawing/2014/main" id="{010023A3-FF36-42FA-A17C-57A03BE699C0}"/>
              </a:ext>
            </a:extLst>
          </p:cNvPr>
          <p:cNvCxnSpPr>
            <a:stCxn id="54" idx="2"/>
            <a:endCxn id="71" idx="0"/>
          </p:cNvCxnSpPr>
          <p:nvPr/>
        </p:nvCxnSpPr>
        <p:spPr>
          <a:xfrm rot="5400000">
            <a:off x="3797389" y="-381547"/>
            <a:ext cx="422993" cy="4090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C9FA01-57AE-4BDF-B6DA-9666A6085152}"/>
              </a:ext>
            </a:extLst>
          </p:cNvPr>
          <p:cNvSpPr txBox="1"/>
          <p:nvPr/>
        </p:nvSpPr>
        <p:spPr>
          <a:xfrm>
            <a:off x="2701399" y="2561722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고객 목록</a:t>
            </a: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회원 관리</a:t>
            </a: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블랙리스트 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79" name="모서리가 둥근 직사각형 6">
            <a:extLst>
              <a:ext uri="{FF2B5EF4-FFF2-40B4-BE49-F238E27FC236}">
                <a16:creationId xmlns:a16="http://schemas.microsoft.com/office/drawing/2014/main" id="{5CE7DD89-A6FA-4C49-862E-CC6307C3D0D8}"/>
              </a:ext>
            </a:extLst>
          </p:cNvPr>
          <p:cNvSpPr/>
          <p:nvPr/>
        </p:nvSpPr>
        <p:spPr>
          <a:xfrm>
            <a:off x="4452274" y="1885731"/>
            <a:ext cx="1475309" cy="28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상품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진열 관리</a:t>
            </a:r>
          </a:p>
        </p:txBody>
      </p:sp>
      <p:sp>
        <p:nvSpPr>
          <p:cNvPr id="80" name="모서리가 둥근 직사각형 14">
            <a:extLst>
              <a:ext uri="{FF2B5EF4-FFF2-40B4-BE49-F238E27FC236}">
                <a16:creationId xmlns:a16="http://schemas.microsoft.com/office/drawing/2014/main" id="{A6502DFE-4742-4084-831E-8A942A2E932E}"/>
              </a:ext>
            </a:extLst>
          </p:cNvPr>
          <p:cNvSpPr/>
          <p:nvPr/>
        </p:nvSpPr>
        <p:spPr>
          <a:xfrm>
            <a:off x="4471601" y="2264094"/>
            <a:ext cx="1393442" cy="3037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진열 관리</a:t>
            </a:r>
          </a:p>
        </p:txBody>
      </p:sp>
      <p:sp>
        <p:nvSpPr>
          <p:cNvPr id="82" name="모서리가 둥근 직사각형 16">
            <a:extLst>
              <a:ext uri="{FF2B5EF4-FFF2-40B4-BE49-F238E27FC236}">
                <a16:creationId xmlns:a16="http://schemas.microsoft.com/office/drawing/2014/main" id="{EDC0A190-1D67-4E88-8449-EBBDD6A97437}"/>
              </a:ext>
            </a:extLst>
          </p:cNvPr>
          <p:cNvSpPr/>
          <p:nvPr/>
        </p:nvSpPr>
        <p:spPr>
          <a:xfrm>
            <a:off x="6165910" y="2635009"/>
            <a:ext cx="1393442" cy="3018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주문 상세정보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2A6C888-40DC-4FA3-ACE4-1E7182595780}"/>
              </a:ext>
            </a:extLst>
          </p:cNvPr>
          <p:cNvSpPr/>
          <p:nvPr/>
        </p:nvSpPr>
        <p:spPr>
          <a:xfrm>
            <a:off x="7723966" y="1607199"/>
            <a:ext cx="3241944" cy="128880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AutoShape 19">
            <a:extLst>
              <a:ext uri="{FF2B5EF4-FFF2-40B4-BE49-F238E27FC236}">
                <a16:creationId xmlns:a16="http://schemas.microsoft.com/office/drawing/2014/main" id="{F784917D-9DDE-43EC-9B84-70AC32A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620" y="2929011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8B3085-B9EB-4141-96B0-ED42EFC9C858}"/>
              </a:ext>
            </a:extLst>
          </p:cNvPr>
          <p:cNvSpPr/>
          <p:nvPr/>
        </p:nvSpPr>
        <p:spPr>
          <a:xfrm>
            <a:off x="8792001" y="594805"/>
            <a:ext cx="2134936" cy="6037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F23401-6505-4895-94EA-B6FBDB8F88A3}"/>
              </a:ext>
            </a:extLst>
          </p:cNvPr>
          <p:cNvSpPr/>
          <p:nvPr/>
        </p:nvSpPr>
        <p:spPr>
          <a:xfrm>
            <a:off x="610355" y="594805"/>
            <a:ext cx="7961022" cy="6045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E391EE6-E1D3-4DBD-B3AD-55CE569A79AC}"/>
              </a:ext>
            </a:extLst>
          </p:cNvPr>
          <p:cNvSpPr txBox="1">
            <a:spLocks/>
          </p:cNvSpPr>
          <p:nvPr/>
        </p:nvSpPr>
        <p:spPr>
          <a:xfrm>
            <a:off x="1568534" y="1048129"/>
            <a:ext cx="3222113" cy="246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2E9C14-D5F7-4B1B-B0C7-9E44AACA9E71}"/>
              </a:ext>
            </a:extLst>
          </p:cNvPr>
          <p:cNvSpPr/>
          <p:nvPr/>
        </p:nvSpPr>
        <p:spPr>
          <a:xfrm>
            <a:off x="610355" y="2551884"/>
            <a:ext cx="77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b="1" spc="-70" dirty="0">
                <a:latin typeface="+mn-ea"/>
              </a:rPr>
              <a:t>배너 관리</a:t>
            </a:r>
            <a:endParaRPr kumimoji="1" lang="en-US" altLang="ko-KR" sz="800" b="1" spc="-7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spc="-70" dirty="0" err="1">
                <a:latin typeface="+mn-ea"/>
              </a:rPr>
              <a:t>배너비중</a:t>
            </a:r>
            <a:r>
              <a:rPr kumimoji="1" lang="ko-KR" altLang="en-US" sz="800" spc="-70" dirty="0">
                <a:latin typeface="+mn-ea"/>
              </a:rPr>
              <a:t> 조절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1B646A-EEA3-4412-AA85-8D87E2CCE3FD}"/>
              </a:ext>
            </a:extLst>
          </p:cNvPr>
          <p:cNvSpPr/>
          <p:nvPr/>
        </p:nvSpPr>
        <p:spPr>
          <a:xfrm>
            <a:off x="647742" y="1053298"/>
            <a:ext cx="909676" cy="4249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ko-KR" altLang="en-US" sz="800" b="1" spc="-80" dirty="0">
                <a:latin typeface="+mn-ea"/>
              </a:rPr>
              <a:t>상품</a:t>
            </a:r>
            <a:r>
              <a:rPr kumimoji="1" lang="en-US" altLang="ko-KR" sz="800" b="1" spc="-80" dirty="0">
                <a:latin typeface="+mn-ea"/>
              </a:rPr>
              <a:t>/</a:t>
            </a:r>
            <a:r>
              <a:rPr kumimoji="1" lang="ko-KR" altLang="en-US" sz="800" b="1" spc="-80" dirty="0">
                <a:latin typeface="+mn-ea"/>
              </a:rPr>
              <a:t>진열 관리</a:t>
            </a:r>
            <a:endParaRPr kumimoji="1" lang="en-US" altLang="ko-KR" sz="700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700" spc="-80" dirty="0">
                <a:latin typeface="+mn-ea"/>
              </a:rPr>
              <a:t>- </a:t>
            </a:r>
            <a:r>
              <a:rPr kumimoji="1" lang="ko-KR" altLang="en-US" sz="700" spc="-80" dirty="0">
                <a:latin typeface="+mn-ea"/>
              </a:rPr>
              <a:t>상품</a:t>
            </a:r>
            <a:r>
              <a:rPr kumimoji="1" lang="en-US" altLang="ko-KR" sz="700" spc="-80" dirty="0">
                <a:latin typeface="+mn-ea"/>
              </a:rPr>
              <a:t>/</a:t>
            </a:r>
            <a:r>
              <a:rPr kumimoji="1" lang="ko-KR" altLang="en-US" sz="700" spc="-80" dirty="0">
                <a:latin typeface="+mn-ea"/>
              </a:rPr>
              <a:t>진열 관리</a:t>
            </a: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ko-KR" altLang="en-US" sz="800" b="1" spc="-80" dirty="0">
                <a:latin typeface="+mn-ea"/>
              </a:rPr>
              <a:t>주문관리</a:t>
            </a: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800" b="1" spc="-80" dirty="0">
                <a:latin typeface="+mn-ea"/>
              </a:rPr>
              <a:t>- </a:t>
            </a:r>
            <a:r>
              <a:rPr kumimoji="1" lang="ko-KR" altLang="en-US" sz="700" spc="-80" dirty="0">
                <a:latin typeface="+mn-ea"/>
              </a:rPr>
              <a:t>주문 목록</a:t>
            </a:r>
            <a:endParaRPr kumimoji="1" lang="en-US" altLang="ko-KR" sz="700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700" spc="-80" dirty="0">
                <a:latin typeface="+mn-ea"/>
              </a:rPr>
              <a:t>- </a:t>
            </a:r>
            <a:r>
              <a:rPr kumimoji="1" lang="ko-KR" altLang="en-US" sz="700" spc="-80" dirty="0">
                <a:latin typeface="+mn-ea"/>
              </a:rPr>
              <a:t>주문 상세정보</a:t>
            </a:r>
            <a:endParaRPr kumimoji="1" lang="en-US" altLang="ko-KR" sz="700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800" b="1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800" b="1" spc="-80" dirty="0">
                <a:latin typeface="+mn-ea"/>
              </a:rPr>
              <a:t>Stats</a:t>
            </a: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700" spc="-80" dirty="0">
                <a:latin typeface="+mn-ea"/>
              </a:rPr>
              <a:t>-</a:t>
            </a:r>
            <a:r>
              <a:rPr kumimoji="1" lang="ko-KR" altLang="en-US" sz="700" spc="-80" dirty="0">
                <a:latin typeface="+mn-ea"/>
              </a:rPr>
              <a:t> 통계</a:t>
            </a:r>
            <a:endParaRPr kumimoji="1" lang="en-US" altLang="ko-KR" sz="700" spc="-8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628650" algn="l"/>
              </a:tabLst>
            </a:pPr>
            <a:endParaRPr kumimoji="1" lang="en-US" altLang="ko-KR" sz="700" spc="-80" dirty="0">
              <a:latin typeface="+mn-ea"/>
            </a:endParaRPr>
          </a:p>
          <a:p>
            <a:pPr>
              <a:spcAft>
                <a:spcPts val="600"/>
              </a:spcAft>
              <a:tabLst>
                <a:tab pos="628650" algn="l"/>
              </a:tabLst>
            </a:pPr>
            <a:r>
              <a:rPr kumimoji="1" lang="ko-KR" altLang="en-US" sz="800" b="1" spc="-80" dirty="0">
                <a:latin typeface="+mn-ea"/>
              </a:rPr>
              <a:t>통계</a:t>
            </a:r>
            <a:endParaRPr kumimoji="1" lang="en-US" altLang="ko-KR" sz="800" b="1" spc="-8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628650" algn="l"/>
              </a:tabLst>
            </a:pPr>
            <a:r>
              <a:rPr kumimoji="1" lang="en-US" altLang="ko-KR" sz="700" spc="-80" dirty="0">
                <a:latin typeface="+mn-ea"/>
              </a:rPr>
              <a:t>- </a:t>
            </a:r>
            <a:r>
              <a:rPr kumimoji="1" lang="ko-KR" altLang="en-US" sz="700" spc="-80" dirty="0">
                <a:latin typeface="+mn-ea"/>
              </a:rPr>
              <a:t>조회 수</a:t>
            </a:r>
            <a:endParaRPr kumimoji="1" lang="en-US" altLang="ko-KR" sz="700" spc="-8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tabLst>
                <a:tab pos="628650" algn="l"/>
              </a:tabLst>
            </a:pPr>
            <a:endParaRPr lang="ko-KR" altLang="en-US" sz="700" spc="-8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4934000-CA8E-42A0-B237-6C5A0FBA9C3B}"/>
              </a:ext>
            </a:extLst>
          </p:cNvPr>
          <p:cNvGrpSpPr/>
          <p:nvPr/>
        </p:nvGrpSpPr>
        <p:grpSpPr>
          <a:xfrm>
            <a:off x="734144" y="1160309"/>
            <a:ext cx="639600" cy="440625"/>
            <a:chOff x="487900" y="1614284"/>
            <a:chExt cx="790277" cy="508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753199-8312-4964-922C-032D3658403A}"/>
                </a:ext>
              </a:extLst>
            </p:cNvPr>
            <p:cNvSpPr txBox="1"/>
            <p:nvPr userDrawn="1"/>
          </p:nvSpPr>
          <p:spPr>
            <a:xfrm>
              <a:off x="487901" y="1614284"/>
              <a:ext cx="790276" cy="1591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ko-KR" sz="800" b="1" dirty="0">
                  <a:latin typeface="Malgun Gothic" charset="-127"/>
                  <a:ea typeface="Malgun Gothic" charset="-127"/>
                  <a:cs typeface="Malgun Gothic" charset="-127"/>
                </a:rPr>
                <a:t>Cat24 Admin</a:t>
              </a:r>
              <a:endParaRPr kumimoji="1" lang="ko-KR" altLang="en-US" sz="8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CC59E-EC34-42CE-9DCE-9FFCF6EE0E4B}"/>
                </a:ext>
              </a:extLst>
            </p:cNvPr>
            <p:cNvSpPr txBox="1"/>
            <p:nvPr userDrawn="1"/>
          </p:nvSpPr>
          <p:spPr>
            <a:xfrm>
              <a:off x="487900" y="1816652"/>
              <a:ext cx="625882" cy="3064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ko-KR" altLang="en-US" sz="728" b="1" dirty="0">
                  <a:latin typeface="+mn-ea"/>
                  <a:cs typeface="Malgun Gothic" charset="-127"/>
                </a:rPr>
                <a:t>재고관리</a:t>
              </a:r>
              <a:endParaRPr kumimoji="1" lang="en-US" altLang="ko-KR" sz="728" b="1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ko-KR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  - </a:t>
              </a:r>
              <a:r>
                <a:rPr kumimoji="1" lang="ko-KR" altLang="en-US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재고관리</a:t>
              </a:r>
              <a:endParaRPr kumimoji="1" lang="en-US" altLang="ko-KR" sz="728" b="0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DE3B29-6EA7-42AD-B20B-8F7A314F41B7}"/>
              </a:ext>
            </a:extLst>
          </p:cNvPr>
          <p:cNvGrpSpPr/>
          <p:nvPr/>
        </p:nvGrpSpPr>
        <p:grpSpPr>
          <a:xfrm>
            <a:off x="734144" y="1698435"/>
            <a:ext cx="849592" cy="720701"/>
            <a:chOff x="487900" y="1614284"/>
            <a:chExt cx="1049741" cy="8323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156A0B-A284-4E5B-9C25-E9417CFA6FC8}"/>
                </a:ext>
              </a:extLst>
            </p:cNvPr>
            <p:cNvSpPr txBox="1"/>
            <p:nvPr userDrawn="1"/>
          </p:nvSpPr>
          <p:spPr>
            <a:xfrm>
              <a:off x="487901" y="1614284"/>
              <a:ext cx="152510" cy="1777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ko-KR" sz="800" b="1" dirty="0">
                  <a:latin typeface="Malgun Gothic" charset="-127"/>
                  <a:ea typeface="Malgun Gothic" charset="-127"/>
                  <a:cs typeface="Malgun Gothic" charset="-127"/>
                </a:rPr>
                <a:t>CS</a:t>
              </a:r>
              <a:endParaRPr kumimoji="1" lang="ko-KR" altLang="en-US" sz="8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3B7108-9E47-4DB5-B06B-C309DBC46615}"/>
                </a:ext>
              </a:extLst>
            </p:cNvPr>
            <p:cNvSpPr txBox="1"/>
            <p:nvPr userDrawn="1"/>
          </p:nvSpPr>
          <p:spPr>
            <a:xfrm>
              <a:off x="487900" y="1816652"/>
              <a:ext cx="1049741" cy="629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ko-KR" altLang="en-US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회원관리</a:t>
              </a:r>
              <a:endParaRPr kumimoji="1" lang="en-US" altLang="ko-KR" sz="728" b="0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ko-KR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  - </a:t>
              </a:r>
              <a:r>
                <a:rPr kumimoji="1" lang="ko-KR" altLang="en-US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고객 목록</a:t>
              </a:r>
              <a:endParaRPr kumimoji="1" lang="en-US" altLang="ko-KR" sz="728" b="0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ko-KR" sz="728" b="0" baseline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  - </a:t>
              </a:r>
              <a:r>
                <a:rPr kumimoji="1" lang="ko-KR" altLang="en-US" sz="728" b="0" baseline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회원 관리</a:t>
              </a:r>
              <a:endParaRPr kumimoji="1" lang="en-US" altLang="ko-KR" sz="728" b="0" baseline="0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  <a:p>
              <a:pPr>
                <a:lnSpc>
                  <a:spcPct val="125000"/>
                </a:lnSpc>
              </a:pPr>
              <a:r>
                <a:rPr kumimoji="1" lang="en-US" altLang="ko-KR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  - </a:t>
              </a:r>
              <a:r>
                <a:rPr kumimoji="1" lang="ko-KR" altLang="en-US" sz="728" b="0" dirty="0">
                  <a:solidFill>
                    <a:schemeClr val="tx1"/>
                  </a:solidFill>
                  <a:latin typeface="+mn-ea"/>
                  <a:ea typeface="+mn-ea"/>
                  <a:cs typeface="Malgun Gothic" charset="-127"/>
                </a:rPr>
                <a:t>블랙 리스트 관리</a:t>
              </a:r>
              <a:endParaRPr kumimoji="1" lang="en-US" altLang="ko-KR" sz="728" b="0" dirty="0">
                <a:solidFill>
                  <a:schemeClr val="tx1"/>
                </a:solidFill>
                <a:latin typeface="+mn-ea"/>
                <a:ea typeface="+mn-ea"/>
                <a:cs typeface="Malgun Gothic" charset="-127"/>
              </a:endParaRPr>
            </a:p>
          </p:txBody>
        </p:sp>
      </p:grpSp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CAD53DE7-CCAC-4399-82F2-89BD0FF4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0105"/>
              </p:ext>
            </p:extLst>
          </p:nvPr>
        </p:nvGraphicFramePr>
        <p:xfrm>
          <a:off x="1704476" y="1662774"/>
          <a:ext cx="670262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08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상품명</a:t>
                      </a:r>
                      <a:endParaRPr 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25F7F97-FB9E-4820-ADDD-024C81C5DF54}"/>
              </a:ext>
            </a:extLst>
          </p:cNvPr>
          <p:cNvSpPr txBox="1"/>
          <p:nvPr/>
        </p:nvSpPr>
        <p:spPr>
          <a:xfrm>
            <a:off x="1704476" y="1431323"/>
            <a:ext cx="15430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kumimoji="1" lang="ko-KR" altLang="en-US" sz="900" dirty="0">
                <a:latin typeface="+mn-ea"/>
              </a:rPr>
              <a:t>재고관리</a:t>
            </a:r>
          </a:p>
        </p:txBody>
      </p:sp>
      <p:sp>
        <p:nvSpPr>
          <p:cNvPr id="31" name="Butt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3AD7859-7E09-446A-A203-59EBE3C9126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55524" y="1712800"/>
            <a:ext cx="621202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sz="105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C776EB4-070C-4207-836C-4D674E111C34}"/>
              </a:ext>
            </a:extLst>
          </p:cNvPr>
          <p:cNvSpPr/>
          <p:nvPr/>
        </p:nvSpPr>
        <p:spPr bwMode="auto">
          <a:xfrm>
            <a:off x="1620605" y="1582027"/>
            <a:ext cx="161494" cy="161494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 defTabSz="776288"/>
            <a:r>
              <a:rPr kumimoji="1"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R" altLang="en-US" sz="10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78CAF99-077B-4A22-ADB9-38273D4BC4F6}"/>
              </a:ext>
            </a:extLst>
          </p:cNvPr>
          <p:cNvSpPr/>
          <p:nvPr/>
        </p:nvSpPr>
        <p:spPr bwMode="auto">
          <a:xfrm>
            <a:off x="4300765" y="1668714"/>
            <a:ext cx="161494" cy="161494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 defTabSz="776288"/>
            <a:r>
              <a:rPr kumimoji="1"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R" altLang="en-US" sz="10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74A276-406D-478C-ADB7-88D6044E17E5}"/>
              </a:ext>
            </a:extLst>
          </p:cNvPr>
          <p:cNvSpPr/>
          <p:nvPr/>
        </p:nvSpPr>
        <p:spPr bwMode="auto">
          <a:xfrm>
            <a:off x="753210" y="1459921"/>
            <a:ext cx="583712" cy="1673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C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rtlCol="0" anchor="ctr"/>
          <a:lstStyle/>
          <a:p>
            <a:pPr algn="ctr" defTabSz="776288"/>
            <a:endParaRPr kumimoji="1" lang="ko-KR" altLang="en-US" sz="1000" b="1" dirty="0" err="1">
              <a:solidFill>
                <a:prstClr val="black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5E04DD-B00D-4E5C-B6D4-17D197708F63}"/>
              </a:ext>
            </a:extLst>
          </p:cNvPr>
          <p:cNvSpPr/>
          <p:nvPr/>
        </p:nvSpPr>
        <p:spPr>
          <a:xfrm>
            <a:off x="610355" y="603128"/>
            <a:ext cx="7961022" cy="435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6A1B67F6-7F1B-447F-9899-C3E165721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" y="436110"/>
            <a:ext cx="1344130" cy="8064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220AB34-4E04-4571-A9EB-31C362BF683A}"/>
              </a:ext>
            </a:extLst>
          </p:cNvPr>
          <p:cNvSpPr txBox="1"/>
          <p:nvPr/>
        </p:nvSpPr>
        <p:spPr>
          <a:xfrm>
            <a:off x="7282706" y="757704"/>
            <a:ext cx="1124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임수빈 </a:t>
            </a:r>
            <a:r>
              <a:rPr lang="en-US" altLang="ko-KR" sz="900" b="1" dirty="0">
                <a:solidFill>
                  <a:schemeClr val="bg1"/>
                </a:solidFill>
              </a:rPr>
              <a:t>| </a:t>
            </a:r>
            <a:r>
              <a:rPr lang="ko-KR" altLang="en-US" sz="900" b="1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8B07BF-5D28-4608-8AAA-C2918553B188}"/>
              </a:ext>
            </a:extLst>
          </p:cNvPr>
          <p:cNvSpPr/>
          <p:nvPr/>
        </p:nvSpPr>
        <p:spPr bwMode="auto">
          <a:xfrm>
            <a:off x="2629800" y="1717430"/>
            <a:ext cx="1587094" cy="22022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 defTabSz="776288"/>
            <a:endParaRPr kumimoji="1" lang="ko-KR" altLang="en-US" sz="900" b="1" dirty="0" err="1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C35AAFF-9360-48BE-ACF7-CABD047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2344"/>
              </p:ext>
            </p:extLst>
          </p:nvPr>
        </p:nvGraphicFramePr>
        <p:xfrm>
          <a:off x="1724057" y="2777066"/>
          <a:ext cx="6702626" cy="168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옵션명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35622"/>
                  </a:ext>
                </a:extLst>
              </a:tr>
              <a:tr h="2807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72213"/>
                  </a:ext>
                </a:extLst>
              </a:tr>
              <a:tr h="2807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16737"/>
                  </a:ext>
                </a:extLst>
              </a:tr>
              <a:tr h="28075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39612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3CA080ED-0B4A-4E83-BA0A-0C843B550A6A}"/>
              </a:ext>
            </a:extLst>
          </p:cNvPr>
          <p:cNvSpPr txBox="1"/>
          <p:nvPr/>
        </p:nvSpPr>
        <p:spPr>
          <a:xfrm>
            <a:off x="1702111" y="2568528"/>
            <a:ext cx="15430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kumimoji="1" lang="ko-KR" altLang="en-US" sz="900" dirty="0">
                <a:latin typeface="+mn-ea"/>
              </a:rPr>
              <a:t>조회결과</a:t>
            </a:r>
          </a:p>
        </p:txBody>
      </p:sp>
      <p:sp>
        <p:nvSpPr>
          <p:cNvPr id="88" name="Butt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F0F900B-6D68-4259-82D2-EEF95E9B2A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02289" y="2508423"/>
            <a:ext cx="1024394" cy="19860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재고 등록</a:t>
            </a:r>
            <a:endParaRPr lang="en-US" sz="9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196B3-689D-4A86-9C4D-ADD55905CB2C}"/>
              </a:ext>
            </a:extLst>
          </p:cNvPr>
          <p:cNvSpPr/>
          <p:nvPr/>
        </p:nvSpPr>
        <p:spPr>
          <a:xfrm>
            <a:off x="8792001" y="607936"/>
            <a:ext cx="2134936" cy="29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478481-10FF-4EEA-82FB-2148302421B6}"/>
              </a:ext>
            </a:extLst>
          </p:cNvPr>
          <p:cNvSpPr txBox="1"/>
          <p:nvPr/>
        </p:nvSpPr>
        <p:spPr>
          <a:xfrm>
            <a:off x="8871901" y="623344"/>
            <a:ext cx="148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ED7F2A-230C-4B70-8CFE-D2B38DBBFBBB}"/>
              </a:ext>
            </a:extLst>
          </p:cNvPr>
          <p:cNvSpPr/>
          <p:nvPr/>
        </p:nvSpPr>
        <p:spPr bwMode="auto">
          <a:xfrm>
            <a:off x="7402289" y="2426348"/>
            <a:ext cx="161494" cy="161494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 defTabSz="776288"/>
            <a:r>
              <a:rPr kumimoji="1"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R" altLang="en-US" sz="10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F668CED-6BE1-45DE-A480-F0D1AAA82A2B}"/>
              </a:ext>
            </a:extLst>
          </p:cNvPr>
          <p:cNvSpPr/>
          <p:nvPr/>
        </p:nvSpPr>
        <p:spPr bwMode="auto">
          <a:xfrm>
            <a:off x="1643310" y="3057398"/>
            <a:ext cx="161494" cy="161494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 defTabSz="776288"/>
            <a:r>
              <a:rPr kumimoji="1"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R" altLang="en-US" sz="10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203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260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Soobinnn</dc:creator>
  <cp:lastModifiedBy>Soobinnn</cp:lastModifiedBy>
  <cp:revision>32</cp:revision>
  <dcterms:created xsi:type="dcterms:W3CDTF">2019-07-04T02:47:30Z</dcterms:created>
  <dcterms:modified xsi:type="dcterms:W3CDTF">2019-07-05T11:02:19Z</dcterms:modified>
</cp:coreProperties>
</file>