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4"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5"/>
    <p:restoredTop sz="94641"/>
  </p:normalViewPr>
  <p:slideViewPr>
    <p:cSldViewPr snapToGrid="0">
      <p:cViewPr varScale="1">
        <p:scale>
          <a:sx n="122" d="100"/>
          <a:sy n="122" d="100"/>
        </p:scale>
        <p:origin x="7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6BFC-DBBC-B3EF-E4DE-1C28AF5E63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26C638-F3F1-7212-29BC-70ABF98D1F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171EED-80F0-D481-FB64-9073EBE50F1B}"/>
              </a:ext>
            </a:extLst>
          </p:cNvPr>
          <p:cNvSpPr>
            <a:spLocks noGrp="1"/>
          </p:cNvSpPr>
          <p:nvPr>
            <p:ph type="dt" sz="half" idx="10"/>
          </p:nvPr>
        </p:nvSpPr>
        <p:spPr/>
        <p:txBody>
          <a:bodyPr/>
          <a:lstStyle/>
          <a:p>
            <a:fld id="{6498208A-C0EB-8844-BAA3-29B02596F57A}" type="datetimeFigureOut">
              <a:rPr lang="en-US" smtClean="0"/>
              <a:t>12/5/22</a:t>
            </a:fld>
            <a:endParaRPr lang="en-US"/>
          </a:p>
        </p:txBody>
      </p:sp>
      <p:sp>
        <p:nvSpPr>
          <p:cNvPr id="5" name="Footer Placeholder 4">
            <a:extLst>
              <a:ext uri="{FF2B5EF4-FFF2-40B4-BE49-F238E27FC236}">
                <a16:creationId xmlns:a16="http://schemas.microsoft.com/office/drawing/2014/main" id="{57F04D50-5EA6-A173-6344-E36B0B6C2A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AF6A04-12E5-7D13-0ED9-24CF3AF2C6CB}"/>
              </a:ext>
            </a:extLst>
          </p:cNvPr>
          <p:cNvSpPr>
            <a:spLocks noGrp="1"/>
          </p:cNvSpPr>
          <p:nvPr>
            <p:ph type="sldNum" sz="quarter" idx="12"/>
          </p:nvPr>
        </p:nvSpPr>
        <p:spPr/>
        <p:txBody>
          <a:bodyPr/>
          <a:lstStyle/>
          <a:p>
            <a:fld id="{4AAE070D-F0D0-B445-88DE-F03BD6FB4B66}" type="slidenum">
              <a:rPr lang="en-US" smtClean="0"/>
              <a:t>‹#›</a:t>
            </a:fld>
            <a:endParaRPr lang="en-US"/>
          </a:p>
        </p:txBody>
      </p:sp>
    </p:spTree>
    <p:extLst>
      <p:ext uri="{BB962C8B-B14F-4D97-AF65-F5344CB8AC3E}">
        <p14:creationId xmlns:p14="http://schemas.microsoft.com/office/powerpoint/2010/main" val="2847902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1CFA-5F23-E613-3AD6-BB9711E29E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BAB6FC-952E-D6A7-1C2C-E8BAC5157B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3FDE96-BC90-2C64-65D0-0673C69DBD30}"/>
              </a:ext>
            </a:extLst>
          </p:cNvPr>
          <p:cNvSpPr>
            <a:spLocks noGrp="1"/>
          </p:cNvSpPr>
          <p:nvPr>
            <p:ph type="dt" sz="half" idx="10"/>
          </p:nvPr>
        </p:nvSpPr>
        <p:spPr/>
        <p:txBody>
          <a:bodyPr/>
          <a:lstStyle/>
          <a:p>
            <a:fld id="{6498208A-C0EB-8844-BAA3-29B02596F57A}" type="datetimeFigureOut">
              <a:rPr lang="en-US" smtClean="0"/>
              <a:t>12/5/22</a:t>
            </a:fld>
            <a:endParaRPr lang="en-US"/>
          </a:p>
        </p:txBody>
      </p:sp>
      <p:sp>
        <p:nvSpPr>
          <p:cNvPr id="5" name="Footer Placeholder 4">
            <a:extLst>
              <a:ext uri="{FF2B5EF4-FFF2-40B4-BE49-F238E27FC236}">
                <a16:creationId xmlns:a16="http://schemas.microsoft.com/office/drawing/2014/main" id="{05F40384-DBE9-3382-F768-48352ACC48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4BA64-3A07-2609-503F-56D2D9E99CFB}"/>
              </a:ext>
            </a:extLst>
          </p:cNvPr>
          <p:cNvSpPr>
            <a:spLocks noGrp="1"/>
          </p:cNvSpPr>
          <p:nvPr>
            <p:ph type="sldNum" sz="quarter" idx="12"/>
          </p:nvPr>
        </p:nvSpPr>
        <p:spPr/>
        <p:txBody>
          <a:bodyPr/>
          <a:lstStyle/>
          <a:p>
            <a:fld id="{4AAE070D-F0D0-B445-88DE-F03BD6FB4B66}" type="slidenum">
              <a:rPr lang="en-US" smtClean="0"/>
              <a:t>‹#›</a:t>
            </a:fld>
            <a:endParaRPr lang="en-US"/>
          </a:p>
        </p:txBody>
      </p:sp>
    </p:spTree>
    <p:extLst>
      <p:ext uri="{BB962C8B-B14F-4D97-AF65-F5344CB8AC3E}">
        <p14:creationId xmlns:p14="http://schemas.microsoft.com/office/powerpoint/2010/main" val="290199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C442A9-841F-FFE1-5B9D-67ECE48A82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918A1B-9A6F-71D8-99CF-FDBC3F998E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57B3C7-33B9-7E0D-1A02-C79CA709875F}"/>
              </a:ext>
            </a:extLst>
          </p:cNvPr>
          <p:cNvSpPr>
            <a:spLocks noGrp="1"/>
          </p:cNvSpPr>
          <p:nvPr>
            <p:ph type="dt" sz="half" idx="10"/>
          </p:nvPr>
        </p:nvSpPr>
        <p:spPr/>
        <p:txBody>
          <a:bodyPr/>
          <a:lstStyle/>
          <a:p>
            <a:fld id="{6498208A-C0EB-8844-BAA3-29B02596F57A}" type="datetimeFigureOut">
              <a:rPr lang="en-US" smtClean="0"/>
              <a:t>12/5/22</a:t>
            </a:fld>
            <a:endParaRPr lang="en-US"/>
          </a:p>
        </p:txBody>
      </p:sp>
      <p:sp>
        <p:nvSpPr>
          <p:cNvPr id="5" name="Footer Placeholder 4">
            <a:extLst>
              <a:ext uri="{FF2B5EF4-FFF2-40B4-BE49-F238E27FC236}">
                <a16:creationId xmlns:a16="http://schemas.microsoft.com/office/drawing/2014/main" id="{86B23AE1-DFEC-D232-3E89-599BF4983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834F0-4993-5E8C-CB28-1CB74DCE4AF5}"/>
              </a:ext>
            </a:extLst>
          </p:cNvPr>
          <p:cNvSpPr>
            <a:spLocks noGrp="1"/>
          </p:cNvSpPr>
          <p:nvPr>
            <p:ph type="sldNum" sz="quarter" idx="12"/>
          </p:nvPr>
        </p:nvSpPr>
        <p:spPr/>
        <p:txBody>
          <a:bodyPr/>
          <a:lstStyle/>
          <a:p>
            <a:fld id="{4AAE070D-F0D0-B445-88DE-F03BD6FB4B66}" type="slidenum">
              <a:rPr lang="en-US" smtClean="0"/>
              <a:t>‹#›</a:t>
            </a:fld>
            <a:endParaRPr lang="en-US"/>
          </a:p>
        </p:txBody>
      </p:sp>
    </p:spTree>
    <p:extLst>
      <p:ext uri="{BB962C8B-B14F-4D97-AF65-F5344CB8AC3E}">
        <p14:creationId xmlns:p14="http://schemas.microsoft.com/office/powerpoint/2010/main" val="323932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8AC22-43FB-CA47-421E-27FECE1EE3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ACDB9E-1CD7-3C07-9FE7-29F750C660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F3A16D-03FD-FD8F-7411-9D36DF8479A0}"/>
              </a:ext>
            </a:extLst>
          </p:cNvPr>
          <p:cNvSpPr>
            <a:spLocks noGrp="1"/>
          </p:cNvSpPr>
          <p:nvPr>
            <p:ph type="dt" sz="half" idx="10"/>
          </p:nvPr>
        </p:nvSpPr>
        <p:spPr/>
        <p:txBody>
          <a:bodyPr/>
          <a:lstStyle/>
          <a:p>
            <a:fld id="{6498208A-C0EB-8844-BAA3-29B02596F57A}" type="datetimeFigureOut">
              <a:rPr lang="en-US" smtClean="0"/>
              <a:t>12/5/22</a:t>
            </a:fld>
            <a:endParaRPr lang="en-US"/>
          </a:p>
        </p:txBody>
      </p:sp>
      <p:sp>
        <p:nvSpPr>
          <p:cNvPr id="5" name="Footer Placeholder 4">
            <a:extLst>
              <a:ext uri="{FF2B5EF4-FFF2-40B4-BE49-F238E27FC236}">
                <a16:creationId xmlns:a16="http://schemas.microsoft.com/office/drawing/2014/main" id="{27CDA2B9-442A-8DD4-50A9-5744B0403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D05FF-1C5A-0F8F-F866-FABB27742F06}"/>
              </a:ext>
            </a:extLst>
          </p:cNvPr>
          <p:cNvSpPr>
            <a:spLocks noGrp="1"/>
          </p:cNvSpPr>
          <p:nvPr>
            <p:ph type="sldNum" sz="quarter" idx="12"/>
          </p:nvPr>
        </p:nvSpPr>
        <p:spPr/>
        <p:txBody>
          <a:bodyPr/>
          <a:lstStyle/>
          <a:p>
            <a:fld id="{4AAE070D-F0D0-B445-88DE-F03BD6FB4B66}" type="slidenum">
              <a:rPr lang="en-US" smtClean="0"/>
              <a:t>‹#›</a:t>
            </a:fld>
            <a:endParaRPr lang="en-US"/>
          </a:p>
        </p:txBody>
      </p:sp>
    </p:spTree>
    <p:extLst>
      <p:ext uri="{BB962C8B-B14F-4D97-AF65-F5344CB8AC3E}">
        <p14:creationId xmlns:p14="http://schemas.microsoft.com/office/powerpoint/2010/main" val="4142455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1066-8336-BE65-3B8A-416D80703C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B1058F-B684-28F1-C3A0-4AEEF89E86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13777C-966A-BDA5-76ED-746ED9E59FDA}"/>
              </a:ext>
            </a:extLst>
          </p:cNvPr>
          <p:cNvSpPr>
            <a:spLocks noGrp="1"/>
          </p:cNvSpPr>
          <p:nvPr>
            <p:ph type="dt" sz="half" idx="10"/>
          </p:nvPr>
        </p:nvSpPr>
        <p:spPr/>
        <p:txBody>
          <a:bodyPr/>
          <a:lstStyle/>
          <a:p>
            <a:fld id="{6498208A-C0EB-8844-BAA3-29B02596F57A}" type="datetimeFigureOut">
              <a:rPr lang="en-US" smtClean="0"/>
              <a:t>12/5/22</a:t>
            </a:fld>
            <a:endParaRPr lang="en-US"/>
          </a:p>
        </p:txBody>
      </p:sp>
      <p:sp>
        <p:nvSpPr>
          <p:cNvPr id="5" name="Footer Placeholder 4">
            <a:extLst>
              <a:ext uri="{FF2B5EF4-FFF2-40B4-BE49-F238E27FC236}">
                <a16:creationId xmlns:a16="http://schemas.microsoft.com/office/drawing/2014/main" id="{0F7A4BD2-29E4-4D8F-2C2C-481BDB481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83FEBC-4299-4FBE-BC0C-937E4890DC05}"/>
              </a:ext>
            </a:extLst>
          </p:cNvPr>
          <p:cNvSpPr>
            <a:spLocks noGrp="1"/>
          </p:cNvSpPr>
          <p:nvPr>
            <p:ph type="sldNum" sz="quarter" idx="12"/>
          </p:nvPr>
        </p:nvSpPr>
        <p:spPr/>
        <p:txBody>
          <a:bodyPr/>
          <a:lstStyle/>
          <a:p>
            <a:fld id="{4AAE070D-F0D0-B445-88DE-F03BD6FB4B66}" type="slidenum">
              <a:rPr lang="en-US" smtClean="0"/>
              <a:t>‹#›</a:t>
            </a:fld>
            <a:endParaRPr lang="en-US"/>
          </a:p>
        </p:txBody>
      </p:sp>
    </p:spTree>
    <p:extLst>
      <p:ext uri="{BB962C8B-B14F-4D97-AF65-F5344CB8AC3E}">
        <p14:creationId xmlns:p14="http://schemas.microsoft.com/office/powerpoint/2010/main" val="3247531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5EC2D-8B43-3427-EDD7-EF130E4639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3AC1EF-7594-01A8-9ECA-A2C9CBECB6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9FBC59-BE94-B837-7D2A-2C6B199E11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AC71D6-76B7-7FAC-B8EF-DC6F2799D6D3}"/>
              </a:ext>
            </a:extLst>
          </p:cNvPr>
          <p:cNvSpPr>
            <a:spLocks noGrp="1"/>
          </p:cNvSpPr>
          <p:nvPr>
            <p:ph type="dt" sz="half" idx="10"/>
          </p:nvPr>
        </p:nvSpPr>
        <p:spPr/>
        <p:txBody>
          <a:bodyPr/>
          <a:lstStyle/>
          <a:p>
            <a:fld id="{6498208A-C0EB-8844-BAA3-29B02596F57A}" type="datetimeFigureOut">
              <a:rPr lang="en-US" smtClean="0"/>
              <a:t>12/5/22</a:t>
            </a:fld>
            <a:endParaRPr lang="en-US"/>
          </a:p>
        </p:txBody>
      </p:sp>
      <p:sp>
        <p:nvSpPr>
          <p:cNvPr id="6" name="Footer Placeholder 5">
            <a:extLst>
              <a:ext uri="{FF2B5EF4-FFF2-40B4-BE49-F238E27FC236}">
                <a16:creationId xmlns:a16="http://schemas.microsoft.com/office/drawing/2014/main" id="{55B77479-3BD0-251B-EB3A-A77C22751E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2BF7F7-6FD9-9C17-C8EA-74AE8AB113E4}"/>
              </a:ext>
            </a:extLst>
          </p:cNvPr>
          <p:cNvSpPr>
            <a:spLocks noGrp="1"/>
          </p:cNvSpPr>
          <p:nvPr>
            <p:ph type="sldNum" sz="quarter" idx="12"/>
          </p:nvPr>
        </p:nvSpPr>
        <p:spPr/>
        <p:txBody>
          <a:bodyPr/>
          <a:lstStyle/>
          <a:p>
            <a:fld id="{4AAE070D-F0D0-B445-88DE-F03BD6FB4B66}" type="slidenum">
              <a:rPr lang="en-US" smtClean="0"/>
              <a:t>‹#›</a:t>
            </a:fld>
            <a:endParaRPr lang="en-US"/>
          </a:p>
        </p:txBody>
      </p:sp>
    </p:spTree>
    <p:extLst>
      <p:ext uri="{BB962C8B-B14F-4D97-AF65-F5344CB8AC3E}">
        <p14:creationId xmlns:p14="http://schemas.microsoft.com/office/powerpoint/2010/main" val="3103891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5D580-E210-388F-06D6-DB3DCE55E8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A3A891-66B6-5A24-25F4-5B186CF615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C4DEAE-4F76-A570-CB96-1E92E5B5F3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281E9F-C3D0-0B30-7BBB-59E0C8632A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7BF127-3D75-D02B-7DA8-B328122BCF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B54637-1DE7-1363-FF85-499FAE28980B}"/>
              </a:ext>
            </a:extLst>
          </p:cNvPr>
          <p:cNvSpPr>
            <a:spLocks noGrp="1"/>
          </p:cNvSpPr>
          <p:nvPr>
            <p:ph type="dt" sz="half" idx="10"/>
          </p:nvPr>
        </p:nvSpPr>
        <p:spPr/>
        <p:txBody>
          <a:bodyPr/>
          <a:lstStyle/>
          <a:p>
            <a:fld id="{6498208A-C0EB-8844-BAA3-29B02596F57A}" type="datetimeFigureOut">
              <a:rPr lang="en-US" smtClean="0"/>
              <a:t>12/5/22</a:t>
            </a:fld>
            <a:endParaRPr lang="en-US"/>
          </a:p>
        </p:txBody>
      </p:sp>
      <p:sp>
        <p:nvSpPr>
          <p:cNvPr id="8" name="Footer Placeholder 7">
            <a:extLst>
              <a:ext uri="{FF2B5EF4-FFF2-40B4-BE49-F238E27FC236}">
                <a16:creationId xmlns:a16="http://schemas.microsoft.com/office/drawing/2014/main" id="{AA99F367-4C16-74CF-D71F-D5C85BCAF4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F6207B-5CDB-36E6-D6DE-7A536CE84A02}"/>
              </a:ext>
            </a:extLst>
          </p:cNvPr>
          <p:cNvSpPr>
            <a:spLocks noGrp="1"/>
          </p:cNvSpPr>
          <p:nvPr>
            <p:ph type="sldNum" sz="quarter" idx="12"/>
          </p:nvPr>
        </p:nvSpPr>
        <p:spPr/>
        <p:txBody>
          <a:bodyPr/>
          <a:lstStyle/>
          <a:p>
            <a:fld id="{4AAE070D-F0D0-B445-88DE-F03BD6FB4B66}" type="slidenum">
              <a:rPr lang="en-US" smtClean="0"/>
              <a:t>‹#›</a:t>
            </a:fld>
            <a:endParaRPr lang="en-US"/>
          </a:p>
        </p:txBody>
      </p:sp>
    </p:spTree>
    <p:extLst>
      <p:ext uri="{BB962C8B-B14F-4D97-AF65-F5344CB8AC3E}">
        <p14:creationId xmlns:p14="http://schemas.microsoft.com/office/powerpoint/2010/main" val="1468754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06C7F-F7D1-C3EF-4217-84FF1A5C21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357C8D-0E17-6320-74BE-202717323558}"/>
              </a:ext>
            </a:extLst>
          </p:cNvPr>
          <p:cNvSpPr>
            <a:spLocks noGrp="1"/>
          </p:cNvSpPr>
          <p:nvPr>
            <p:ph type="dt" sz="half" idx="10"/>
          </p:nvPr>
        </p:nvSpPr>
        <p:spPr/>
        <p:txBody>
          <a:bodyPr/>
          <a:lstStyle/>
          <a:p>
            <a:fld id="{6498208A-C0EB-8844-BAA3-29B02596F57A}" type="datetimeFigureOut">
              <a:rPr lang="en-US" smtClean="0"/>
              <a:t>12/5/22</a:t>
            </a:fld>
            <a:endParaRPr lang="en-US"/>
          </a:p>
        </p:txBody>
      </p:sp>
      <p:sp>
        <p:nvSpPr>
          <p:cNvPr id="4" name="Footer Placeholder 3">
            <a:extLst>
              <a:ext uri="{FF2B5EF4-FFF2-40B4-BE49-F238E27FC236}">
                <a16:creationId xmlns:a16="http://schemas.microsoft.com/office/drawing/2014/main" id="{6C9CC0C1-B729-8287-29D0-0B26508652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16891C-4D9D-CFD2-5438-D775C542ABD9}"/>
              </a:ext>
            </a:extLst>
          </p:cNvPr>
          <p:cNvSpPr>
            <a:spLocks noGrp="1"/>
          </p:cNvSpPr>
          <p:nvPr>
            <p:ph type="sldNum" sz="quarter" idx="12"/>
          </p:nvPr>
        </p:nvSpPr>
        <p:spPr/>
        <p:txBody>
          <a:bodyPr/>
          <a:lstStyle/>
          <a:p>
            <a:fld id="{4AAE070D-F0D0-B445-88DE-F03BD6FB4B66}" type="slidenum">
              <a:rPr lang="en-US" smtClean="0"/>
              <a:t>‹#›</a:t>
            </a:fld>
            <a:endParaRPr lang="en-US"/>
          </a:p>
        </p:txBody>
      </p:sp>
    </p:spTree>
    <p:extLst>
      <p:ext uri="{BB962C8B-B14F-4D97-AF65-F5344CB8AC3E}">
        <p14:creationId xmlns:p14="http://schemas.microsoft.com/office/powerpoint/2010/main" val="3766521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17DBDB-079C-A9E3-501D-2D2B9DB84B50}"/>
              </a:ext>
            </a:extLst>
          </p:cNvPr>
          <p:cNvSpPr>
            <a:spLocks noGrp="1"/>
          </p:cNvSpPr>
          <p:nvPr>
            <p:ph type="dt" sz="half" idx="10"/>
          </p:nvPr>
        </p:nvSpPr>
        <p:spPr/>
        <p:txBody>
          <a:bodyPr/>
          <a:lstStyle/>
          <a:p>
            <a:fld id="{6498208A-C0EB-8844-BAA3-29B02596F57A}" type="datetimeFigureOut">
              <a:rPr lang="en-US" smtClean="0"/>
              <a:t>12/5/22</a:t>
            </a:fld>
            <a:endParaRPr lang="en-US"/>
          </a:p>
        </p:txBody>
      </p:sp>
      <p:sp>
        <p:nvSpPr>
          <p:cNvPr id="3" name="Footer Placeholder 2">
            <a:extLst>
              <a:ext uri="{FF2B5EF4-FFF2-40B4-BE49-F238E27FC236}">
                <a16:creationId xmlns:a16="http://schemas.microsoft.com/office/drawing/2014/main" id="{1529CFFE-BCC9-171D-249B-EB78D29C66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E879AE-73C7-C4A5-17D8-A5E49D579219}"/>
              </a:ext>
            </a:extLst>
          </p:cNvPr>
          <p:cNvSpPr>
            <a:spLocks noGrp="1"/>
          </p:cNvSpPr>
          <p:nvPr>
            <p:ph type="sldNum" sz="quarter" idx="12"/>
          </p:nvPr>
        </p:nvSpPr>
        <p:spPr/>
        <p:txBody>
          <a:bodyPr/>
          <a:lstStyle/>
          <a:p>
            <a:fld id="{4AAE070D-F0D0-B445-88DE-F03BD6FB4B66}" type="slidenum">
              <a:rPr lang="en-US" smtClean="0"/>
              <a:t>‹#›</a:t>
            </a:fld>
            <a:endParaRPr lang="en-US"/>
          </a:p>
        </p:txBody>
      </p:sp>
    </p:spTree>
    <p:extLst>
      <p:ext uri="{BB962C8B-B14F-4D97-AF65-F5344CB8AC3E}">
        <p14:creationId xmlns:p14="http://schemas.microsoft.com/office/powerpoint/2010/main" val="565313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689BE-40E7-CD1D-A467-FFA2B40544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59E376-E144-C2A0-CE80-4C05F93D0D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943DAF-92E4-E485-655C-8D8D954ACA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F3B0C1-0D37-A2E4-92FD-02E83ECE78E0}"/>
              </a:ext>
            </a:extLst>
          </p:cNvPr>
          <p:cNvSpPr>
            <a:spLocks noGrp="1"/>
          </p:cNvSpPr>
          <p:nvPr>
            <p:ph type="dt" sz="half" idx="10"/>
          </p:nvPr>
        </p:nvSpPr>
        <p:spPr/>
        <p:txBody>
          <a:bodyPr/>
          <a:lstStyle/>
          <a:p>
            <a:fld id="{6498208A-C0EB-8844-BAA3-29B02596F57A}" type="datetimeFigureOut">
              <a:rPr lang="en-US" smtClean="0"/>
              <a:t>12/5/22</a:t>
            </a:fld>
            <a:endParaRPr lang="en-US"/>
          </a:p>
        </p:txBody>
      </p:sp>
      <p:sp>
        <p:nvSpPr>
          <p:cNvPr id="6" name="Footer Placeholder 5">
            <a:extLst>
              <a:ext uri="{FF2B5EF4-FFF2-40B4-BE49-F238E27FC236}">
                <a16:creationId xmlns:a16="http://schemas.microsoft.com/office/drawing/2014/main" id="{4C9093CC-2FC7-5F5D-0613-2EF390E0E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89916A-C6A7-2C59-9C1D-B4DF0DBB6106}"/>
              </a:ext>
            </a:extLst>
          </p:cNvPr>
          <p:cNvSpPr>
            <a:spLocks noGrp="1"/>
          </p:cNvSpPr>
          <p:nvPr>
            <p:ph type="sldNum" sz="quarter" idx="12"/>
          </p:nvPr>
        </p:nvSpPr>
        <p:spPr/>
        <p:txBody>
          <a:bodyPr/>
          <a:lstStyle/>
          <a:p>
            <a:fld id="{4AAE070D-F0D0-B445-88DE-F03BD6FB4B66}" type="slidenum">
              <a:rPr lang="en-US" smtClean="0"/>
              <a:t>‹#›</a:t>
            </a:fld>
            <a:endParaRPr lang="en-US"/>
          </a:p>
        </p:txBody>
      </p:sp>
    </p:spTree>
    <p:extLst>
      <p:ext uri="{BB962C8B-B14F-4D97-AF65-F5344CB8AC3E}">
        <p14:creationId xmlns:p14="http://schemas.microsoft.com/office/powerpoint/2010/main" val="1152189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9D8C8-9973-7F3A-8F64-0465A0812F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65E798-D723-9A98-ED47-1687F73002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6DEDF8-E720-A702-E413-E9CE582A42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8F4898-0E6D-750A-C998-400C5AC67770}"/>
              </a:ext>
            </a:extLst>
          </p:cNvPr>
          <p:cNvSpPr>
            <a:spLocks noGrp="1"/>
          </p:cNvSpPr>
          <p:nvPr>
            <p:ph type="dt" sz="half" idx="10"/>
          </p:nvPr>
        </p:nvSpPr>
        <p:spPr/>
        <p:txBody>
          <a:bodyPr/>
          <a:lstStyle/>
          <a:p>
            <a:fld id="{6498208A-C0EB-8844-BAA3-29B02596F57A}" type="datetimeFigureOut">
              <a:rPr lang="en-US" smtClean="0"/>
              <a:t>12/5/22</a:t>
            </a:fld>
            <a:endParaRPr lang="en-US"/>
          </a:p>
        </p:txBody>
      </p:sp>
      <p:sp>
        <p:nvSpPr>
          <p:cNvPr id="6" name="Footer Placeholder 5">
            <a:extLst>
              <a:ext uri="{FF2B5EF4-FFF2-40B4-BE49-F238E27FC236}">
                <a16:creationId xmlns:a16="http://schemas.microsoft.com/office/drawing/2014/main" id="{1B2FB087-10F0-4292-0046-901CDAD35C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FB8BD-C3D1-EF18-C439-FE8A7209E3B5}"/>
              </a:ext>
            </a:extLst>
          </p:cNvPr>
          <p:cNvSpPr>
            <a:spLocks noGrp="1"/>
          </p:cNvSpPr>
          <p:nvPr>
            <p:ph type="sldNum" sz="quarter" idx="12"/>
          </p:nvPr>
        </p:nvSpPr>
        <p:spPr/>
        <p:txBody>
          <a:bodyPr/>
          <a:lstStyle/>
          <a:p>
            <a:fld id="{4AAE070D-F0D0-B445-88DE-F03BD6FB4B66}" type="slidenum">
              <a:rPr lang="en-US" smtClean="0"/>
              <a:t>‹#›</a:t>
            </a:fld>
            <a:endParaRPr lang="en-US"/>
          </a:p>
        </p:txBody>
      </p:sp>
    </p:spTree>
    <p:extLst>
      <p:ext uri="{BB962C8B-B14F-4D97-AF65-F5344CB8AC3E}">
        <p14:creationId xmlns:p14="http://schemas.microsoft.com/office/powerpoint/2010/main" val="169090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036500-D194-8884-42FB-9968D47E2C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76761C-85E8-FC42-5CBB-A6940D8597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F2FB9-34CA-372A-FD0F-B85FBFF8DD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98208A-C0EB-8844-BAA3-29B02596F57A}" type="datetimeFigureOut">
              <a:rPr lang="en-US" smtClean="0"/>
              <a:t>12/5/22</a:t>
            </a:fld>
            <a:endParaRPr lang="en-US"/>
          </a:p>
        </p:txBody>
      </p:sp>
      <p:sp>
        <p:nvSpPr>
          <p:cNvPr id="5" name="Footer Placeholder 4">
            <a:extLst>
              <a:ext uri="{FF2B5EF4-FFF2-40B4-BE49-F238E27FC236}">
                <a16:creationId xmlns:a16="http://schemas.microsoft.com/office/drawing/2014/main" id="{174A3D4A-1113-84B1-50F8-7DCBB3B5DD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835B00-64B4-9368-C7B1-F96F44D5B0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AE070D-F0D0-B445-88DE-F03BD6FB4B66}" type="slidenum">
              <a:rPr lang="en-US" smtClean="0"/>
              <a:t>‹#›</a:t>
            </a:fld>
            <a:endParaRPr lang="en-US"/>
          </a:p>
        </p:txBody>
      </p:sp>
    </p:spTree>
    <p:extLst>
      <p:ext uri="{BB962C8B-B14F-4D97-AF65-F5344CB8AC3E}">
        <p14:creationId xmlns:p14="http://schemas.microsoft.com/office/powerpoint/2010/main" val="2806046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SoochowRobin/python-blockchai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564454-B684-C518-CECA-EB318DD38231}"/>
              </a:ext>
            </a:extLst>
          </p:cNvPr>
          <p:cNvSpPr txBox="1"/>
          <p:nvPr/>
        </p:nvSpPr>
        <p:spPr>
          <a:xfrm>
            <a:off x="2747104" y="2211850"/>
            <a:ext cx="6048553" cy="1138773"/>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Build a Blockchain &amp; Cryptocurrency</a:t>
            </a:r>
          </a:p>
          <a:p>
            <a:r>
              <a:rPr lang="en-US" sz="2000" dirty="0">
                <a:latin typeface="Times New Roman" panose="02020603050405020304" pitchFamily="18" charset="0"/>
                <a:cs typeface="Times New Roman" panose="02020603050405020304" pitchFamily="18" charset="0"/>
              </a:rPr>
              <a:t>	</a:t>
            </a:r>
          </a:p>
          <a:p>
            <a:pPr algn="ctr"/>
            <a:r>
              <a:rPr lang="en-US" sz="2000" dirty="0">
                <a:latin typeface="Times New Roman" panose="02020603050405020304" pitchFamily="18" charset="0"/>
                <a:cs typeface="Times New Roman" panose="02020603050405020304" pitchFamily="18" charset="0"/>
              </a:rPr>
              <a:t>Tech Stack: Python &amp; Flask,  JS &amp; React</a:t>
            </a:r>
          </a:p>
        </p:txBody>
      </p:sp>
      <p:sp>
        <p:nvSpPr>
          <p:cNvPr id="5" name="TextBox 4">
            <a:extLst>
              <a:ext uri="{FF2B5EF4-FFF2-40B4-BE49-F238E27FC236}">
                <a16:creationId xmlns:a16="http://schemas.microsoft.com/office/drawing/2014/main" id="{FED62988-7B01-7809-8556-D861B8F9E21C}"/>
              </a:ext>
            </a:extLst>
          </p:cNvPr>
          <p:cNvSpPr txBox="1"/>
          <p:nvPr/>
        </p:nvSpPr>
        <p:spPr>
          <a:xfrm>
            <a:off x="8577942" y="4450080"/>
            <a:ext cx="1406154" cy="646331"/>
          </a:xfrm>
          <a:prstGeom prst="rect">
            <a:avLst/>
          </a:prstGeom>
          <a:noFill/>
        </p:spPr>
        <p:txBody>
          <a:bodyPr wrap="none" rtlCol="0">
            <a:spAutoFit/>
          </a:bodyPr>
          <a:lstStyle/>
          <a:p>
            <a:r>
              <a:rPr lang="en-US" dirty="0" err="1"/>
              <a:t>Guobin</a:t>
            </a:r>
            <a:r>
              <a:rPr lang="en-US" dirty="0"/>
              <a:t> Chen</a:t>
            </a:r>
          </a:p>
          <a:p>
            <a:r>
              <a:rPr lang="en-US" dirty="0"/>
              <a:t>12/06/2022</a:t>
            </a:r>
          </a:p>
        </p:txBody>
      </p:sp>
      <p:sp>
        <p:nvSpPr>
          <p:cNvPr id="6" name="TextBox 5">
            <a:extLst>
              <a:ext uri="{FF2B5EF4-FFF2-40B4-BE49-F238E27FC236}">
                <a16:creationId xmlns:a16="http://schemas.microsoft.com/office/drawing/2014/main" id="{BABE1556-EFB7-9227-3B85-3C5EE5C3B005}"/>
              </a:ext>
            </a:extLst>
          </p:cNvPr>
          <p:cNvSpPr txBox="1"/>
          <p:nvPr/>
        </p:nvSpPr>
        <p:spPr>
          <a:xfrm>
            <a:off x="2747104" y="3680851"/>
            <a:ext cx="6385081"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Github</a:t>
            </a:r>
            <a:r>
              <a:rPr lang="en-US" dirty="0">
                <a:latin typeface="Times New Roman" panose="02020603050405020304" pitchFamily="18" charset="0"/>
                <a:cs typeface="Times New Roman" panose="02020603050405020304" pitchFamily="18" charset="0"/>
              </a:rPr>
              <a:t> repo: </a:t>
            </a:r>
            <a:r>
              <a:rPr lang="en-US" dirty="0">
                <a:latin typeface="Times New Roman" panose="02020603050405020304" pitchFamily="18" charset="0"/>
                <a:cs typeface="Times New Roman" panose="02020603050405020304" pitchFamily="18" charset="0"/>
                <a:hlinkClick r:id="rId2"/>
              </a:rPr>
              <a:t>https://</a:t>
            </a:r>
            <a:r>
              <a:rPr lang="en-US" dirty="0" err="1">
                <a:latin typeface="Times New Roman" panose="02020603050405020304" pitchFamily="18" charset="0"/>
                <a:cs typeface="Times New Roman" panose="02020603050405020304" pitchFamily="18" charset="0"/>
                <a:hlinkClick r:id="rId2"/>
              </a:rPr>
              <a:t>github.com</a:t>
            </a:r>
            <a:r>
              <a:rPr lang="en-US" dirty="0">
                <a:latin typeface="Times New Roman" panose="02020603050405020304" pitchFamily="18" charset="0"/>
                <a:cs typeface="Times New Roman" panose="02020603050405020304" pitchFamily="18" charset="0"/>
                <a:hlinkClick r:id="rId2"/>
              </a:rPr>
              <a:t>/</a:t>
            </a:r>
            <a:r>
              <a:rPr lang="en-US" dirty="0" err="1">
                <a:latin typeface="Times New Roman" panose="02020603050405020304" pitchFamily="18" charset="0"/>
                <a:cs typeface="Times New Roman" panose="02020603050405020304" pitchFamily="18" charset="0"/>
                <a:hlinkClick r:id="rId2"/>
              </a:rPr>
              <a:t>SoochowRobin</a:t>
            </a:r>
            <a:r>
              <a:rPr lang="en-US" dirty="0">
                <a:latin typeface="Times New Roman" panose="02020603050405020304" pitchFamily="18" charset="0"/>
                <a:cs typeface="Times New Roman" panose="02020603050405020304" pitchFamily="18" charset="0"/>
                <a:hlinkClick r:id="rId2"/>
              </a:rPr>
              <a:t>/python-blockchain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8612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AAD957-75B4-E972-D3A1-F7E1151E3856}"/>
              </a:ext>
            </a:extLst>
          </p:cNvPr>
          <p:cNvSpPr txBox="1"/>
          <p:nvPr/>
        </p:nvSpPr>
        <p:spPr>
          <a:xfrm>
            <a:off x="346241" y="329123"/>
            <a:ext cx="1729961"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Project Goal</a:t>
            </a:r>
          </a:p>
        </p:txBody>
      </p:sp>
      <p:sp>
        <p:nvSpPr>
          <p:cNvPr id="5" name="TextBox 4">
            <a:extLst>
              <a:ext uri="{FF2B5EF4-FFF2-40B4-BE49-F238E27FC236}">
                <a16:creationId xmlns:a16="http://schemas.microsoft.com/office/drawing/2014/main" id="{97DE0241-38ED-905A-BCF5-94EB335ED986}"/>
              </a:ext>
            </a:extLst>
          </p:cNvPr>
          <p:cNvSpPr txBox="1"/>
          <p:nvPr/>
        </p:nvSpPr>
        <p:spPr>
          <a:xfrm>
            <a:off x="1762526" y="1531258"/>
            <a:ext cx="6461760" cy="1631216"/>
          </a:xfrm>
          <a:prstGeom prst="rect">
            <a:avLst/>
          </a:prstGeom>
          <a:noFill/>
        </p:spPr>
        <p:txBody>
          <a:bodyPr wrap="square" rtlCol="0">
            <a:spAutoFit/>
          </a:bodyPr>
          <a:lstStyle/>
          <a:p>
            <a:pPr marL="342900" indent="-342900">
              <a:buAutoNum type="arabicPeriod"/>
            </a:pPr>
            <a:r>
              <a:rPr lang="en-US" sz="2000" dirty="0">
                <a:latin typeface="Times New Roman" panose="02020603050405020304" pitchFamily="18" charset="0"/>
                <a:cs typeface="Times New Roman" panose="02020603050405020304" pitchFamily="18" charset="0"/>
              </a:rPr>
              <a:t>Learn Python Fundamentals and Flask framework</a:t>
            </a:r>
          </a:p>
          <a:p>
            <a:pPr marL="342900" indent="-342900">
              <a:buAutoNum type="arabicPeriod"/>
            </a:pPr>
            <a:endParaRPr lang="en-US" sz="2000" dirty="0">
              <a:latin typeface="Times New Roman" panose="02020603050405020304" pitchFamily="18" charset="0"/>
              <a:cs typeface="Times New Roman" panose="02020603050405020304" pitchFamily="18" charset="0"/>
            </a:endParaRPr>
          </a:p>
          <a:p>
            <a:pPr marL="342900" indent="-342900">
              <a:buAutoNum type="arabicPeriod"/>
            </a:pPr>
            <a:r>
              <a:rPr lang="en-US" sz="2000" dirty="0">
                <a:latin typeface="Times New Roman" panose="02020603050405020304" pitchFamily="18" charset="0"/>
                <a:cs typeface="Times New Roman" panose="02020603050405020304" pitchFamily="18" charset="0"/>
              </a:rPr>
              <a:t>Build a Blockchain and Cryptocurrency </a:t>
            </a:r>
          </a:p>
          <a:p>
            <a:pPr marL="342900" indent="-342900">
              <a:buAutoNum type="arabicPeriod"/>
            </a:pPr>
            <a:endParaRPr lang="en-US" sz="2000" dirty="0">
              <a:latin typeface="Times New Roman" panose="02020603050405020304" pitchFamily="18" charset="0"/>
              <a:cs typeface="Times New Roman" panose="02020603050405020304" pitchFamily="18" charset="0"/>
            </a:endParaRPr>
          </a:p>
          <a:p>
            <a:pPr marL="342900" indent="-342900">
              <a:buAutoNum type="arabicPeriod"/>
            </a:pPr>
            <a:r>
              <a:rPr lang="en-US" sz="2000" dirty="0">
                <a:latin typeface="Times New Roman" panose="02020603050405020304" pitchFamily="18" charset="0"/>
                <a:cs typeface="Times New Roman" panose="02020603050405020304" pitchFamily="18" charset="0"/>
              </a:rPr>
              <a:t>Learn Fronted Web Development, JavaScript, and React</a:t>
            </a:r>
          </a:p>
        </p:txBody>
      </p:sp>
      <p:pic>
        <p:nvPicPr>
          <p:cNvPr id="8" name="Picture 7" descr="Text&#10;&#10;Description automatically generated">
            <a:extLst>
              <a:ext uri="{FF2B5EF4-FFF2-40B4-BE49-F238E27FC236}">
                <a16:creationId xmlns:a16="http://schemas.microsoft.com/office/drawing/2014/main" id="{B85D7F4D-6F55-D14A-2E00-AAC5F01A4F0B}"/>
              </a:ext>
            </a:extLst>
          </p:cNvPr>
          <p:cNvPicPr>
            <a:picLocks noChangeAspect="1"/>
          </p:cNvPicPr>
          <p:nvPr/>
        </p:nvPicPr>
        <p:blipFill>
          <a:blip r:embed="rId2"/>
          <a:stretch>
            <a:fillRect/>
          </a:stretch>
        </p:blipFill>
        <p:spPr>
          <a:xfrm>
            <a:off x="7571903" y="3429000"/>
            <a:ext cx="4068456" cy="2865968"/>
          </a:xfrm>
          <a:prstGeom prst="rect">
            <a:avLst/>
          </a:prstGeom>
        </p:spPr>
      </p:pic>
    </p:spTree>
    <p:extLst>
      <p:ext uri="{BB962C8B-B14F-4D97-AF65-F5344CB8AC3E}">
        <p14:creationId xmlns:p14="http://schemas.microsoft.com/office/powerpoint/2010/main" val="1447526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BCCFE5-4073-AEE6-0B37-B0F1FAFD1538}"/>
              </a:ext>
            </a:extLst>
          </p:cNvPr>
          <p:cNvSpPr txBox="1"/>
          <p:nvPr/>
        </p:nvSpPr>
        <p:spPr>
          <a:xfrm>
            <a:off x="303768" y="335676"/>
            <a:ext cx="2858475"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Python Fundamentals</a:t>
            </a:r>
          </a:p>
        </p:txBody>
      </p:sp>
      <p:sp>
        <p:nvSpPr>
          <p:cNvPr id="5" name="TextBox 4">
            <a:extLst>
              <a:ext uri="{FF2B5EF4-FFF2-40B4-BE49-F238E27FC236}">
                <a16:creationId xmlns:a16="http://schemas.microsoft.com/office/drawing/2014/main" id="{53C6BC98-2303-984B-B2CF-28823EA38976}"/>
              </a:ext>
            </a:extLst>
          </p:cNvPr>
          <p:cNvSpPr txBox="1"/>
          <p:nvPr/>
        </p:nvSpPr>
        <p:spPr>
          <a:xfrm>
            <a:off x="1648923" y="1123219"/>
            <a:ext cx="6589724" cy="646331"/>
          </a:xfrm>
          <a:prstGeom prst="rect">
            <a:avLst/>
          </a:prstGeom>
          <a:noFill/>
        </p:spPr>
        <p:txBody>
          <a:bodyPr wrap="square" rtlCol="0">
            <a:spAutoFit/>
          </a:bodyPr>
          <a:lstStyle/>
          <a:p>
            <a:r>
              <a:rPr lang="en-US" dirty="0"/>
              <a:t>Familiar with: variable, functions, while-loop, for-loop, lambda,</a:t>
            </a:r>
          </a:p>
          <a:p>
            <a:r>
              <a:rPr lang="en-US" dirty="0"/>
              <a:t>built-in data structures: lists, sets, dictionaries, classes, modules</a:t>
            </a:r>
          </a:p>
        </p:txBody>
      </p:sp>
      <p:sp>
        <p:nvSpPr>
          <p:cNvPr id="7" name="TextBox 6">
            <a:extLst>
              <a:ext uri="{FF2B5EF4-FFF2-40B4-BE49-F238E27FC236}">
                <a16:creationId xmlns:a16="http://schemas.microsoft.com/office/drawing/2014/main" id="{03AC5CF5-C3A9-5B00-BD0F-45D911B0668C}"/>
              </a:ext>
            </a:extLst>
          </p:cNvPr>
          <p:cNvSpPr txBox="1"/>
          <p:nvPr/>
        </p:nvSpPr>
        <p:spPr>
          <a:xfrm>
            <a:off x="1648923" y="2081475"/>
            <a:ext cx="6102043" cy="923330"/>
          </a:xfrm>
          <a:prstGeom prst="rect">
            <a:avLst/>
          </a:prstGeom>
          <a:noFill/>
        </p:spPr>
        <p:txBody>
          <a:bodyPr wrap="square" rtlCol="0">
            <a:spAutoFit/>
          </a:bodyPr>
          <a:lstStyle/>
          <a:p>
            <a:r>
              <a:rPr lang="en-US" dirty="0"/>
              <a:t>Blockchain: a list of blocks where each block represents a unit of storage for data. The list is called a chain because each block references the block before it</a:t>
            </a:r>
          </a:p>
        </p:txBody>
      </p:sp>
      <p:sp>
        <p:nvSpPr>
          <p:cNvPr id="8" name="TextBox 7">
            <a:extLst>
              <a:ext uri="{FF2B5EF4-FFF2-40B4-BE49-F238E27FC236}">
                <a16:creationId xmlns:a16="http://schemas.microsoft.com/office/drawing/2014/main" id="{0614B841-2E41-69F4-7B1B-F5501079EA26}"/>
              </a:ext>
            </a:extLst>
          </p:cNvPr>
          <p:cNvSpPr txBox="1"/>
          <p:nvPr/>
        </p:nvSpPr>
        <p:spPr>
          <a:xfrm>
            <a:off x="1695505" y="3353886"/>
            <a:ext cx="6102043" cy="646331"/>
          </a:xfrm>
          <a:prstGeom prst="rect">
            <a:avLst/>
          </a:prstGeom>
          <a:noFill/>
        </p:spPr>
        <p:txBody>
          <a:bodyPr wrap="square" rtlCol="0">
            <a:spAutoFit/>
          </a:bodyPr>
          <a:lstStyle/>
          <a:p>
            <a:r>
              <a:rPr lang="en-US" dirty="0"/>
              <a:t>Genesis block is the first block in the blockchain. And it serves as a hardcoded starter block for the chain</a:t>
            </a:r>
          </a:p>
        </p:txBody>
      </p:sp>
      <p:sp>
        <p:nvSpPr>
          <p:cNvPr id="9" name="TextBox 8">
            <a:extLst>
              <a:ext uri="{FF2B5EF4-FFF2-40B4-BE49-F238E27FC236}">
                <a16:creationId xmlns:a16="http://schemas.microsoft.com/office/drawing/2014/main" id="{D5A02E6A-3C53-F4F2-4767-D13D37C6621D}"/>
              </a:ext>
            </a:extLst>
          </p:cNvPr>
          <p:cNvSpPr txBox="1"/>
          <p:nvPr/>
        </p:nvSpPr>
        <p:spPr>
          <a:xfrm>
            <a:off x="1695505" y="4349298"/>
            <a:ext cx="6139543" cy="923330"/>
          </a:xfrm>
          <a:prstGeom prst="rect">
            <a:avLst/>
          </a:prstGeom>
          <a:noFill/>
        </p:spPr>
        <p:txBody>
          <a:bodyPr wrap="square" rtlCol="0">
            <a:spAutoFit/>
          </a:bodyPr>
          <a:lstStyle/>
          <a:p>
            <a:r>
              <a:rPr lang="en-US" dirty="0"/>
              <a:t>A hashing algorithm generates a unique output for every unique output. I used sha-256 algorithm, which produces a unique 256 characters hash in binary</a:t>
            </a:r>
          </a:p>
        </p:txBody>
      </p:sp>
      <p:pic>
        <p:nvPicPr>
          <p:cNvPr id="11" name="Picture 10" descr="Text&#10;&#10;Description automatically generated">
            <a:extLst>
              <a:ext uri="{FF2B5EF4-FFF2-40B4-BE49-F238E27FC236}">
                <a16:creationId xmlns:a16="http://schemas.microsoft.com/office/drawing/2014/main" id="{E5803C5E-0057-D221-3357-E9A2D85C4344}"/>
              </a:ext>
            </a:extLst>
          </p:cNvPr>
          <p:cNvPicPr>
            <a:picLocks noChangeAspect="1"/>
          </p:cNvPicPr>
          <p:nvPr/>
        </p:nvPicPr>
        <p:blipFill>
          <a:blip r:embed="rId2"/>
          <a:stretch>
            <a:fillRect/>
          </a:stretch>
        </p:blipFill>
        <p:spPr>
          <a:xfrm>
            <a:off x="7943511" y="1446384"/>
            <a:ext cx="4090834" cy="1641233"/>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284E5DB9-54F7-BE54-3130-2451D8D042DA}"/>
              </a:ext>
            </a:extLst>
          </p:cNvPr>
          <p:cNvPicPr>
            <a:picLocks noChangeAspect="1"/>
          </p:cNvPicPr>
          <p:nvPr/>
        </p:nvPicPr>
        <p:blipFill>
          <a:blip r:embed="rId3"/>
          <a:stretch>
            <a:fillRect/>
          </a:stretch>
        </p:blipFill>
        <p:spPr>
          <a:xfrm>
            <a:off x="6096000" y="4971393"/>
            <a:ext cx="5777611" cy="1758005"/>
          </a:xfrm>
          <a:prstGeom prst="rect">
            <a:avLst/>
          </a:prstGeom>
        </p:spPr>
      </p:pic>
    </p:spTree>
    <p:extLst>
      <p:ext uri="{BB962C8B-B14F-4D97-AF65-F5344CB8AC3E}">
        <p14:creationId xmlns:p14="http://schemas.microsoft.com/office/powerpoint/2010/main" val="205528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25DCDD-61C7-FA17-14E3-71422DECD68D}"/>
              </a:ext>
            </a:extLst>
          </p:cNvPr>
          <p:cNvSpPr txBox="1"/>
          <p:nvPr/>
        </p:nvSpPr>
        <p:spPr>
          <a:xfrm>
            <a:off x="329629" y="245461"/>
            <a:ext cx="1949829"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Proof of Work</a:t>
            </a:r>
          </a:p>
        </p:txBody>
      </p:sp>
      <p:sp>
        <p:nvSpPr>
          <p:cNvPr id="5" name="TextBox 4">
            <a:extLst>
              <a:ext uri="{FF2B5EF4-FFF2-40B4-BE49-F238E27FC236}">
                <a16:creationId xmlns:a16="http://schemas.microsoft.com/office/drawing/2014/main" id="{91B4835B-2CED-A630-2C32-C8508DDA3CC2}"/>
              </a:ext>
            </a:extLst>
          </p:cNvPr>
          <p:cNvSpPr txBox="1"/>
          <p:nvPr/>
        </p:nvSpPr>
        <p:spPr>
          <a:xfrm>
            <a:off x="1304543" y="1122728"/>
            <a:ext cx="7576458"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Proof of work: it is a mechanism that requires miners to solve a computational puzzle in order to create valid blocks. Solving the puzzle requires a brute-force algorithm that demands CPU power(standard: leading 0’s requirement)</a:t>
            </a:r>
          </a:p>
        </p:txBody>
      </p:sp>
      <p:sp>
        <p:nvSpPr>
          <p:cNvPr id="9" name="TextBox 8">
            <a:extLst>
              <a:ext uri="{FF2B5EF4-FFF2-40B4-BE49-F238E27FC236}">
                <a16:creationId xmlns:a16="http://schemas.microsoft.com/office/drawing/2014/main" id="{04A80BE5-0A16-8A20-ABF7-B90D102AFB80}"/>
              </a:ext>
            </a:extLst>
          </p:cNvPr>
          <p:cNvSpPr txBox="1"/>
          <p:nvPr/>
        </p:nvSpPr>
        <p:spPr>
          <a:xfrm>
            <a:off x="1304543" y="2777688"/>
            <a:ext cx="7306492"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Dynamic difficulty: It is a mechanism that increases or decreases the difficulty of the next block based on how long it is taking to mine the new block</a:t>
            </a:r>
          </a:p>
        </p:txBody>
      </p:sp>
      <p:pic>
        <p:nvPicPr>
          <p:cNvPr id="11" name="Picture 10" descr="A screenshot of a computer&#10;&#10;Description automatically generated with medium confidence">
            <a:extLst>
              <a:ext uri="{FF2B5EF4-FFF2-40B4-BE49-F238E27FC236}">
                <a16:creationId xmlns:a16="http://schemas.microsoft.com/office/drawing/2014/main" id="{94373076-BACC-5BE6-936D-834893A66383}"/>
              </a:ext>
            </a:extLst>
          </p:cNvPr>
          <p:cNvPicPr>
            <a:picLocks noChangeAspect="1"/>
          </p:cNvPicPr>
          <p:nvPr/>
        </p:nvPicPr>
        <p:blipFill>
          <a:blip r:embed="rId2"/>
          <a:stretch>
            <a:fillRect/>
          </a:stretch>
        </p:blipFill>
        <p:spPr>
          <a:xfrm>
            <a:off x="329629" y="4124872"/>
            <a:ext cx="4835634" cy="2571973"/>
          </a:xfrm>
          <a:prstGeom prst="rect">
            <a:avLst/>
          </a:prstGeom>
        </p:spPr>
      </p:pic>
      <p:pic>
        <p:nvPicPr>
          <p:cNvPr id="13" name="Picture 12" descr="Text&#10;&#10;Description automatically generated">
            <a:extLst>
              <a:ext uri="{FF2B5EF4-FFF2-40B4-BE49-F238E27FC236}">
                <a16:creationId xmlns:a16="http://schemas.microsoft.com/office/drawing/2014/main" id="{DEB95392-6819-D311-BB5A-0F508881911D}"/>
              </a:ext>
            </a:extLst>
          </p:cNvPr>
          <p:cNvPicPr>
            <a:picLocks noChangeAspect="1"/>
          </p:cNvPicPr>
          <p:nvPr/>
        </p:nvPicPr>
        <p:blipFill>
          <a:blip r:embed="rId3"/>
          <a:stretch>
            <a:fillRect/>
          </a:stretch>
        </p:blipFill>
        <p:spPr>
          <a:xfrm>
            <a:off x="6722460" y="3509242"/>
            <a:ext cx="5052827" cy="3268147"/>
          </a:xfrm>
          <a:prstGeom prst="rect">
            <a:avLst/>
          </a:prstGeom>
        </p:spPr>
      </p:pic>
    </p:spTree>
    <p:extLst>
      <p:ext uri="{BB962C8B-B14F-4D97-AF65-F5344CB8AC3E}">
        <p14:creationId xmlns:p14="http://schemas.microsoft.com/office/powerpoint/2010/main" val="3986653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BA547D-EC92-D0C0-F5A8-D10989697690}"/>
              </a:ext>
            </a:extLst>
          </p:cNvPr>
          <p:cNvSpPr txBox="1"/>
          <p:nvPr/>
        </p:nvSpPr>
        <p:spPr>
          <a:xfrm>
            <a:off x="378673" y="259155"/>
            <a:ext cx="692177"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Test</a:t>
            </a:r>
          </a:p>
        </p:txBody>
      </p:sp>
      <p:sp>
        <p:nvSpPr>
          <p:cNvPr id="5" name="TextBox 4">
            <a:extLst>
              <a:ext uri="{FF2B5EF4-FFF2-40B4-BE49-F238E27FC236}">
                <a16:creationId xmlns:a16="http://schemas.microsoft.com/office/drawing/2014/main" id="{36B3696C-A398-701F-3ACE-7082908DCFBF}"/>
              </a:ext>
            </a:extLst>
          </p:cNvPr>
          <p:cNvSpPr txBox="1"/>
          <p:nvPr/>
        </p:nvSpPr>
        <p:spPr>
          <a:xfrm>
            <a:off x="987373" y="917103"/>
            <a:ext cx="6078582"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general approach to tests is to create a series of assert statements that verify whether or not a value is equal to some other value</a:t>
            </a:r>
          </a:p>
        </p:txBody>
      </p:sp>
      <p:sp>
        <p:nvSpPr>
          <p:cNvPr id="6" name="TextBox 5">
            <a:extLst>
              <a:ext uri="{FF2B5EF4-FFF2-40B4-BE49-F238E27FC236}">
                <a16:creationId xmlns:a16="http://schemas.microsoft.com/office/drawing/2014/main" id="{110BF9E2-3821-2949-C781-5020CD1FA7AF}"/>
              </a:ext>
            </a:extLst>
          </p:cNvPr>
          <p:cNvSpPr txBox="1"/>
          <p:nvPr/>
        </p:nvSpPr>
        <p:spPr>
          <a:xfrm>
            <a:off x="8281793" y="2679001"/>
            <a:ext cx="188141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40 tests, all pass</a:t>
            </a:r>
          </a:p>
        </p:txBody>
      </p:sp>
      <p:pic>
        <p:nvPicPr>
          <p:cNvPr id="8" name="Picture 7" descr="Text&#10;&#10;Description automatically generated">
            <a:extLst>
              <a:ext uri="{FF2B5EF4-FFF2-40B4-BE49-F238E27FC236}">
                <a16:creationId xmlns:a16="http://schemas.microsoft.com/office/drawing/2014/main" id="{ADCC1727-F404-4A59-CCB1-69C284F30A77}"/>
              </a:ext>
            </a:extLst>
          </p:cNvPr>
          <p:cNvPicPr>
            <a:picLocks noChangeAspect="1"/>
          </p:cNvPicPr>
          <p:nvPr/>
        </p:nvPicPr>
        <p:blipFill>
          <a:blip r:embed="rId2"/>
          <a:stretch>
            <a:fillRect/>
          </a:stretch>
        </p:blipFill>
        <p:spPr>
          <a:xfrm>
            <a:off x="617921" y="2129049"/>
            <a:ext cx="5478079" cy="3169808"/>
          </a:xfrm>
          <a:prstGeom prst="rect">
            <a:avLst/>
          </a:prstGeom>
        </p:spPr>
      </p:pic>
      <p:pic>
        <p:nvPicPr>
          <p:cNvPr id="10" name="Picture 9" descr="Text&#10;&#10;Description automatically generated">
            <a:extLst>
              <a:ext uri="{FF2B5EF4-FFF2-40B4-BE49-F238E27FC236}">
                <a16:creationId xmlns:a16="http://schemas.microsoft.com/office/drawing/2014/main" id="{C3A20FC0-BE7B-9F86-8397-8AEB6EBF1535}"/>
              </a:ext>
            </a:extLst>
          </p:cNvPr>
          <p:cNvPicPr>
            <a:picLocks noChangeAspect="1"/>
          </p:cNvPicPr>
          <p:nvPr/>
        </p:nvPicPr>
        <p:blipFill>
          <a:blip r:embed="rId3"/>
          <a:stretch>
            <a:fillRect/>
          </a:stretch>
        </p:blipFill>
        <p:spPr>
          <a:xfrm>
            <a:off x="6252998" y="3258505"/>
            <a:ext cx="5939002" cy="1666730"/>
          </a:xfrm>
          <a:prstGeom prst="rect">
            <a:avLst/>
          </a:prstGeom>
        </p:spPr>
      </p:pic>
    </p:spTree>
    <p:extLst>
      <p:ext uri="{BB962C8B-B14F-4D97-AF65-F5344CB8AC3E}">
        <p14:creationId xmlns:p14="http://schemas.microsoft.com/office/powerpoint/2010/main" val="755355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5FDF35-AD67-7B88-F85B-507967C1ED2D}"/>
              </a:ext>
            </a:extLst>
          </p:cNvPr>
          <p:cNvSpPr txBox="1"/>
          <p:nvPr/>
        </p:nvSpPr>
        <p:spPr>
          <a:xfrm>
            <a:off x="187085" y="184666"/>
            <a:ext cx="2114681"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Cryptocurrency</a:t>
            </a:r>
          </a:p>
        </p:txBody>
      </p:sp>
      <p:sp>
        <p:nvSpPr>
          <p:cNvPr id="5" name="TextBox 4">
            <a:extLst>
              <a:ext uri="{FF2B5EF4-FFF2-40B4-BE49-F238E27FC236}">
                <a16:creationId xmlns:a16="http://schemas.microsoft.com/office/drawing/2014/main" id="{258955A4-FFC7-FA50-5D60-96EECE5BF6E7}"/>
              </a:ext>
            </a:extLst>
          </p:cNvPr>
          <p:cNvSpPr txBox="1"/>
          <p:nvPr/>
        </p:nvSpPr>
        <p:spPr>
          <a:xfrm>
            <a:off x="1244425" y="895212"/>
            <a:ext cx="6453051"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Wallet: A wallet keeps track of an individual’s amount of currency. Each wallet has an address, and a pair of keys (private and public)</a:t>
            </a:r>
          </a:p>
        </p:txBody>
      </p:sp>
      <p:sp>
        <p:nvSpPr>
          <p:cNvPr id="6" name="TextBox 5">
            <a:extLst>
              <a:ext uri="{FF2B5EF4-FFF2-40B4-BE49-F238E27FC236}">
                <a16:creationId xmlns:a16="http://schemas.microsoft.com/office/drawing/2014/main" id="{68B73B77-2A41-E146-E052-47ECE382C553}"/>
              </a:ext>
            </a:extLst>
          </p:cNvPr>
          <p:cNvSpPr txBox="1"/>
          <p:nvPr/>
        </p:nvSpPr>
        <p:spPr>
          <a:xfrm>
            <a:off x="1244425" y="2159756"/>
            <a:ext cx="6287589"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Signature: It is unique data object created using the private key of keypair and an original data object to sign. With the signature, public key, and the original data object can verify if the signature was generated by the true owner of the public key. </a:t>
            </a:r>
          </a:p>
        </p:txBody>
      </p:sp>
      <p:sp>
        <p:nvSpPr>
          <p:cNvPr id="7" name="TextBox 6">
            <a:extLst>
              <a:ext uri="{FF2B5EF4-FFF2-40B4-BE49-F238E27FC236}">
                <a16:creationId xmlns:a16="http://schemas.microsoft.com/office/drawing/2014/main" id="{2612F97E-91C1-301F-FA67-BFBE64D3D016}"/>
              </a:ext>
            </a:extLst>
          </p:cNvPr>
          <p:cNvSpPr txBox="1"/>
          <p:nvPr/>
        </p:nvSpPr>
        <p:spPr>
          <a:xfrm>
            <a:off x="1244425" y="3931463"/>
            <a:ext cx="6540138"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Transaction pool: It is an object that collects transactions that have been broadcasted across the network. It stores transaction according to their id.</a:t>
            </a:r>
          </a:p>
        </p:txBody>
      </p:sp>
      <p:pic>
        <p:nvPicPr>
          <p:cNvPr id="9" name="Picture 8" descr="Text&#10;&#10;Description automatically generated">
            <a:extLst>
              <a:ext uri="{FF2B5EF4-FFF2-40B4-BE49-F238E27FC236}">
                <a16:creationId xmlns:a16="http://schemas.microsoft.com/office/drawing/2014/main" id="{77760BBD-587F-795C-4A46-7FE691B0A428}"/>
              </a:ext>
            </a:extLst>
          </p:cNvPr>
          <p:cNvPicPr>
            <a:picLocks noChangeAspect="1"/>
          </p:cNvPicPr>
          <p:nvPr/>
        </p:nvPicPr>
        <p:blipFill>
          <a:blip r:embed="rId2"/>
          <a:stretch>
            <a:fillRect/>
          </a:stretch>
        </p:blipFill>
        <p:spPr>
          <a:xfrm>
            <a:off x="7784563" y="793410"/>
            <a:ext cx="4232749" cy="2959483"/>
          </a:xfrm>
          <a:prstGeom prst="rect">
            <a:avLst/>
          </a:prstGeom>
        </p:spPr>
      </p:pic>
    </p:spTree>
    <p:extLst>
      <p:ext uri="{BB962C8B-B14F-4D97-AF65-F5344CB8AC3E}">
        <p14:creationId xmlns:p14="http://schemas.microsoft.com/office/powerpoint/2010/main" val="4014002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ADFB49-3D26-AC17-BB84-5644C0A7FE3B}"/>
              </a:ext>
            </a:extLst>
          </p:cNvPr>
          <p:cNvSpPr txBox="1"/>
          <p:nvPr/>
        </p:nvSpPr>
        <p:spPr>
          <a:xfrm>
            <a:off x="263960" y="211408"/>
            <a:ext cx="1662635"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Fronted end</a:t>
            </a:r>
          </a:p>
        </p:txBody>
      </p:sp>
      <p:sp>
        <p:nvSpPr>
          <p:cNvPr id="5" name="TextBox 4">
            <a:extLst>
              <a:ext uri="{FF2B5EF4-FFF2-40B4-BE49-F238E27FC236}">
                <a16:creationId xmlns:a16="http://schemas.microsoft.com/office/drawing/2014/main" id="{8EC365F8-ACE7-EF24-7603-1779196BACF8}"/>
              </a:ext>
            </a:extLst>
          </p:cNvPr>
          <p:cNvSpPr txBox="1"/>
          <p:nvPr/>
        </p:nvSpPr>
        <p:spPr>
          <a:xfrm>
            <a:off x="1095277" y="861146"/>
            <a:ext cx="6766560"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React is a JavaScript framework for web applications. React optimizes how JavaScript is used on the browser to make the web app dynamic and efficient. </a:t>
            </a:r>
          </a:p>
        </p:txBody>
      </p:sp>
      <p:sp>
        <p:nvSpPr>
          <p:cNvPr id="6" name="TextBox 5">
            <a:extLst>
              <a:ext uri="{FF2B5EF4-FFF2-40B4-BE49-F238E27FC236}">
                <a16:creationId xmlns:a16="http://schemas.microsoft.com/office/drawing/2014/main" id="{F643BD29-F15E-22F5-8D16-83642A45F8A0}"/>
              </a:ext>
            </a:extLst>
          </p:cNvPr>
          <p:cNvSpPr txBox="1"/>
          <p:nvPr/>
        </p:nvSpPr>
        <p:spPr>
          <a:xfrm>
            <a:off x="1095277" y="2064882"/>
            <a:ext cx="6304006"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Components represent reusable pieces of the UI within the React application.</a:t>
            </a:r>
          </a:p>
        </p:txBody>
      </p:sp>
      <p:sp>
        <p:nvSpPr>
          <p:cNvPr id="7" name="TextBox 6">
            <a:extLst>
              <a:ext uri="{FF2B5EF4-FFF2-40B4-BE49-F238E27FC236}">
                <a16:creationId xmlns:a16="http://schemas.microsoft.com/office/drawing/2014/main" id="{71DB8B28-4711-4A78-B615-057A31C9D15A}"/>
              </a:ext>
            </a:extLst>
          </p:cNvPr>
          <p:cNvSpPr txBox="1"/>
          <p:nvPr/>
        </p:nvSpPr>
        <p:spPr>
          <a:xfrm>
            <a:off x="1095277" y="2960841"/>
            <a:ext cx="6304006"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Hooks could apply React functionality to components – like state, side effects. </a:t>
            </a:r>
          </a:p>
        </p:txBody>
      </p:sp>
      <p:sp>
        <p:nvSpPr>
          <p:cNvPr id="8" name="TextBox 7">
            <a:extLst>
              <a:ext uri="{FF2B5EF4-FFF2-40B4-BE49-F238E27FC236}">
                <a16:creationId xmlns:a16="http://schemas.microsoft.com/office/drawing/2014/main" id="{9515DBDE-8A4F-E1C5-FBE3-926A0E508ADB}"/>
              </a:ext>
            </a:extLst>
          </p:cNvPr>
          <p:cNvSpPr txBox="1"/>
          <p:nvPr/>
        </p:nvSpPr>
        <p:spPr>
          <a:xfrm>
            <a:off x="1095277" y="3970018"/>
            <a:ext cx="6304006"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Pagination is an approach to display long lists of data in a fronted web application. </a:t>
            </a:r>
          </a:p>
        </p:txBody>
      </p:sp>
      <p:pic>
        <p:nvPicPr>
          <p:cNvPr id="10" name="Picture 9" descr="Graphical user interface, application&#10;&#10;Description automatically generated with medium confidence">
            <a:extLst>
              <a:ext uri="{FF2B5EF4-FFF2-40B4-BE49-F238E27FC236}">
                <a16:creationId xmlns:a16="http://schemas.microsoft.com/office/drawing/2014/main" id="{AE601AB7-2AFB-90B2-DAA5-1E15C7719515}"/>
              </a:ext>
            </a:extLst>
          </p:cNvPr>
          <p:cNvPicPr>
            <a:picLocks noChangeAspect="1"/>
          </p:cNvPicPr>
          <p:nvPr/>
        </p:nvPicPr>
        <p:blipFill>
          <a:blip r:embed="rId2"/>
          <a:stretch>
            <a:fillRect/>
          </a:stretch>
        </p:blipFill>
        <p:spPr>
          <a:xfrm>
            <a:off x="9286440" y="498817"/>
            <a:ext cx="2641600" cy="2146300"/>
          </a:xfrm>
          <a:prstGeom prst="rect">
            <a:avLst/>
          </a:prstGeom>
        </p:spPr>
      </p:pic>
      <p:pic>
        <p:nvPicPr>
          <p:cNvPr id="12" name="Picture 11" descr="Shape, polygon&#10;&#10;Description automatically generated">
            <a:extLst>
              <a:ext uri="{FF2B5EF4-FFF2-40B4-BE49-F238E27FC236}">
                <a16:creationId xmlns:a16="http://schemas.microsoft.com/office/drawing/2014/main" id="{BF67A642-931E-08AC-F153-6B63FCE6B323}"/>
              </a:ext>
            </a:extLst>
          </p:cNvPr>
          <p:cNvPicPr>
            <a:picLocks noChangeAspect="1"/>
          </p:cNvPicPr>
          <p:nvPr/>
        </p:nvPicPr>
        <p:blipFill>
          <a:blip r:embed="rId3"/>
          <a:stretch>
            <a:fillRect/>
          </a:stretch>
        </p:blipFill>
        <p:spPr>
          <a:xfrm>
            <a:off x="7642181" y="3537201"/>
            <a:ext cx="4150635" cy="2887982"/>
          </a:xfrm>
          <a:prstGeom prst="rect">
            <a:avLst/>
          </a:prstGeom>
        </p:spPr>
      </p:pic>
    </p:spTree>
    <p:extLst>
      <p:ext uri="{BB962C8B-B14F-4D97-AF65-F5344CB8AC3E}">
        <p14:creationId xmlns:p14="http://schemas.microsoft.com/office/powerpoint/2010/main" val="4067941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6FA71F-0B7C-E75A-BB08-25A81DAA46EF}"/>
              </a:ext>
            </a:extLst>
          </p:cNvPr>
          <p:cNvSpPr txBox="1"/>
          <p:nvPr/>
        </p:nvSpPr>
        <p:spPr>
          <a:xfrm>
            <a:off x="4267201" y="2596057"/>
            <a:ext cx="444587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Thank you for your time!</a:t>
            </a:r>
          </a:p>
        </p:txBody>
      </p:sp>
    </p:spTree>
    <p:extLst>
      <p:ext uri="{BB962C8B-B14F-4D97-AF65-F5344CB8AC3E}">
        <p14:creationId xmlns:p14="http://schemas.microsoft.com/office/powerpoint/2010/main" val="739825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TotalTime>
  <Words>447</Words>
  <Application>Microsoft Macintosh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A6038</dc:creator>
  <cp:lastModifiedBy>A6038</cp:lastModifiedBy>
  <cp:revision>1</cp:revision>
  <dcterms:created xsi:type="dcterms:W3CDTF">2022-12-05T16:32:15Z</dcterms:created>
  <dcterms:modified xsi:type="dcterms:W3CDTF">2022-12-06T02:50:48Z</dcterms:modified>
</cp:coreProperties>
</file>