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5" y="1110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隔夜拆借率!$A$3:$A$433</c:f>
              <c:numCache>
                <c:formatCode>yyyy\-mm\-dd;@</c:formatCode>
                <c:ptCount val="43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</c:numCache>
            </c:numRef>
          </c:cat>
          <c:val>
            <c:numRef>
              <c:f>隔夜拆借率!$B$3:$B$433</c:f>
              <c:numCache>
                <c:formatCode>0.00%</c:formatCode>
                <c:ptCount val="431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14-4C8D-8379-4A4BB55FC0F8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隔夜拆借率!$A$3:$A$433</c:f>
              <c:numCache>
                <c:formatCode>yyyy\-mm\-dd;@</c:formatCode>
                <c:ptCount val="43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</c:numCache>
            </c:numRef>
          </c:cat>
          <c:val>
            <c:numRef>
              <c:f>隔夜拆借率!$C$3:$C$433</c:f>
              <c:numCache>
                <c:formatCode>0.00%</c:formatCode>
                <c:ptCount val="431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14-4C8D-8379-4A4BB55FC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同业存单!$A$2:$A$432</c:f>
              <c:numCache>
                <c:formatCode>yyyy\-mm\-dd;@</c:formatCode>
                <c:ptCount val="431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</c:numCache>
            </c:numRef>
          </c:cat>
          <c:val>
            <c:numRef>
              <c:f>同业存单!$B$2:$B$432</c:f>
              <c:numCache>
                <c:formatCode>0.00%</c:formatCode>
                <c:ptCount val="431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4.4649000000000001E-2</c:v>
                </c:pt>
                <c:pt idx="424">
                  <c:v>4.4657999999999996E-2</c:v>
                </c:pt>
                <c:pt idx="425">
                  <c:v>4.5127E-2</c:v>
                </c:pt>
                <c:pt idx="426">
                  <c:v>4.5400999999999997E-2</c:v>
                </c:pt>
                <c:pt idx="427">
                  <c:v>4.5124000000000004E-2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4.5624000000000005E-2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4-4E4B-98D9-2E04F1E39D09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同业存单!$A$2:$A$432</c:f>
              <c:numCache>
                <c:formatCode>yyyy\-mm\-dd;@</c:formatCode>
                <c:ptCount val="431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</c:numCache>
            </c:numRef>
          </c:cat>
          <c:val>
            <c:numRef>
              <c:f>同业存单!$C$2:$C$432</c:f>
              <c:numCache>
                <c:formatCode>0.00%</c:formatCode>
                <c:ptCount val="431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4.3838999999999996E-2</c:v>
                </c:pt>
                <c:pt idx="425">
                  <c:v>4.4808000000000001E-2</c:v>
                </c:pt>
                <c:pt idx="426">
                  <c:v>4.4222000000000004E-2</c:v>
                </c:pt>
                <c:pt idx="427">
                  <c:v>4.4352000000000003E-2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4.5082000000000004E-2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4-4E4B-98D9-2E04F1E39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13051761399484"/>
          <c:y val="0.10005693746810501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银行间质押!$A$2:$A$433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</c:numCache>
            </c:numRef>
          </c:cat>
          <c:val>
            <c:numRef>
              <c:f>银行间质押!$B$2:$B$433</c:f>
              <c:numCache>
                <c:formatCode>###,###,###,###,##0_ </c:formatCode>
                <c:ptCount val="432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 formatCode="General">
                  <c:v>23949.713500000002</c:v>
                </c:pt>
                <c:pt idx="430" formatCode="General">
                  <c:v>24367.033599999999</c:v>
                </c:pt>
                <c:pt idx="431" formatCode="General">
                  <c:v>25494.203799999999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C-4F7E-BAD4-9FA3CB5F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银行间质押!$A$2:$A$433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</c:numCache>
            </c:numRef>
          </c:cat>
          <c:val>
            <c:numRef>
              <c:f>银行间质押!$C$2:$C$433</c:f>
              <c:numCache>
                <c:formatCode>0.00%</c:formatCode>
                <c:ptCount val="432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9C-4F7E-BAD4-9FA3CB5F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水晶球请投东吴银行马婷婷团队第一！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58014"/>
              </p:ext>
            </p:extLst>
          </p:nvPr>
        </p:nvGraphicFramePr>
        <p:xfrm>
          <a:off x="159458" y="707703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/>
        </p:nvGraphicFramePr>
        <p:xfrm>
          <a:off x="307181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/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0.08%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0.27%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0.35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亿逆回购到期，完全对冲到期资金规模。（新闻来源：中国人民银行）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月份，债券市场共发行各类债券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4.4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万亿元。其中，国债发行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9290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亿元，金融债券发行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4247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亿元，公司信用类债券发行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6705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亿元，信贷资产支持证券发行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688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亿元，同业存单发行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1.6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万亿元。银行间债券市场共发行各类债券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3.9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万亿元。（新闻来源：中国人民银行）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12864</TotalTime>
  <Words>228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1133</cp:revision>
  <dcterms:created xsi:type="dcterms:W3CDTF">2016-05-02T03:22:57Z</dcterms:created>
  <dcterms:modified xsi:type="dcterms:W3CDTF">2017-09-20T12:09:41Z</dcterms:modified>
</cp:coreProperties>
</file>