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75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隔夜拆借率!$A$3:$A$437</c:f>
              <c:numCache>
                <c:formatCode>yyyy\-mm\-dd;@</c:formatCode>
                <c:ptCount val="435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</c:numCache>
            </c:numRef>
          </c:cat>
          <c:val>
            <c:numRef>
              <c:f>隔夜拆借率!$B$3:$B$437</c:f>
              <c:numCache>
                <c:formatCode>0.00%</c:formatCode>
                <c:ptCount val="435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  <c:pt idx="432">
                  <c:v>2.7559999999999998E-2</c:v>
                </c:pt>
                <c:pt idx="433">
                  <c:v>2.758E-2</c:v>
                </c:pt>
                <c:pt idx="434">
                  <c:v>2.8370000000000003E-2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4C-4E31-A6F8-FB0AFD911A4D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隔夜拆借率!$A$3:$A$437</c:f>
              <c:numCache>
                <c:formatCode>yyyy\-mm\-dd;@</c:formatCode>
                <c:ptCount val="435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</c:numCache>
            </c:numRef>
          </c:cat>
          <c:val>
            <c:numRef>
              <c:f>隔夜拆借率!$C$3:$C$437</c:f>
              <c:numCache>
                <c:formatCode>0.00%</c:formatCode>
                <c:ptCount val="435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  <c:pt idx="432">
                  <c:v>2.8580000000000001E-2</c:v>
                </c:pt>
                <c:pt idx="433">
                  <c:v>2.8986999999999999E-2</c:v>
                </c:pt>
                <c:pt idx="434">
                  <c:v>2.9291000000000001E-2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4C-4E31-A6F8-FB0AFD911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同业存单!$A$2:$A$433</c:f>
              <c:numCache>
                <c:formatCode>yyyy\-mm\-dd;@</c:formatCode>
                <c:ptCount val="432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</c:numCache>
            </c:numRef>
          </c:cat>
          <c:val>
            <c:numRef>
              <c:f>同业存单!$B$2:$B$433</c:f>
              <c:numCache>
                <c:formatCode>0.00%</c:formatCode>
                <c:ptCount val="432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4.4654999999999993E-2</c:v>
                </c:pt>
                <c:pt idx="424">
                  <c:v>4.4608000000000002E-2</c:v>
                </c:pt>
                <c:pt idx="425">
                  <c:v>4.5094000000000002E-2</c:v>
                </c:pt>
                <c:pt idx="426">
                  <c:v>4.5210999999999994E-2</c:v>
                </c:pt>
                <c:pt idx="427">
                  <c:v>4.5124000000000004E-2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4.5505000000000004E-2</c:v>
                </c:pt>
                <c:pt idx="431">
                  <c:v>4.5894000000000004E-2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3A-4DD4-9780-AAFB9CC5F42E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同业存单!$A$2:$A$433</c:f>
              <c:numCache>
                <c:formatCode>yyyy\-mm\-dd;@</c:formatCode>
                <c:ptCount val="432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</c:numCache>
            </c:numRef>
          </c:cat>
          <c:val>
            <c:numRef>
              <c:f>同业存单!$C$2:$C$433</c:f>
              <c:numCache>
                <c:formatCode>0.00%</c:formatCode>
                <c:ptCount val="432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4.3574000000000002E-2</c:v>
                </c:pt>
                <c:pt idx="425">
                  <c:v>4.4785000000000005E-2</c:v>
                </c:pt>
                <c:pt idx="426">
                  <c:v>4.4191000000000001E-2</c:v>
                </c:pt>
                <c:pt idx="427">
                  <c:v>4.4352000000000003E-2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4.4736999999999999E-2</c:v>
                </c:pt>
                <c:pt idx="431">
                  <c:v>4.4592E-2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3A-4DD4-9780-AAFB9CC5F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3545939464253935"/>
          <c:y val="0.11142057044244501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银行间质押!$A$2:$A$437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</c:numCache>
            </c:numRef>
          </c:cat>
          <c:val>
            <c:numRef>
              <c:f>银行间质押!$B$2:$B$437</c:f>
              <c:numCache>
                <c:formatCode>###,###,###,###,##0_ </c:formatCode>
                <c:ptCount val="436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>
                  <c:v>23949.713500000002</c:v>
                </c:pt>
                <c:pt idx="430">
                  <c:v>24367.033599999999</c:v>
                </c:pt>
                <c:pt idx="431">
                  <c:v>25494.203799999999</c:v>
                </c:pt>
                <c:pt idx="432">
                  <c:v>27110.438399999999</c:v>
                </c:pt>
                <c:pt idx="433">
                  <c:v>25563.730200000002</c:v>
                </c:pt>
                <c:pt idx="434" formatCode="General">
                  <c:v>28858.9244</c:v>
                </c:pt>
                <c:pt idx="435" formatCode="General">
                  <c:v>28708.861199999999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9-41A2-BC7C-B013E8860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银行间质押!$A$2:$A$437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</c:numCache>
            </c:numRef>
          </c:cat>
          <c:val>
            <c:numRef>
              <c:f>银行间质押!$C$2:$C$437</c:f>
              <c:numCache>
                <c:formatCode>0.00%</c:formatCode>
                <c:ptCount val="436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  <c:pt idx="432">
                  <c:v>3.1186999999999999E-2</c:v>
                </c:pt>
                <c:pt idx="433">
                  <c:v>3.0103000000000001E-2</c:v>
                </c:pt>
                <c:pt idx="434">
                  <c:v>3.1274000000000003E-2</c:v>
                </c:pt>
                <c:pt idx="435">
                  <c:v>3.3432000000000003E-2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9-41A2-BC7C-B013E8860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】1-8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月国有企业收入和利润持续较快增长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844131"/>
              </p:ext>
            </p:extLst>
          </p:nvPr>
        </p:nvGraphicFramePr>
        <p:xfrm>
          <a:off x="286394" y="657225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555549"/>
              </p:ext>
            </p:extLst>
          </p:nvPr>
        </p:nvGraphicFramePr>
        <p:xfrm>
          <a:off x="163821" y="42458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/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0.57%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0.08%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跑输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0.65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宁波银行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董事会通过公司发行不超过人民币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亿元的金融债券预案。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常熟银行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7.65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万股限售股将于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2017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日上市流通。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43275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央行今日进行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天、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天期逆回购操作，当日有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亿逆回购到期，单日净回笼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800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亿。（新闻来源：中国人民银行）</a:t>
            </a:r>
          </a:p>
          <a:p>
            <a:pPr marL="342900" indent="-342900" algn="just"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1-8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月，国有企业营业总收入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33.1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15.5%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，营业利润总额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1.9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21.7%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；钢铁、有色等上年同期亏损行业持续盈利；煤炭、石油石化、交通等行业实现利润同比增幅较大；电力等行业实现利润同比降幅较大。（新闻来源：财政部）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中国银行业协会专职副会长潘光伟指出，标普基于“亲周期”评级方法下调中国评级是简单片面的；中国债务偿付能力总体较强，去杠杆办法和手段较多。（新闻来源：中国银行业协会）</a:t>
            </a: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13003</TotalTime>
  <Words>306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1147</cp:revision>
  <dcterms:created xsi:type="dcterms:W3CDTF">2016-05-02T03:22:57Z</dcterms:created>
  <dcterms:modified xsi:type="dcterms:W3CDTF">2017-09-26T13:03:07Z</dcterms:modified>
</cp:coreProperties>
</file>