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9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CDCDCD"/>
    <a:srgbClr val="F0F0F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56618-4FFE-48D6-B411-6D79F90C2525}" type="datetimeFigureOut">
              <a:rPr lang="ko-KR" altLang="en-US" smtClean="0"/>
              <a:t>2019-12-03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DF245-E8BB-4720-B577-598F577D1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8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0761B-C655-4282-85F2-9A48D24CB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F2DAAB-D6B5-46F6-9E63-1337B0B2E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1686E-0A43-4910-BCE7-26F8C52E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D838-48A1-4817-94E7-711C86C502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2689DC3-0EF5-4CBE-9774-DD66499BA18F}"/>
              </a:ext>
            </a:extLst>
          </p:cNvPr>
          <p:cNvSpPr txBox="1">
            <a:spLocks/>
          </p:cNvSpPr>
          <p:nvPr userDrawn="1"/>
        </p:nvSpPr>
        <p:spPr>
          <a:xfrm>
            <a:off x="479208" y="11823"/>
            <a:ext cx="10284176" cy="365125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800" dirty="0"/>
              <a:t>C:\KPU.exe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38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68092-7C10-4A8B-B1FA-2C564166C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73797" y="6436199"/>
            <a:ext cx="6444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fld id="{9631D838-48A1-4817-94E7-711C86C5029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18C92F-7545-4376-A11B-B0F5E6A66D04}"/>
              </a:ext>
            </a:extLst>
          </p:cNvPr>
          <p:cNvSpPr/>
          <p:nvPr/>
        </p:nvSpPr>
        <p:spPr>
          <a:xfrm>
            <a:off x="11857474" y="385483"/>
            <a:ext cx="334525" cy="647251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959E506-F555-463B-B2DA-0687AC4F4BB7}"/>
              </a:ext>
            </a:extLst>
          </p:cNvPr>
          <p:cNvSpPr/>
          <p:nvPr/>
        </p:nvSpPr>
        <p:spPr>
          <a:xfrm>
            <a:off x="0" y="1"/>
            <a:ext cx="12192000" cy="38548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058804-C0C5-43DE-B7C6-0158C03D8105}"/>
              </a:ext>
            </a:extLst>
          </p:cNvPr>
          <p:cNvGrpSpPr/>
          <p:nvPr/>
        </p:nvGrpSpPr>
        <p:grpSpPr>
          <a:xfrm>
            <a:off x="10993555" y="109258"/>
            <a:ext cx="983292" cy="166967"/>
            <a:chOff x="1435966" y="463408"/>
            <a:chExt cx="983292" cy="166967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DF2F8D4-4155-4992-8ADC-8D604BE8135C}"/>
                </a:ext>
              </a:extLst>
            </p:cNvPr>
            <p:cNvCxnSpPr>
              <a:cxnSpLocks/>
            </p:cNvCxnSpPr>
            <p:nvPr/>
          </p:nvCxnSpPr>
          <p:spPr>
            <a:xfrm>
              <a:off x="1435966" y="546891"/>
              <a:ext cx="2134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43D0AF7-FD22-4A5E-8B2E-215B74F9E416}"/>
                </a:ext>
              </a:extLst>
            </p:cNvPr>
            <p:cNvSpPr/>
            <p:nvPr/>
          </p:nvSpPr>
          <p:spPr>
            <a:xfrm>
              <a:off x="1879606" y="463408"/>
              <a:ext cx="166967" cy="16696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C290C7-1AE3-4F14-BCE5-41BE45F6FE7F}"/>
                </a:ext>
              </a:extLst>
            </p:cNvPr>
            <p:cNvGrpSpPr/>
            <p:nvPr/>
          </p:nvGrpSpPr>
          <p:grpSpPr>
            <a:xfrm rot="2700000">
              <a:off x="2252291" y="463408"/>
              <a:ext cx="166967" cy="166967"/>
              <a:chOff x="2130126" y="446263"/>
              <a:chExt cx="166967" cy="166967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BE4AB69-3747-4547-AFCA-AEA7DBCB8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13610" y="446263"/>
                <a:ext cx="0" cy="16696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71EC390-593D-4A15-BCDC-CA81D9449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126" y="529747"/>
                <a:ext cx="16696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1/2 액자 11">
            <a:extLst>
              <a:ext uri="{FF2B5EF4-FFF2-40B4-BE49-F238E27FC236}">
                <a16:creationId xmlns:a16="http://schemas.microsoft.com/office/drawing/2014/main" id="{D856BA7B-600C-40E1-A06D-A40937A71C95}"/>
              </a:ext>
            </a:extLst>
          </p:cNvPr>
          <p:cNvSpPr/>
          <p:nvPr/>
        </p:nvSpPr>
        <p:spPr>
          <a:xfrm rot="2700000">
            <a:off x="11967052" y="491047"/>
            <a:ext cx="115366" cy="123509"/>
          </a:xfrm>
          <a:prstGeom prst="halfFrame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1/2 액자 12">
            <a:extLst>
              <a:ext uri="{FF2B5EF4-FFF2-40B4-BE49-F238E27FC236}">
                <a16:creationId xmlns:a16="http://schemas.microsoft.com/office/drawing/2014/main" id="{9FB76BFE-C1D5-4596-9113-7267C71500E1}"/>
              </a:ext>
            </a:extLst>
          </p:cNvPr>
          <p:cNvSpPr/>
          <p:nvPr/>
        </p:nvSpPr>
        <p:spPr>
          <a:xfrm rot="13500000">
            <a:off x="11967052" y="6661015"/>
            <a:ext cx="115366" cy="123509"/>
          </a:xfrm>
          <a:prstGeom prst="halfFrame">
            <a:avLst/>
          </a:prstGeom>
          <a:solidFill>
            <a:srgbClr val="50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래픽 13" descr="브라우저 창">
            <a:extLst>
              <a:ext uri="{FF2B5EF4-FFF2-40B4-BE49-F238E27FC236}">
                <a16:creationId xmlns:a16="http://schemas.microsoft.com/office/drawing/2014/main" id="{A707C2FC-C21D-4D8B-A7E6-18E3AA140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28" y="43965"/>
            <a:ext cx="297552" cy="29755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1ADA59-7220-4272-A5AF-CDD6C3100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7DD52A-A2AB-4658-8C8C-BF547652AFA3}"/>
              </a:ext>
            </a:extLst>
          </p:cNvPr>
          <p:cNvSpPr/>
          <p:nvPr/>
        </p:nvSpPr>
        <p:spPr>
          <a:xfrm>
            <a:off x="331776" y="50775"/>
            <a:ext cx="10274743" cy="277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24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C894B3-50E2-4B3E-A7BC-065C7432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D838-48A1-4817-94E7-711C86C50290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E8583283-EC51-474E-8F3E-BEDEF93C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000" y="1092201"/>
            <a:ext cx="10800000" cy="1940559"/>
          </a:xfrm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고급프로그래밍 설계과제 제안서</a:t>
            </a:r>
            <a:br>
              <a:rPr lang="en-US" altLang="ko-KR" b="1" dirty="0"/>
            </a:br>
            <a:r>
              <a:rPr lang="en-US" altLang="ko-KR" sz="3000" b="1" dirty="0"/>
              <a:t>&lt; </a:t>
            </a:r>
            <a:r>
              <a:rPr lang="ko-KR" altLang="en-US" sz="3000" b="1" dirty="0"/>
              <a:t>다자간 실시간 인물 맞추기 게임 </a:t>
            </a:r>
            <a:r>
              <a:rPr lang="en-US" altLang="ko-KR" sz="3000" b="1" dirty="0"/>
              <a:t>&gt;</a:t>
            </a:r>
            <a:endParaRPr lang="ko-KR" altLang="en-US" sz="3000" dirty="0"/>
          </a:p>
        </p:txBody>
      </p:sp>
      <p:graphicFrame>
        <p:nvGraphicFramePr>
          <p:cNvPr id="33" name="표 33">
            <a:extLst>
              <a:ext uri="{FF2B5EF4-FFF2-40B4-BE49-F238E27FC236}">
                <a16:creationId xmlns:a16="http://schemas.microsoft.com/office/drawing/2014/main" id="{B964A338-6EC4-4464-A29B-CA82E3BE3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12821"/>
              </p:ext>
            </p:extLst>
          </p:nvPr>
        </p:nvGraphicFramePr>
        <p:xfrm>
          <a:off x="6418203" y="3850642"/>
          <a:ext cx="4622800" cy="2311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4518">
                  <a:extLst>
                    <a:ext uri="{9D8B030D-6E8A-4147-A177-3AD203B41FA5}">
                      <a16:colId xmlns:a16="http://schemas.microsoft.com/office/drawing/2014/main" val="18767407"/>
                    </a:ext>
                  </a:extLst>
                </a:gridCol>
                <a:gridCol w="3338282">
                  <a:extLst>
                    <a:ext uri="{9D8B030D-6E8A-4147-A177-3AD203B41FA5}">
                      <a16:colId xmlns:a16="http://schemas.microsoft.com/office/drawing/2014/main" val="1130110133"/>
                    </a:ext>
                  </a:extLst>
                </a:gridCol>
              </a:tblGrid>
              <a:tr h="55494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2700" b="1" dirty="0" err="1"/>
                        <a:t>팀명</a:t>
                      </a:r>
                      <a:r>
                        <a:rPr lang="ko-KR" altLang="en-US" sz="2700" b="1" dirty="0"/>
                        <a:t> </a:t>
                      </a:r>
                      <a:r>
                        <a:rPr lang="en-US" altLang="ko-KR" sz="2700" b="1" dirty="0"/>
                        <a:t>:   </a:t>
                      </a:r>
                      <a:r>
                        <a:rPr lang="ko-KR" altLang="en-US" sz="2700" b="1" dirty="0" err="1"/>
                        <a:t>코린이들</a:t>
                      </a:r>
                      <a:r>
                        <a:rPr lang="ko-KR" altLang="en-US" sz="2700" b="1" dirty="0"/>
                        <a:t> </a:t>
                      </a:r>
                    </a:p>
                  </a:txBody>
                  <a:tcPr marL="136835" marR="136835" marT="68418" marB="6841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936290"/>
                  </a:ext>
                </a:extLst>
              </a:tr>
              <a:tr h="5854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700" b="1" dirty="0"/>
                        <a:t>팀원</a:t>
                      </a:r>
                      <a:r>
                        <a:rPr lang="en-US" altLang="ko-KR" sz="2700" b="1" dirty="0"/>
                        <a:t>1 :</a:t>
                      </a:r>
                      <a:r>
                        <a:rPr lang="en-US" altLang="ko-KR" sz="2700" dirty="0"/>
                        <a:t> </a:t>
                      </a:r>
                      <a:endParaRPr lang="ko-KR" altLang="en-US" sz="2700" b="0" dirty="0">
                        <a:latin typeface="+mn-lt"/>
                      </a:endParaRPr>
                    </a:p>
                  </a:txBody>
                  <a:tcPr marL="136835" marR="136835" marT="68418" marB="6841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700" dirty="0" err="1"/>
                        <a:t>이길형</a:t>
                      </a:r>
                      <a:r>
                        <a:rPr lang="ko-KR" altLang="en-US" sz="2700" dirty="0"/>
                        <a:t> </a:t>
                      </a:r>
                      <a:r>
                        <a:rPr lang="en-US" altLang="ko-KR" sz="2700" dirty="0"/>
                        <a:t>2017150048</a:t>
                      </a:r>
                      <a:endParaRPr lang="ko-KR" altLang="en-US" sz="2700" b="0" dirty="0">
                        <a:latin typeface="+mn-lt"/>
                      </a:endParaRPr>
                    </a:p>
                  </a:txBody>
                  <a:tcPr marL="136835" marR="136835" marT="68418" marB="684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2425"/>
                  </a:ext>
                </a:extLst>
              </a:tr>
              <a:tr h="5854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700" b="1" dirty="0"/>
                        <a:t>팀원</a:t>
                      </a:r>
                      <a:r>
                        <a:rPr lang="en-US" altLang="ko-KR" sz="2700" b="1" dirty="0"/>
                        <a:t>2 :</a:t>
                      </a:r>
                      <a:r>
                        <a:rPr lang="en-US" altLang="ko-KR" sz="2700" dirty="0"/>
                        <a:t> </a:t>
                      </a:r>
                      <a:endParaRPr lang="ko-KR" altLang="en-US" sz="2700" b="0" dirty="0">
                        <a:latin typeface="+mn-lt"/>
                      </a:endParaRPr>
                    </a:p>
                  </a:txBody>
                  <a:tcPr marL="136835" marR="136835" marT="68418" marB="6841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700" dirty="0" err="1"/>
                        <a:t>정하림</a:t>
                      </a:r>
                      <a:r>
                        <a:rPr lang="ko-KR" altLang="en-US" sz="2700" dirty="0"/>
                        <a:t> </a:t>
                      </a:r>
                      <a:r>
                        <a:rPr lang="en-US" altLang="ko-KR" sz="2700" dirty="0"/>
                        <a:t>2017152049</a:t>
                      </a:r>
                      <a:endParaRPr lang="ko-KR" altLang="en-US" sz="2700" b="0" dirty="0">
                        <a:latin typeface="+mn-lt"/>
                      </a:endParaRPr>
                    </a:p>
                  </a:txBody>
                  <a:tcPr marL="136835" marR="136835" marT="68418" marB="684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551333"/>
                  </a:ext>
                </a:extLst>
              </a:tr>
              <a:tr h="58543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700" b="1" dirty="0"/>
                        <a:t>팀원</a:t>
                      </a:r>
                      <a:r>
                        <a:rPr lang="en-US" altLang="ko-KR" sz="2700" b="1" dirty="0"/>
                        <a:t>3 :</a:t>
                      </a:r>
                      <a:r>
                        <a:rPr lang="en-US" altLang="ko-KR" sz="2700" dirty="0"/>
                        <a:t> </a:t>
                      </a:r>
                      <a:endParaRPr lang="ko-KR" altLang="en-US" sz="2700" b="0" dirty="0">
                        <a:latin typeface="+mn-lt"/>
                      </a:endParaRPr>
                    </a:p>
                  </a:txBody>
                  <a:tcPr marL="136835" marR="136835" marT="68418" marB="6841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700" dirty="0"/>
                        <a:t>정수경 </a:t>
                      </a:r>
                      <a:r>
                        <a:rPr lang="en-US" altLang="ko-KR" sz="2700" dirty="0"/>
                        <a:t>2017156037</a:t>
                      </a:r>
                      <a:r>
                        <a:rPr lang="ko-KR" altLang="en-US" sz="2700" dirty="0"/>
                        <a:t> </a:t>
                      </a:r>
                      <a:endParaRPr lang="ko-KR" altLang="en-US" sz="2700" b="0" dirty="0">
                        <a:latin typeface="+mn-lt"/>
                      </a:endParaRPr>
                    </a:p>
                  </a:txBody>
                  <a:tcPr marL="136835" marR="136835" marT="68418" marB="6841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754937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BC7B75D2-9DEB-47EC-A73A-65076A481B9C}"/>
              </a:ext>
            </a:extLst>
          </p:cNvPr>
          <p:cNvSpPr/>
          <p:nvPr/>
        </p:nvSpPr>
        <p:spPr>
          <a:xfrm>
            <a:off x="11857473" y="637256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87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64DA8-50B8-44B1-9D4D-DCFFFC35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3797" y="6436199"/>
            <a:ext cx="644406" cy="365125"/>
          </a:xfrm>
        </p:spPr>
        <p:txBody>
          <a:bodyPr/>
          <a:lstStyle/>
          <a:p>
            <a:fld id="{9631D838-48A1-4817-94E7-711C86C5029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AEF45A-0A33-4AA2-880F-26D31EFB5322}"/>
              </a:ext>
            </a:extLst>
          </p:cNvPr>
          <p:cNvSpPr txBox="1"/>
          <p:nvPr/>
        </p:nvSpPr>
        <p:spPr>
          <a:xfrm>
            <a:off x="389681" y="1964353"/>
            <a:ext cx="1141263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/>
              <a:t>1.</a:t>
            </a:r>
            <a:r>
              <a:rPr lang="ko-KR" altLang="en-US" sz="4400" b="1"/>
              <a:t>문제정의 및 설계과제 목표</a:t>
            </a:r>
            <a:endParaRPr lang="en-US" altLang="ko-KR" sz="4400" b="1"/>
          </a:p>
          <a:p>
            <a:pPr>
              <a:lnSpc>
                <a:spcPct val="150000"/>
              </a:lnSpc>
            </a:pPr>
            <a:r>
              <a:rPr lang="en-US" altLang="ko-KR" sz="4400" b="1"/>
              <a:t>2.</a:t>
            </a:r>
            <a:r>
              <a:rPr lang="ko-KR" altLang="en-US" sz="4400" b="1"/>
              <a:t>설계과제 목표</a:t>
            </a:r>
            <a:endParaRPr lang="en-US" altLang="ko-KR" sz="4400" b="1"/>
          </a:p>
          <a:p>
            <a:pPr>
              <a:lnSpc>
                <a:spcPct val="150000"/>
              </a:lnSpc>
            </a:pPr>
            <a:r>
              <a:rPr lang="en-US" altLang="ko-KR" sz="4400" b="1"/>
              <a:t>3.</a:t>
            </a:r>
            <a:r>
              <a:rPr lang="ko-KR" altLang="en-US" sz="4400" b="1"/>
              <a:t>요구사항 분석</a:t>
            </a:r>
            <a:endParaRPr lang="en-US" altLang="ko-KR" sz="4400" b="1"/>
          </a:p>
          <a:p>
            <a:pPr>
              <a:lnSpc>
                <a:spcPct val="150000"/>
              </a:lnSpc>
            </a:pPr>
            <a:r>
              <a:rPr lang="en-US" altLang="ko-KR" sz="4400" b="1"/>
              <a:t>4.</a:t>
            </a:r>
            <a:r>
              <a:rPr lang="ko-KR" altLang="en-US" sz="4400" b="1"/>
              <a:t>소프트웨어 설계도</a:t>
            </a:r>
            <a:endParaRPr lang="en-US" altLang="ko-KR" sz="4400" b="1"/>
          </a:p>
          <a:p>
            <a:endParaRPr lang="ko-KR" altLang="en-US" sz="4800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2BC77FDB-65DD-4FFB-818D-9430CF0C05F4}"/>
              </a:ext>
            </a:extLst>
          </p:cNvPr>
          <p:cNvSpPr/>
          <p:nvPr/>
        </p:nvSpPr>
        <p:spPr>
          <a:xfrm>
            <a:off x="365760" y="762000"/>
            <a:ext cx="3108960" cy="112094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/>
              <a:t>INDEX</a:t>
            </a:r>
            <a:endParaRPr lang="ko-KR" altLang="en-US" sz="6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957DE-8644-49F5-A8B2-07239E4AB5C1}"/>
              </a:ext>
            </a:extLst>
          </p:cNvPr>
          <p:cNvSpPr/>
          <p:nvPr/>
        </p:nvSpPr>
        <p:spPr>
          <a:xfrm>
            <a:off x="11857473" y="1815644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60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25746-23EE-4577-A81F-4FC42BC1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D838-48A1-4817-94E7-711C86C5029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EE89488-84BC-4576-8A98-E21B7F288635}"/>
              </a:ext>
            </a:extLst>
          </p:cNvPr>
          <p:cNvSpPr txBox="1">
            <a:spLocks/>
          </p:cNvSpPr>
          <p:nvPr/>
        </p:nvSpPr>
        <p:spPr>
          <a:xfrm>
            <a:off x="365760" y="2508571"/>
            <a:ext cx="11115040" cy="33020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두 개 이상의 클라이언트가 동시에 실행</a:t>
            </a:r>
            <a:r>
              <a:rPr lang="ko-KR" altLang="en-US" sz="2000" dirty="0"/>
              <a:t>될 수 있는 </a:t>
            </a:r>
            <a:r>
              <a:rPr lang="en-US" altLang="ko-KR" sz="2000" b="1" dirty="0"/>
              <a:t>“</a:t>
            </a:r>
            <a:r>
              <a:rPr lang="ko-KR" altLang="en-US" sz="2000" b="1" dirty="0"/>
              <a:t>다자간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실시간 인물 맞추기 게임</a:t>
            </a:r>
            <a:r>
              <a:rPr lang="en-US" altLang="ko-KR" sz="2000" b="1" dirty="0"/>
              <a:t>”</a:t>
            </a:r>
            <a:r>
              <a:rPr lang="ko-KR" altLang="en-US" sz="2000" dirty="0"/>
              <a:t>을 </a:t>
            </a:r>
            <a:br>
              <a:rPr lang="en-US" altLang="ko-KR" sz="2000" dirty="0"/>
            </a:br>
            <a:r>
              <a:rPr lang="ko-KR" altLang="en-US" sz="2000" dirty="0"/>
              <a:t>직접 구현해 봄으로써 </a:t>
            </a:r>
            <a:r>
              <a:rPr lang="ko-KR" altLang="en-US" sz="2000" b="1" dirty="0">
                <a:solidFill>
                  <a:srgbClr val="FF0000"/>
                </a:solidFill>
              </a:rPr>
              <a:t>서버</a:t>
            </a:r>
            <a:r>
              <a:rPr lang="en-US" altLang="ko-KR" sz="2000" b="1" dirty="0">
                <a:solidFill>
                  <a:srgbClr val="FF0000"/>
                </a:solidFill>
              </a:rPr>
              <a:t>-</a:t>
            </a:r>
            <a:r>
              <a:rPr lang="ko-KR" altLang="en-US" sz="2000" b="1" dirty="0">
                <a:solidFill>
                  <a:srgbClr val="FF0000"/>
                </a:solidFill>
              </a:rPr>
              <a:t>클라이언트 구조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학습효과 기대</a:t>
            </a:r>
            <a:endParaRPr lang="en-US" altLang="ko-KR" sz="2000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수업시간에 배운 </a:t>
            </a:r>
            <a:r>
              <a:rPr lang="en-US" altLang="ko-KR" sz="2000" b="1" dirty="0">
                <a:solidFill>
                  <a:srgbClr val="FF0000"/>
                </a:solidFill>
              </a:rPr>
              <a:t>IPC</a:t>
            </a:r>
            <a:r>
              <a:rPr lang="ko-KR" altLang="en-US" sz="2000" b="1" dirty="0">
                <a:solidFill>
                  <a:srgbClr val="FF0000"/>
                </a:solidFill>
              </a:rPr>
              <a:t>기법</a:t>
            </a:r>
            <a:r>
              <a:rPr lang="ko-KR" altLang="en-US" sz="2000" dirty="0"/>
              <a:t>을 설계한 프로젝트에 적용해 봄으로써 깊게 이해 </a:t>
            </a:r>
            <a:endParaRPr lang="en-US" altLang="ko-KR" sz="2000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사용한 </a:t>
            </a:r>
            <a:r>
              <a:rPr lang="en-US" altLang="ko-KR" sz="2000" dirty="0"/>
              <a:t>IPC </a:t>
            </a:r>
            <a:r>
              <a:rPr lang="ko-KR" altLang="en-US" sz="2000" dirty="0"/>
              <a:t>기법에 따른 </a:t>
            </a:r>
            <a:r>
              <a:rPr lang="ko-KR" altLang="en-US" sz="2000" b="1" dirty="0">
                <a:solidFill>
                  <a:srgbClr val="FF0000"/>
                </a:solidFill>
              </a:rPr>
              <a:t>성능 차이 비교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프로세스가 </a:t>
            </a:r>
            <a:r>
              <a:rPr lang="en-US" altLang="ko-KR" sz="2000" dirty="0"/>
              <a:t>3</a:t>
            </a:r>
            <a:r>
              <a:rPr lang="ko-KR" altLang="en-US" sz="2000" dirty="0"/>
              <a:t>개 이상의 쓰레드를 지녀 </a:t>
            </a:r>
            <a:r>
              <a:rPr lang="en-US" altLang="ko-KR" sz="2000" b="1" dirty="0">
                <a:solidFill>
                  <a:srgbClr val="FF0000"/>
                </a:solidFill>
              </a:rPr>
              <a:t>synchronization tool</a:t>
            </a:r>
            <a:r>
              <a:rPr lang="ko-KR" altLang="en-US" sz="2000" dirty="0"/>
              <a:t>을 사용하여 </a:t>
            </a:r>
            <a:r>
              <a:rPr lang="ko-KR" altLang="en-US" sz="2000" b="1" dirty="0">
                <a:solidFill>
                  <a:srgbClr val="FF0000"/>
                </a:solidFill>
              </a:rPr>
              <a:t>병행작업</a:t>
            </a:r>
            <a:r>
              <a:rPr lang="ko-KR" altLang="en-US" sz="2000" dirty="0"/>
              <a:t>을 수행</a:t>
            </a:r>
            <a:endParaRPr lang="en-US" altLang="ko-KR" sz="2000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313C33A4-AB3C-46FB-9E59-CED78A34F4FC}"/>
              </a:ext>
            </a:extLst>
          </p:cNvPr>
          <p:cNvSpPr/>
          <p:nvPr/>
        </p:nvSpPr>
        <p:spPr>
          <a:xfrm>
            <a:off x="365760" y="762000"/>
            <a:ext cx="9977120" cy="112094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문제정의 및 설계과제 목표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740103-93A3-4423-AE77-63E65500F09C}"/>
              </a:ext>
            </a:extLst>
          </p:cNvPr>
          <p:cNvSpPr/>
          <p:nvPr/>
        </p:nvSpPr>
        <p:spPr>
          <a:xfrm>
            <a:off x="11857473" y="3131582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68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6CF84-AE1D-4895-8A07-AB282342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D838-48A1-4817-94E7-711C86C5029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02F105E-4753-44D0-8617-B5EF5EE59377}"/>
              </a:ext>
            </a:extLst>
          </p:cNvPr>
          <p:cNvSpPr/>
          <p:nvPr/>
        </p:nvSpPr>
        <p:spPr>
          <a:xfrm>
            <a:off x="365760" y="762000"/>
            <a:ext cx="5730240" cy="112094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요구사항 분석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68527CB-55C3-460A-A6C2-ED0046FFF666}"/>
              </a:ext>
            </a:extLst>
          </p:cNvPr>
          <p:cNvGrpSpPr/>
          <p:nvPr/>
        </p:nvGrpSpPr>
        <p:grpSpPr>
          <a:xfrm>
            <a:off x="411480" y="2115478"/>
            <a:ext cx="11645523" cy="3025937"/>
            <a:chOff x="365760" y="2267423"/>
            <a:chExt cx="11645523" cy="3025937"/>
          </a:xfrm>
        </p:grpSpPr>
        <p:sp>
          <p:nvSpPr>
            <p:cNvPr id="6" name="내용 개체 틀 2">
              <a:extLst>
                <a:ext uri="{FF2B5EF4-FFF2-40B4-BE49-F238E27FC236}">
                  <a16:creationId xmlns:a16="http://schemas.microsoft.com/office/drawing/2014/main" id="{6F6D802F-0712-4318-B6FB-A2DD78376800}"/>
                </a:ext>
              </a:extLst>
            </p:cNvPr>
            <p:cNvSpPr txBox="1">
              <a:spLocks/>
            </p:cNvSpPr>
            <p:nvPr/>
          </p:nvSpPr>
          <p:spPr>
            <a:xfrm>
              <a:off x="365760" y="2267423"/>
              <a:ext cx="5408037" cy="3025937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ko-KR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 o r e </a:t>
              </a: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입장 기능</a:t>
              </a:r>
              <a:endParaRPr lang="en-US" altLang="ko-KR" sz="2000" dirty="0"/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단체 채팅 기능</a:t>
              </a:r>
              <a:endParaRPr lang="en-US" altLang="ko-KR" sz="2000" dirty="0"/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b="1" dirty="0"/>
                <a:t>아스키코드</a:t>
              </a:r>
              <a:r>
                <a:rPr lang="ko-KR" altLang="en-US" sz="2000" dirty="0"/>
                <a:t>로 변환된 인물 사진 출제 기능</a:t>
              </a:r>
              <a:endParaRPr lang="en-US" altLang="ko-KR" sz="2000" dirty="0"/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서버의 사용자의 답 채점 기능  </a:t>
              </a:r>
              <a:endParaRPr lang="en-US" altLang="ko-KR" sz="2000" dirty="0"/>
            </a:p>
            <a:p>
              <a:endParaRPr lang="ko-KR" altLang="en-US" dirty="0"/>
            </a:p>
          </p:txBody>
        </p:sp>
        <p:sp>
          <p:nvSpPr>
            <p:cNvPr id="9" name="내용 개체 틀 2">
              <a:extLst>
                <a:ext uri="{FF2B5EF4-FFF2-40B4-BE49-F238E27FC236}">
                  <a16:creationId xmlns:a16="http://schemas.microsoft.com/office/drawing/2014/main" id="{5AB7155A-CC8C-4C6A-B6F5-7F14A6D4D258}"/>
                </a:ext>
              </a:extLst>
            </p:cNvPr>
            <p:cNvSpPr txBox="1">
              <a:spLocks/>
            </p:cNvSpPr>
            <p:nvPr/>
          </p:nvSpPr>
          <p:spPr>
            <a:xfrm>
              <a:off x="6050280" y="2267423"/>
              <a:ext cx="5961003" cy="3025937"/>
            </a:xfrm>
            <a:prstGeom prst="rect">
              <a:avLst/>
            </a:prstGeom>
          </p:spPr>
          <p:txBody>
            <a:bodyPr/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200000"/>
                </a:lnSpc>
              </a:pPr>
              <a:r>
                <a:rPr lang="en-US" altLang="ko-KR" b="1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 u b</a:t>
              </a:r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방 나가기 기능 </a:t>
              </a:r>
              <a:endParaRPr lang="en-US" altLang="ko-KR" sz="2000" dirty="0"/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실시간 현재 접속중인 사람 확인 기능</a:t>
              </a:r>
              <a:endParaRPr lang="en-US" altLang="ko-KR" sz="2000" dirty="0"/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랭킹 기록 및 조회 기능</a:t>
              </a:r>
              <a:endParaRPr lang="en-US" altLang="ko-KR" sz="2000" dirty="0"/>
            </a:p>
            <a:p>
              <a:pPr marL="342900" indent="-342900" algn="l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/>
                <a:t>난이도 조회 기능</a:t>
              </a:r>
              <a:endParaRPr lang="en-US" altLang="ko-KR" sz="2000" dirty="0"/>
            </a:p>
            <a:p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A023E1-8067-4AF8-866F-30A379E1A979}"/>
              </a:ext>
            </a:extLst>
          </p:cNvPr>
          <p:cNvSpPr/>
          <p:nvPr/>
        </p:nvSpPr>
        <p:spPr>
          <a:xfrm>
            <a:off x="11857473" y="4635516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3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50257-322E-4FFF-AE84-97EA6EFA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1D838-48A1-4817-94E7-711C86C50290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AF7F74-A510-4AB9-8626-B4257D52144F}"/>
              </a:ext>
            </a:extLst>
          </p:cNvPr>
          <p:cNvSpPr txBox="1"/>
          <p:nvPr/>
        </p:nvSpPr>
        <p:spPr>
          <a:xfrm>
            <a:off x="965008" y="275891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클라이언트 </a:t>
            </a:r>
            <a:r>
              <a:rPr lang="en-US" altLang="ko-KR" b="1" dirty="0"/>
              <a:t>A ]</a:t>
            </a:r>
            <a:endParaRPr lang="ko-KR" altLang="en-US" b="1" dirty="0"/>
          </a:p>
        </p:txBody>
      </p:sp>
      <p:pic>
        <p:nvPicPr>
          <p:cNvPr id="21" name="그림 20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B1718017-1F96-42B5-A310-5AC4FBBB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3" y="3279681"/>
            <a:ext cx="2542160" cy="2816319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7C8618-6C8A-4E40-BA73-9BD6EF623B56}"/>
              </a:ext>
            </a:extLst>
          </p:cNvPr>
          <p:cNvSpPr/>
          <p:nvPr/>
        </p:nvSpPr>
        <p:spPr>
          <a:xfrm>
            <a:off x="851592" y="3935966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858756-A179-44B5-A887-C82D650F1557}"/>
              </a:ext>
            </a:extLst>
          </p:cNvPr>
          <p:cNvSpPr txBox="1"/>
          <p:nvPr/>
        </p:nvSpPr>
        <p:spPr>
          <a:xfrm>
            <a:off x="5559820" y="98245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서버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2D93B60-9576-4611-ACEC-76B6F1EE2ED1}"/>
              </a:ext>
            </a:extLst>
          </p:cNvPr>
          <p:cNvSpPr/>
          <p:nvPr/>
        </p:nvSpPr>
        <p:spPr>
          <a:xfrm>
            <a:off x="961992" y="4348870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쓰레드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FA49665-BF48-41D5-A30D-B9A59A971263}"/>
              </a:ext>
            </a:extLst>
          </p:cNvPr>
          <p:cNvSpPr/>
          <p:nvPr/>
        </p:nvSpPr>
        <p:spPr>
          <a:xfrm>
            <a:off x="961992" y="5367106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쓰레드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F27A683-0960-4C81-88B6-A3EABD271C1A}"/>
              </a:ext>
            </a:extLst>
          </p:cNvPr>
          <p:cNvSpPr/>
          <p:nvPr/>
        </p:nvSpPr>
        <p:spPr>
          <a:xfrm>
            <a:off x="961992" y="4858619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</a:t>
            </a:r>
            <a:r>
              <a:rPr lang="ko-KR" altLang="en-US" dirty="0">
                <a:solidFill>
                  <a:schemeClr val="tx1"/>
                </a:solidFill>
              </a:rPr>
              <a:t>쓰레드</a:t>
            </a:r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5ED1447F-B5F2-4780-A9FF-633A331E56A0}"/>
              </a:ext>
            </a:extLst>
          </p:cNvPr>
          <p:cNvSpPr/>
          <p:nvPr/>
        </p:nvSpPr>
        <p:spPr>
          <a:xfrm>
            <a:off x="365760" y="762000"/>
            <a:ext cx="3409116" cy="112094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설계도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86071-9C33-400D-A150-747DED4DE419}"/>
              </a:ext>
            </a:extLst>
          </p:cNvPr>
          <p:cNvSpPr/>
          <p:nvPr/>
        </p:nvSpPr>
        <p:spPr>
          <a:xfrm>
            <a:off x="11857473" y="6321343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A66FE-3ACC-4E02-B4E5-4B98627F6AF3}"/>
              </a:ext>
            </a:extLst>
          </p:cNvPr>
          <p:cNvSpPr txBox="1"/>
          <p:nvPr/>
        </p:nvSpPr>
        <p:spPr>
          <a:xfrm>
            <a:off x="9182234" y="2758914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클라이언트 </a:t>
            </a:r>
            <a:r>
              <a:rPr lang="en-US" altLang="ko-KR" b="1" dirty="0"/>
              <a:t>B ]</a:t>
            </a:r>
            <a:endParaRPr lang="ko-KR" altLang="en-US" b="1" dirty="0"/>
          </a:p>
        </p:txBody>
      </p:sp>
      <p:pic>
        <p:nvPicPr>
          <p:cNvPr id="30" name="그림 29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77E542E7-3F18-4510-BBE3-3422540C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059" y="3279681"/>
            <a:ext cx="2542160" cy="281631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E70B6A-E8DE-4712-9A38-66F40E0F0BF2}"/>
              </a:ext>
            </a:extLst>
          </p:cNvPr>
          <p:cNvSpPr/>
          <p:nvPr/>
        </p:nvSpPr>
        <p:spPr>
          <a:xfrm>
            <a:off x="9068818" y="3935966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B6E4448-9458-47F3-ABD7-FC0C3E2101FE}"/>
              </a:ext>
            </a:extLst>
          </p:cNvPr>
          <p:cNvSpPr/>
          <p:nvPr/>
        </p:nvSpPr>
        <p:spPr>
          <a:xfrm>
            <a:off x="9179218" y="4348870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쓰레드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DCD876B-9A94-47E7-AE91-3D52F5F10869}"/>
              </a:ext>
            </a:extLst>
          </p:cNvPr>
          <p:cNvSpPr/>
          <p:nvPr/>
        </p:nvSpPr>
        <p:spPr>
          <a:xfrm>
            <a:off x="9179218" y="5367106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쓰레드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7EBC397-E8AF-4CAC-8D72-D47D2836DA58}"/>
              </a:ext>
            </a:extLst>
          </p:cNvPr>
          <p:cNvSpPr/>
          <p:nvPr/>
        </p:nvSpPr>
        <p:spPr>
          <a:xfrm>
            <a:off x="9179218" y="4858619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</a:t>
            </a:r>
            <a:r>
              <a:rPr lang="ko-KR" altLang="en-US" dirty="0">
                <a:solidFill>
                  <a:schemeClr val="tx1"/>
                </a:solidFill>
              </a:rPr>
              <a:t>쓰레드</a:t>
            </a:r>
          </a:p>
        </p:txBody>
      </p:sp>
      <p:pic>
        <p:nvPicPr>
          <p:cNvPr id="40" name="그림 39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F6165860-92DD-44EF-961A-CEFF9AD1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446" y="1395954"/>
            <a:ext cx="2542160" cy="2816319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7D5671CF-BB2D-4470-81EB-53B956E40C5E}"/>
              </a:ext>
            </a:extLst>
          </p:cNvPr>
          <p:cNvSpPr/>
          <p:nvPr/>
        </p:nvSpPr>
        <p:spPr>
          <a:xfrm>
            <a:off x="4960205" y="2052239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5F74DEE-A570-47A4-A528-DBD557ECB548}"/>
              </a:ext>
            </a:extLst>
          </p:cNvPr>
          <p:cNvSpPr/>
          <p:nvPr/>
        </p:nvSpPr>
        <p:spPr>
          <a:xfrm>
            <a:off x="5078369" y="2450209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메인 쓰레드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34EDC21-243D-4A6F-8862-8F55AE6614E4}"/>
              </a:ext>
            </a:extLst>
          </p:cNvPr>
          <p:cNvSpPr/>
          <p:nvPr/>
        </p:nvSpPr>
        <p:spPr>
          <a:xfrm>
            <a:off x="5078369" y="3468445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handle_clnt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쓰레드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E9C4D6D-B29D-4BDF-924F-EECF400C6227}"/>
              </a:ext>
            </a:extLst>
          </p:cNvPr>
          <p:cNvSpPr/>
          <p:nvPr/>
        </p:nvSpPr>
        <p:spPr>
          <a:xfrm>
            <a:off x="5078369" y="2959958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handle_clnt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쓰레드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785AA6-F615-412A-8482-EE390EBE3640}"/>
              </a:ext>
            </a:extLst>
          </p:cNvPr>
          <p:cNvCxnSpPr>
            <a:cxnSpLocks/>
          </p:cNvCxnSpPr>
          <p:nvPr/>
        </p:nvCxnSpPr>
        <p:spPr>
          <a:xfrm flipH="1">
            <a:off x="2821915" y="3312622"/>
            <a:ext cx="2364449" cy="21270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47E3AD-2B05-4CD3-B5DC-161B254B4957}"/>
              </a:ext>
            </a:extLst>
          </p:cNvPr>
          <p:cNvCxnSpPr>
            <a:cxnSpLocks/>
          </p:cNvCxnSpPr>
          <p:nvPr/>
        </p:nvCxnSpPr>
        <p:spPr>
          <a:xfrm flipV="1">
            <a:off x="2810851" y="3024217"/>
            <a:ext cx="2350721" cy="204500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B26680E-F006-4898-B607-F45912455EC6}"/>
              </a:ext>
            </a:extLst>
          </p:cNvPr>
          <p:cNvCxnSpPr>
            <a:cxnSpLocks/>
          </p:cNvCxnSpPr>
          <p:nvPr/>
        </p:nvCxnSpPr>
        <p:spPr>
          <a:xfrm>
            <a:off x="6880689" y="3843925"/>
            <a:ext cx="2389496" cy="159578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81EB5F8-EADA-433E-9055-5808CDF0252D}"/>
              </a:ext>
            </a:extLst>
          </p:cNvPr>
          <p:cNvCxnSpPr>
            <a:cxnSpLocks/>
          </p:cNvCxnSpPr>
          <p:nvPr/>
        </p:nvCxnSpPr>
        <p:spPr>
          <a:xfrm flipH="1" flipV="1">
            <a:off x="6905480" y="3533944"/>
            <a:ext cx="2342018" cy="153527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F2A7F45-5722-43A7-B3B4-706855744F8C}"/>
              </a:ext>
            </a:extLst>
          </p:cNvPr>
          <p:cNvSpPr txBox="1"/>
          <p:nvPr/>
        </p:nvSpPr>
        <p:spPr>
          <a:xfrm rot="19186125">
            <a:off x="3139835" y="350085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ipc</a:t>
            </a:r>
            <a:r>
              <a:rPr lang="ko-KR" altLang="en-US" dirty="0"/>
              <a:t> 기법 활용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3143AF-C203-497B-8167-04CE1B12E3E6}"/>
              </a:ext>
            </a:extLst>
          </p:cNvPr>
          <p:cNvSpPr txBox="1"/>
          <p:nvPr/>
        </p:nvSpPr>
        <p:spPr>
          <a:xfrm rot="2047952">
            <a:off x="7390781" y="3722537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ipc</a:t>
            </a:r>
            <a:r>
              <a:rPr lang="ko-KR" altLang="en-US" dirty="0"/>
              <a:t> 기법 활용</a:t>
            </a:r>
          </a:p>
        </p:txBody>
      </p:sp>
    </p:spTree>
    <p:extLst>
      <p:ext uri="{BB962C8B-B14F-4D97-AF65-F5344CB8AC3E}">
        <p14:creationId xmlns:p14="http://schemas.microsoft.com/office/powerpoint/2010/main" val="263917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50257-322E-4FFF-AE84-97EA6EFA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3797" y="6436199"/>
            <a:ext cx="644406" cy="365125"/>
          </a:xfrm>
        </p:spPr>
        <p:txBody>
          <a:bodyPr/>
          <a:lstStyle/>
          <a:p>
            <a:fld id="{9631D838-48A1-4817-94E7-711C86C5029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6" name="화살표: 오각형 55">
            <a:extLst>
              <a:ext uri="{FF2B5EF4-FFF2-40B4-BE49-F238E27FC236}">
                <a16:creationId xmlns:a16="http://schemas.microsoft.com/office/drawing/2014/main" id="{5ED1447F-B5F2-4780-A9FF-633A331E56A0}"/>
              </a:ext>
            </a:extLst>
          </p:cNvPr>
          <p:cNvSpPr/>
          <p:nvPr/>
        </p:nvSpPr>
        <p:spPr>
          <a:xfrm>
            <a:off x="365760" y="762000"/>
            <a:ext cx="4853940" cy="1120944"/>
          </a:xfrm>
          <a:prstGeom prst="homePlat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/>
              <a:t>설계흐름도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86071-9C33-400D-A150-747DED4DE419}"/>
              </a:ext>
            </a:extLst>
          </p:cNvPr>
          <p:cNvSpPr/>
          <p:nvPr/>
        </p:nvSpPr>
        <p:spPr>
          <a:xfrm>
            <a:off x="11857473" y="6321343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B0E420-4A06-4BCE-BC48-68FF342CF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14" y="2046153"/>
            <a:ext cx="10693371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50257-322E-4FFF-AE84-97EA6EFA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3797" y="6436199"/>
            <a:ext cx="644406" cy="365125"/>
          </a:xfrm>
        </p:spPr>
        <p:txBody>
          <a:bodyPr/>
          <a:lstStyle/>
          <a:p>
            <a:fld id="{9631D838-48A1-4817-94E7-711C86C5029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86071-9C33-400D-A150-747DED4DE419}"/>
              </a:ext>
            </a:extLst>
          </p:cNvPr>
          <p:cNvSpPr/>
          <p:nvPr/>
        </p:nvSpPr>
        <p:spPr>
          <a:xfrm>
            <a:off x="11857473" y="6321343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178DE-E9C9-4712-BEA1-1AB3BE8368D6}"/>
              </a:ext>
            </a:extLst>
          </p:cNvPr>
          <p:cNvSpPr txBox="1"/>
          <p:nvPr/>
        </p:nvSpPr>
        <p:spPr>
          <a:xfrm>
            <a:off x="697695" y="165438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클라이언트 </a:t>
            </a:r>
            <a:r>
              <a:rPr lang="en-US" altLang="ko-KR" b="1" dirty="0"/>
              <a:t>A ]</a:t>
            </a:r>
            <a:endParaRPr lang="ko-KR" altLang="en-US" b="1" dirty="0"/>
          </a:p>
        </p:txBody>
      </p:sp>
      <p:pic>
        <p:nvPicPr>
          <p:cNvPr id="7" name="그림 6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18B41746-3144-4D26-B4D4-0BF4B3D08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0" y="2175156"/>
            <a:ext cx="2542160" cy="28163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5A7379-FC5C-4B00-9C76-DB694AFCB569}"/>
              </a:ext>
            </a:extLst>
          </p:cNvPr>
          <p:cNvSpPr/>
          <p:nvPr/>
        </p:nvSpPr>
        <p:spPr>
          <a:xfrm>
            <a:off x="584279" y="2831441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2D80-9F88-43B0-8691-B714D451CDDC}"/>
              </a:ext>
            </a:extLst>
          </p:cNvPr>
          <p:cNvSpPr txBox="1"/>
          <p:nvPr/>
        </p:nvSpPr>
        <p:spPr>
          <a:xfrm>
            <a:off x="5425350" y="5342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서버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054F2C3-49BF-47E0-946F-C8A22D58A152}"/>
              </a:ext>
            </a:extLst>
          </p:cNvPr>
          <p:cNvSpPr/>
          <p:nvPr/>
        </p:nvSpPr>
        <p:spPr>
          <a:xfrm>
            <a:off x="694679" y="3244345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4984C5-3B16-4F1A-95E9-1FB7528A5056}"/>
              </a:ext>
            </a:extLst>
          </p:cNvPr>
          <p:cNvSpPr/>
          <p:nvPr/>
        </p:nvSpPr>
        <p:spPr>
          <a:xfrm>
            <a:off x="694679" y="4262581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6A0267E-8869-425E-B0C7-4D8F89CE02C8}"/>
              </a:ext>
            </a:extLst>
          </p:cNvPr>
          <p:cNvSpPr/>
          <p:nvPr/>
        </p:nvSpPr>
        <p:spPr>
          <a:xfrm>
            <a:off x="694679" y="3754094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18892-32DF-478C-BE1A-EAC7D4B741C9}"/>
              </a:ext>
            </a:extLst>
          </p:cNvPr>
          <p:cNvSpPr txBox="1"/>
          <p:nvPr/>
        </p:nvSpPr>
        <p:spPr>
          <a:xfrm>
            <a:off x="9263320" y="173799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클라이언트 </a:t>
            </a:r>
            <a:r>
              <a:rPr lang="en-US" altLang="ko-KR" b="1" dirty="0"/>
              <a:t>B ]</a:t>
            </a:r>
            <a:endParaRPr lang="ko-KR" altLang="en-US" b="1" dirty="0"/>
          </a:p>
        </p:txBody>
      </p:sp>
      <p:pic>
        <p:nvPicPr>
          <p:cNvPr id="14" name="그림 13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CAAAE469-CA81-4493-90D2-D2818506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145" y="2258757"/>
            <a:ext cx="2542160" cy="28163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C63159-A99D-456B-9169-EE2455AFF335}"/>
              </a:ext>
            </a:extLst>
          </p:cNvPr>
          <p:cNvSpPr/>
          <p:nvPr/>
        </p:nvSpPr>
        <p:spPr>
          <a:xfrm>
            <a:off x="9149904" y="2915042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D61569-DD16-4E58-99FF-6D9FFD768A2A}"/>
              </a:ext>
            </a:extLst>
          </p:cNvPr>
          <p:cNvSpPr/>
          <p:nvPr/>
        </p:nvSpPr>
        <p:spPr>
          <a:xfrm>
            <a:off x="9260304" y="3327946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98DBE5-A89B-4B41-99BE-E514F572AE4E}"/>
              </a:ext>
            </a:extLst>
          </p:cNvPr>
          <p:cNvSpPr/>
          <p:nvPr/>
        </p:nvSpPr>
        <p:spPr>
          <a:xfrm>
            <a:off x="9260304" y="4346182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602985-F0A5-4C3B-96F1-C14936913D6C}"/>
              </a:ext>
            </a:extLst>
          </p:cNvPr>
          <p:cNvSpPr/>
          <p:nvPr/>
        </p:nvSpPr>
        <p:spPr>
          <a:xfrm>
            <a:off x="9260304" y="3837695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384B2899-C14C-428F-9FD3-8FA4E169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76" y="947719"/>
            <a:ext cx="2542160" cy="28163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93E91-5468-4E54-A12D-1A8901A3DE88}"/>
              </a:ext>
            </a:extLst>
          </p:cNvPr>
          <p:cNvSpPr/>
          <p:nvPr/>
        </p:nvSpPr>
        <p:spPr>
          <a:xfrm>
            <a:off x="4825735" y="1604004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9DA6A0-A79E-4168-853E-ECEFCCCFA340}"/>
              </a:ext>
            </a:extLst>
          </p:cNvPr>
          <p:cNvSpPr/>
          <p:nvPr/>
        </p:nvSpPr>
        <p:spPr>
          <a:xfrm>
            <a:off x="4943899" y="2001974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79E6E2-8DC5-41C3-BA98-184D5E3F9E0D}"/>
              </a:ext>
            </a:extLst>
          </p:cNvPr>
          <p:cNvSpPr/>
          <p:nvPr/>
        </p:nvSpPr>
        <p:spPr>
          <a:xfrm>
            <a:off x="4943899" y="3020210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1B52959-0EA5-42CD-8EE0-58B7EB040F6E}"/>
              </a:ext>
            </a:extLst>
          </p:cNvPr>
          <p:cNvSpPr/>
          <p:nvPr/>
        </p:nvSpPr>
        <p:spPr>
          <a:xfrm>
            <a:off x="4943899" y="2511723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2CE663-E126-4AA8-8B96-ED1CFD468042}"/>
              </a:ext>
            </a:extLst>
          </p:cNvPr>
          <p:cNvCxnSpPr>
            <a:cxnSpLocks/>
          </p:cNvCxnSpPr>
          <p:nvPr/>
        </p:nvCxnSpPr>
        <p:spPr>
          <a:xfrm flipH="1">
            <a:off x="7019557" y="3539232"/>
            <a:ext cx="2399368" cy="153584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FE8DAF-B3B1-4DCA-9299-82822F8F4E0D}"/>
              </a:ext>
            </a:extLst>
          </p:cNvPr>
          <p:cNvSpPr/>
          <p:nvPr/>
        </p:nvSpPr>
        <p:spPr>
          <a:xfrm>
            <a:off x="4846191" y="4899395"/>
            <a:ext cx="2143300" cy="1220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MessageQueue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777E55D-7920-4656-BDB3-075AE034B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1891"/>
              </p:ext>
            </p:extLst>
          </p:nvPr>
        </p:nvGraphicFramePr>
        <p:xfrm>
          <a:off x="5098704" y="5472196"/>
          <a:ext cx="16298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968">
                  <a:extLst>
                    <a:ext uri="{9D8B030D-6E8A-4147-A177-3AD203B41FA5}">
                      <a16:colId xmlns:a16="http://schemas.microsoft.com/office/drawing/2014/main" val="293113199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3607500840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3016746246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3414841511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2120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98108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497BB1-B4B8-4AA4-9212-6402D4DEAABE}"/>
              </a:ext>
            </a:extLst>
          </p:cNvPr>
          <p:cNvCxnSpPr>
            <a:cxnSpLocks/>
          </p:cNvCxnSpPr>
          <p:nvPr/>
        </p:nvCxnSpPr>
        <p:spPr>
          <a:xfrm>
            <a:off x="2416757" y="3441410"/>
            <a:ext cx="2429434" cy="161437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7BF4E2-42EB-4D38-8595-C8BAEC988BA7}"/>
              </a:ext>
            </a:extLst>
          </p:cNvPr>
          <p:cNvCxnSpPr>
            <a:cxnSpLocks/>
          </p:cNvCxnSpPr>
          <p:nvPr/>
        </p:nvCxnSpPr>
        <p:spPr>
          <a:xfrm flipV="1">
            <a:off x="5126125" y="2258757"/>
            <a:ext cx="0" cy="264063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08D9AF-0BC5-4ECC-880E-62D707F758AE}"/>
              </a:ext>
            </a:extLst>
          </p:cNvPr>
          <p:cNvCxnSpPr>
            <a:cxnSpLocks/>
          </p:cNvCxnSpPr>
          <p:nvPr/>
        </p:nvCxnSpPr>
        <p:spPr>
          <a:xfrm flipH="1" flipV="1">
            <a:off x="6678669" y="2277067"/>
            <a:ext cx="49875" cy="262232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DA60231-EA24-4CA8-B595-CAABB827EC66}"/>
              </a:ext>
            </a:extLst>
          </p:cNvPr>
          <p:cNvSpPr txBox="1"/>
          <p:nvPr/>
        </p:nvSpPr>
        <p:spPr>
          <a:xfrm rot="2039245">
            <a:off x="2854625" y="3825243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msg.mtype</a:t>
            </a:r>
            <a:r>
              <a:rPr lang="en-US" altLang="ko-KR" sz="1400" dirty="0"/>
              <a:t>=SERVER(1)</a:t>
            </a:r>
          </a:p>
          <a:p>
            <a:r>
              <a:rPr lang="en-US" altLang="ko-KR" sz="1400" dirty="0" err="1"/>
              <a:t>msg.src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pid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D9A75D-4697-4F14-92AC-986F74AF135D}"/>
              </a:ext>
            </a:extLst>
          </p:cNvPr>
          <p:cNvSpPr txBox="1"/>
          <p:nvPr/>
        </p:nvSpPr>
        <p:spPr>
          <a:xfrm rot="19560755" flipH="1">
            <a:off x="6991062" y="3767419"/>
            <a:ext cx="2031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msg.mtype</a:t>
            </a:r>
            <a:r>
              <a:rPr lang="en-US" altLang="ko-KR" sz="1400" dirty="0"/>
              <a:t>=SERVER(1)</a:t>
            </a:r>
          </a:p>
          <a:p>
            <a:r>
              <a:rPr lang="en-US" altLang="ko-KR" sz="1400" dirty="0" err="1"/>
              <a:t>msg.src</a:t>
            </a:r>
            <a:r>
              <a:rPr lang="en-US" altLang="ko-KR" sz="1400" dirty="0"/>
              <a:t>= </a:t>
            </a:r>
            <a:r>
              <a:rPr lang="en-US" altLang="ko-KR" sz="1400" dirty="0" err="1"/>
              <a:t>pid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9896B3-0563-4576-BC00-F77C0CFA9D21}"/>
              </a:ext>
            </a:extLst>
          </p:cNvPr>
          <p:cNvSpPr txBox="1"/>
          <p:nvPr/>
        </p:nvSpPr>
        <p:spPr>
          <a:xfrm flipH="1">
            <a:off x="7170136" y="833690"/>
            <a:ext cx="183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room.clnt</a:t>
            </a:r>
            <a:r>
              <a:rPr lang="en-US" altLang="ko-KR" sz="1400" dirty="0"/>
              <a:t>[0] = </a:t>
            </a:r>
            <a:r>
              <a:rPr lang="en-US" altLang="ko-KR" sz="1400" dirty="0" err="1"/>
              <a:t>A.pid</a:t>
            </a:r>
            <a:endParaRPr lang="en-US" altLang="ko-KR" sz="1400" dirty="0"/>
          </a:p>
          <a:p>
            <a:r>
              <a:rPr lang="en-US" altLang="ko-KR" sz="1400" dirty="0" err="1"/>
              <a:t>room.clnt</a:t>
            </a:r>
            <a:r>
              <a:rPr lang="en-US" altLang="ko-KR" sz="1400" dirty="0"/>
              <a:t>[1] = </a:t>
            </a:r>
            <a:r>
              <a:rPr lang="en-US" altLang="ko-KR" sz="1400" dirty="0" err="1"/>
              <a:t>B.pid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770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50257-322E-4FFF-AE84-97EA6EFA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73797" y="6436199"/>
            <a:ext cx="644406" cy="365125"/>
          </a:xfrm>
        </p:spPr>
        <p:txBody>
          <a:bodyPr/>
          <a:lstStyle/>
          <a:p>
            <a:fld id="{9631D838-48A1-4817-94E7-711C86C5029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86071-9C33-400D-A150-747DED4DE419}"/>
              </a:ext>
            </a:extLst>
          </p:cNvPr>
          <p:cNvSpPr/>
          <p:nvPr/>
        </p:nvSpPr>
        <p:spPr>
          <a:xfrm>
            <a:off x="11857473" y="6321343"/>
            <a:ext cx="334525" cy="297418"/>
          </a:xfrm>
          <a:prstGeom prst="rect">
            <a:avLst/>
          </a:prstGeom>
          <a:solidFill>
            <a:srgbClr val="CDCD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178DE-E9C9-4712-BEA1-1AB3BE8368D6}"/>
              </a:ext>
            </a:extLst>
          </p:cNvPr>
          <p:cNvSpPr txBox="1"/>
          <p:nvPr/>
        </p:nvSpPr>
        <p:spPr>
          <a:xfrm>
            <a:off x="697695" y="1654389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클라이언트 </a:t>
            </a:r>
            <a:r>
              <a:rPr lang="en-US" altLang="ko-KR" b="1" dirty="0"/>
              <a:t>A ]</a:t>
            </a:r>
            <a:endParaRPr lang="ko-KR" altLang="en-US" b="1" dirty="0"/>
          </a:p>
        </p:txBody>
      </p:sp>
      <p:pic>
        <p:nvPicPr>
          <p:cNvPr id="7" name="그림 6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18B41746-3144-4D26-B4D4-0BF4B3D08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20" y="2175156"/>
            <a:ext cx="2542160" cy="281631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5A7379-FC5C-4B00-9C76-DB694AFCB569}"/>
              </a:ext>
            </a:extLst>
          </p:cNvPr>
          <p:cNvSpPr/>
          <p:nvPr/>
        </p:nvSpPr>
        <p:spPr>
          <a:xfrm>
            <a:off x="584279" y="2831441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2D80-9F88-43B0-8691-B714D451CDDC}"/>
              </a:ext>
            </a:extLst>
          </p:cNvPr>
          <p:cNvSpPr txBox="1"/>
          <p:nvPr/>
        </p:nvSpPr>
        <p:spPr>
          <a:xfrm>
            <a:off x="5425350" y="5342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서버 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054F2C3-49BF-47E0-946F-C8A22D58A152}"/>
              </a:ext>
            </a:extLst>
          </p:cNvPr>
          <p:cNvSpPr/>
          <p:nvPr/>
        </p:nvSpPr>
        <p:spPr>
          <a:xfrm>
            <a:off x="694679" y="3244345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E4984C5-3B16-4F1A-95E9-1FB7528A5056}"/>
              </a:ext>
            </a:extLst>
          </p:cNvPr>
          <p:cNvSpPr/>
          <p:nvPr/>
        </p:nvSpPr>
        <p:spPr>
          <a:xfrm>
            <a:off x="694679" y="4262581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6A0267E-8869-425E-B0C7-4D8F89CE02C8}"/>
              </a:ext>
            </a:extLst>
          </p:cNvPr>
          <p:cNvSpPr/>
          <p:nvPr/>
        </p:nvSpPr>
        <p:spPr>
          <a:xfrm>
            <a:off x="694679" y="3754094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218892-32DF-478C-BE1A-EAC7D4B741C9}"/>
              </a:ext>
            </a:extLst>
          </p:cNvPr>
          <p:cNvSpPr txBox="1"/>
          <p:nvPr/>
        </p:nvSpPr>
        <p:spPr>
          <a:xfrm>
            <a:off x="9263320" y="1737990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 </a:t>
            </a:r>
            <a:r>
              <a:rPr lang="ko-KR" altLang="en-US" b="1" dirty="0"/>
              <a:t>클라이언트 </a:t>
            </a:r>
            <a:r>
              <a:rPr lang="en-US" altLang="ko-KR" b="1" dirty="0"/>
              <a:t>B ]</a:t>
            </a:r>
            <a:endParaRPr lang="ko-KR" altLang="en-US" b="1" dirty="0"/>
          </a:p>
        </p:txBody>
      </p:sp>
      <p:pic>
        <p:nvPicPr>
          <p:cNvPr id="14" name="그림 13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CAAAE469-CA81-4493-90D2-D2818506C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145" y="2258757"/>
            <a:ext cx="2542160" cy="281631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C63159-A99D-456B-9169-EE2455AFF335}"/>
              </a:ext>
            </a:extLst>
          </p:cNvPr>
          <p:cNvSpPr/>
          <p:nvPr/>
        </p:nvSpPr>
        <p:spPr>
          <a:xfrm>
            <a:off x="9149904" y="2915042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DD61569-DD16-4E58-99FF-6D9FFD768A2A}"/>
              </a:ext>
            </a:extLst>
          </p:cNvPr>
          <p:cNvSpPr/>
          <p:nvPr/>
        </p:nvSpPr>
        <p:spPr>
          <a:xfrm>
            <a:off x="9260304" y="3327946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998DBE5-A89B-4B41-99BE-E514F572AE4E}"/>
              </a:ext>
            </a:extLst>
          </p:cNvPr>
          <p:cNvSpPr/>
          <p:nvPr/>
        </p:nvSpPr>
        <p:spPr>
          <a:xfrm>
            <a:off x="9260304" y="4346182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recv</a:t>
            </a:r>
            <a:r>
              <a:rPr lang="en-US" altLang="ko-KR" dirty="0">
                <a:solidFill>
                  <a:schemeClr val="tx1"/>
                </a:solidFill>
              </a:rPr>
              <a:t>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F602985-F0A5-4C3B-96F1-C14936913D6C}"/>
              </a:ext>
            </a:extLst>
          </p:cNvPr>
          <p:cNvSpPr/>
          <p:nvPr/>
        </p:nvSpPr>
        <p:spPr>
          <a:xfrm>
            <a:off x="9260304" y="3837695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send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9" name="그림 18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384B2899-C14C-428F-9FD3-8FA4E169A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976" y="947719"/>
            <a:ext cx="2542160" cy="281631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E93E91-5468-4E54-A12D-1A8901A3DE88}"/>
              </a:ext>
            </a:extLst>
          </p:cNvPr>
          <p:cNvSpPr/>
          <p:nvPr/>
        </p:nvSpPr>
        <p:spPr>
          <a:xfrm>
            <a:off x="4825735" y="1604004"/>
            <a:ext cx="2143300" cy="19658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ko-KR" altLang="en-US" dirty="0"/>
              <a:t>프로세스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29DA6A0-A79E-4168-853E-ECEFCCCFA340}"/>
              </a:ext>
            </a:extLst>
          </p:cNvPr>
          <p:cNvSpPr/>
          <p:nvPr/>
        </p:nvSpPr>
        <p:spPr>
          <a:xfrm>
            <a:off x="4943899" y="2001974"/>
            <a:ext cx="1915720" cy="42257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Main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E79E6E2-8DC5-41C3-BA98-184D5E3F9E0D}"/>
              </a:ext>
            </a:extLst>
          </p:cNvPr>
          <p:cNvSpPr/>
          <p:nvPr/>
        </p:nvSpPr>
        <p:spPr>
          <a:xfrm>
            <a:off x="4943899" y="3020210"/>
            <a:ext cx="1915719" cy="421200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Chat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1B52959-0EA5-42CD-8EE0-58B7EB040F6E}"/>
              </a:ext>
            </a:extLst>
          </p:cNvPr>
          <p:cNvSpPr/>
          <p:nvPr/>
        </p:nvSpPr>
        <p:spPr>
          <a:xfrm>
            <a:off x="4943899" y="2511723"/>
            <a:ext cx="1915719" cy="421200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Log thread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FC8803-2F17-492E-AD4B-EB7F7DE6B9DD}"/>
              </a:ext>
            </a:extLst>
          </p:cNvPr>
          <p:cNvCxnSpPr>
            <a:cxnSpLocks/>
          </p:cNvCxnSpPr>
          <p:nvPr/>
        </p:nvCxnSpPr>
        <p:spPr>
          <a:xfrm flipV="1">
            <a:off x="7009947" y="4556782"/>
            <a:ext cx="2358172" cy="1202653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72CE663-E126-4AA8-8B96-ED1CFD468042}"/>
              </a:ext>
            </a:extLst>
          </p:cNvPr>
          <p:cNvCxnSpPr>
            <a:cxnSpLocks/>
          </p:cNvCxnSpPr>
          <p:nvPr/>
        </p:nvCxnSpPr>
        <p:spPr>
          <a:xfrm flipH="1">
            <a:off x="7034634" y="4014211"/>
            <a:ext cx="2333485" cy="118109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BFE8DAF-B3B1-4DCA-9299-82822F8F4E0D}"/>
              </a:ext>
            </a:extLst>
          </p:cNvPr>
          <p:cNvSpPr/>
          <p:nvPr/>
        </p:nvSpPr>
        <p:spPr>
          <a:xfrm>
            <a:off x="4846191" y="4899395"/>
            <a:ext cx="2143300" cy="12205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dirty="0" err="1"/>
              <a:t>MessageQueue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6777E55D-7920-4656-BDB3-075AE034BB93}"/>
              </a:ext>
            </a:extLst>
          </p:cNvPr>
          <p:cNvGraphicFramePr>
            <a:graphicFrameLocks noGrp="1"/>
          </p:cNvGraphicFramePr>
          <p:nvPr/>
        </p:nvGraphicFramePr>
        <p:xfrm>
          <a:off x="5098704" y="5472196"/>
          <a:ext cx="162984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968">
                  <a:extLst>
                    <a:ext uri="{9D8B030D-6E8A-4147-A177-3AD203B41FA5}">
                      <a16:colId xmlns:a16="http://schemas.microsoft.com/office/drawing/2014/main" val="293113199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3607500840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3016746246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3414841511"/>
                    </a:ext>
                  </a:extLst>
                </a:gridCol>
                <a:gridCol w="325968">
                  <a:extLst>
                    <a:ext uri="{9D8B030D-6E8A-4147-A177-3AD203B41FA5}">
                      <a16:colId xmlns:a16="http://schemas.microsoft.com/office/drawing/2014/main" val="2120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98108"/>
                  </a:ext>
                </a:extLst>
              </a:tr>
            </a:tbl>
          </a:graphicData>
        </a:graphic>
      </p:graphicFrame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0497BB1-B4B8-4AA4-9212-6402D4DEAABE}"/>
              </a:ext>
            </a:extLst>
          </p:cNvPr>
          <p:cNvCxnSpPr>
            <a:cxnSpLocks/>
          </p:cNvCxnSpPr>
          <p:nvPr/>
        </p:nvCxnSpPr>
        <p:spPr>
          <a:xfrm>
            <a:off x="2468455" y="3893456"/>
            <a:ext cx="2377736" cy="1162329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A6A06E-CDA0-4DE8-AFB7-CD6AE05F2ABD}"/>
              </a:ext>
            </a:extLst>
          </p:cNvPr>
          <p:cNvCxnSpPr>
            <a:cxnSpLocks/>
          </p:cNvCxnSpPr>
          <p:nvPr/>
        </p:nvCxnSpPr>
        <p:spPr>
          <a:xfrm flipH="1" flipV="1">
            <a:off x="2416757" y="4473181"/>
            <a:ext cx="2408978" cy="115540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7BF4E2-42EB-4D38-8595-C8BAEC988BA7}"/>
              </a:ext>
            </a:extLst>
          </p:cNvPr>
          <p:cNvCxnSpPr>
            <a:cxnSpLocks/>
          </p:cNvCxnSpPr>
          <p:nvPr/>
        </p:nvCxnSpPr>
        <p:spPr>
          <a:xfrm flipV="1">
            <a:off x="5773797" y="3327946"/>
            <a:ext cx="0" cy="1596584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308D9AF-0BC5-4ECC-880E-62D707F758A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1450444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5B9636-FC81-4F7D-BD25-C3A19FF05F4B}"/>
              </a:ext>
            </a:extLst>
          </p:cNvPr>
          <p:cNvSpPr txBox="1"/>
          <p:nvPr/>
        </p:nvSpPr>
        <p:spPr>
          <a:xfrm flipH="1">
            <a:off x="7170136" y="833690"/>
            <a:ext cx="1833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room.clnt</a:t>
            </a:r>
            <a:r>
              <a:rPr lang="en-US" altLang="ko-KR" sz="1400" dirty="0"/>
              <a:t>[0] = </a:t>
            </a:r>
            <a:r>
              <a:rPr lang="en-US" altLang="ko-KR" sz="1400" dirty="0" err="1"/>
              <a:t>A.pid</a:t>
            </a:r>
            <a:endParaRPr lang="en-US" altLang="ko-KR" sz="1400" dirty="0"/>
          </a:p>
          <a:p>
            <a:r>
              <a:rPr lang="en-US" altLang="ko-KR" sz="1400" dirty="0" err="1"/>
              <a:t>room.clnt</a:t>
            </a:r>
            <a:r>
              <a:rPr lang="en-US" altLang="ko-KR" sz="1400" dirty="0"/>
              <a:t>[1] = </a:t>
            </a:r>
            <a:r>
              <a:rPr lang="en-US" altLang="ko-KR" sz="1400" dirty="0" err="1"/>
              <a:t>B.pid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556E29-C053-419E-AD31-B340270B2249}"/>
              </a:ext>
            </a:extLst>
          </p:cNvPr>
          <p:cNvSpPr txBox="1"/>
          <p:nvPr/>
        </p:nvSpPr>
        <p:spPr>
          <a:xfrm rot="1480831">
            <a:off x="3073252" y="3760268"/>
            <a:ext cx="20313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msg.mtype</a:t>
            </a:r>
            <a:r>
              <a:rPr lang="en-US" altLang="ko-KR" sz="1400" dirty="0">
                <a:solidFill>
                  <a:srgbClr val="0070C0"/>
                </a:solidFill>
              </a:rPr>
              <a:t>=SERVER(1)</a:t>
            </a:r>
          </a:p>
          <a:p>
            <a:r>
              <a:rPr lang="en-US" altLang="ko-KR" sz="1400" dirty="0" err="1">
                <a:solidFill>
                  <a:srgbClr val="0070C0"/>
                </a:solidFill>
              </a:rPr>
              <a:t>msg.src</a:t>
            </a:r>
            <a:r>
              <a:rPr lang="en-US" altLang="ko-KR" sz="1400" dirty="0">
                <a:solidFill>
                  <a:srgbClr val="0070C0"/>
                </a:solidFill>
              </a:rPr>
              <a:t>= </a:t>
            </a:r>
            <a:r>
              <a:rPr lang="en-US" altLang="ko-KR" sz="1400" dirty="0" err="1">
                <a:solidFill>
                  <a:srgbClr val="0070C0"/>
                </a:solidFill>
              </a:rPr>
              <a:t>A.pid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 err="1">
                <a:solidFill>
                  <a:srgbClr val="0070C0"/>
                </a:solidFill>
              </a:rPr>
              <a:t>msg.data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7E8D77-50BC-4DCE-81FB-F0E67248855E}"/>
              </a:ext>
            </a:extLst>
          </p:cNvPr>
          <p:cNvSpPr txBox="1"/>
          <p:nvPr/>
        </p:nvSpPr>
        <p:spPr>
          <a:xfrm rot="19977483">
            <a:off x="7345932" y="5270910"/>
            <a:ext cx="16658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msg.mtype</a:t>
            </a:r>
            <a:r>
              <a:rPr lang="en-US" altLang="ko-KR" sz="1400" dirty="0">
                <a:solidFill>
                  <a:srgbClr val="0070C0"/>
                </a:solidFill>
              </a:rPr>
              <a:t>=</a:t>
            </a:r>
            <a:r>
              <a:rPr lang="en-US" altLang="ko-KR" sz="1400" dirty="0" err="1">
                <a:solidFill>
                  <a:srgbClr val="0070C0"/>
                </a:solidFill>
              </a:rPr>
              <a:t>B.pid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 err="1">
                <a:solidFill>
                  <a:srgbClr val="0070C0"/>
                </a:solidFill>
              </a:rPr>
              <a:t>msg.src</a:t>
            </a:r>
            <a:r>
              <a:rPr lang="en-US" altLang="ko-KR" sz="1400" dirty="0">
                <a:solidFill>
                  <a:srgbClr val="0070C0"/>
                </a:solidFill>
              </a:rPr>
              <a:t>= SERVER</a:t>
            </a:r>
          </a:p>
          <a:p>
            <a:r>
              <a:rPr lang="en-US" altLang="ko-KR" sz="1400" dirty="0" err="1">
                <a:solidFill>
                  <a:srgbClr val="0070C0"/>
                </a:solidFill>
              </a:rPr>
              <a:t>msg.data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366</Words>
  <Application>Microsoft Office PowerPoint</Application>
  <PresentationFormat>와이드스크린</PresentationFormat>
  <Paragraphs>102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HY헤드라인M</vt:lpstr>
      <vt:lpstr>맑은 고딕</vt:lpstr>
      <vt:lpstr>Arial</vt:lpstr>
      <vt:lpstr>Office 테마</vt:lpstr>
      <vt:lpstr>고급프로그래밍 설계과제 제안서 &lt; 다자간 실시간 인물 맞추기 게임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Gily</dc:creator>
  <cp:lastModifiedBy>정하림</cp:lastModifiedBy>
  <cp:revision>33</cp:revision>
  <dcterms:created xsi:type="dcterms:W3CDTF">2019-11-15T02:24:39Z</dcterms:created>
  <dcterms:modified xsi:type="dcterms:W3CDTF">2019-12-04T03:36:54Z</dcterms:modified>
</cp:coreProperties>
</file>