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1"/>
  </p:notesMasterIdLst>
  <p:sldIdLst>
    <p:sldId id="256" r:id="rId2"/>
    <p:sldId id="257" r:id="rId3"/>
    <p:sldId id="294" r:id="rId4"/>
    <p:sldId id="295" r:id="rId5"/>
    <p:sldId id="287" r:id="rId6"/>
    <p:sldId id="286" r:id="rId7"/>
    <p:sldId id="284" r:id="rId8"/>
    <p:sldId id="288" r:id="rId9"/>
    <p:sldId id="278" r:id="rId10"/>
    <p:sldId id="279" r:id="rId11"/>
    <p:sldId id="281" r:id="rId12"/>
    <p:sldId id="290" r:id="rId13"/>
    <p:sldId id="291" r:id="rId14"/>
    <p:sldId id="283" r:id="rId15"/>
    <p:sldId id="289" r:id="rId16"/>
    <p:sldId id="282" r:id="rId17"/>
    <p:sldId id="293" r:id="rId18"/>
    <p:sldId id="292" r:id="rId19"/>
    <p:sldId id="280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C4EB"/>
    <a:srgbClr val="F081B8"/>
    <a:srgbClr val="8BA9D8"/>
    <a:srgbClr val="D491C5"/>
    <a:srgbClr val="F6F6F6"/>
    <a:srgbClr val="E62F8A"/>
    <a:srgbClr val="5A5A5A"/>
    <a:srgbClr val="6D6D6D"/>
    <a:srgbClr val="545454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87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89E87-4688-4CA8-BA4E-33A5C683B332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F8D4A-A91D-4F41-89DC-112A04205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322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2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267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05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595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74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4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26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6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1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43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602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21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2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4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565561" y="2650940"/>
            <a:ext cx="5387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ln w="12700">
                  <a:gradFill>
                    <a:gsLst>
                      <a:gs pos="0">
                        <a:schemeClr val="bg2">
                          <a:lumMod val="50000"/>
                        </a:schemeClr>
                      </a:gs>
                      <a:gs pos="100000">
                        <a:schemeClr val="tx2"/>
                      </a:gs>
                    </a:gsLst>
                    <a:lin ang="16200000" scaled="0"/>
                  </a:gradFill>
                </a:ln>
                <a:gradFill flip="none" rotWithShape="1">
                  <a:gsLst>
                    <a:gs pos="0">
                      <a:schemeClr val="bg2">
                        <a:lumMod val="50000"/>
                      </a:schemeClr>
                    </a:gs>
                    <a:gs pos="100000">
                      <a:schemeClr val="tx2"/>
                    </a:gs>
                  </a:gsLst>
                  <a:lin ang="16200000" scaled="1"/>
                  <a:tileRect/>
                </a:gradFill>
                <a:latin typeface="+mj-ea"/>
                <a:ea typeface="+mj-ea"/>
              </a:rPr>
              <a:t>6</a:t>
            </a:r>
            <a:r>
              <a:rPr lang="ko-KR" altLang="en-US" sz="3200" spc="-150" dirty="0">
                <a:ln w="12700">
                  <a:gradFill>
                    <a:gsLst>
                      <a:gs pos="0">
                        <a:schemeClr val="bg2">
                          <a:lumMod val="50000"/>
                        </a:schemeClr>
                      </a:gs>
                      <a:gs pos="100000">
                        <a:schemeClr val="tx2"/>
                      </a:gs>
                    </a:gsLst>
                    <a:lin ang="16200000" scaled="0"/>
                  </a:gradFill>
                </a:ln>
                <a:gradFill flip="none" rotWithShape="1">
                  <a:gsLst>
                    <a:gs pos="0">
                      <a:schemeClr val="bg2">
                        <a:lumMod val="50000"/>
                      </a:schemeClr>
                    </a:gs>
                    <a:gs pos="100000">
                      <a:schemeClr val="tx2"/>
                    </a:gs>
                  </a:gsLst>
                  <a:lin ang="16200000" scaled="1"/>
                  <a:tileRect/>
                </a:gradFill>
                <a:latin typeface="+mj-ea"/>
                <a:ea typeface="+mj-ea"/>
              </a:rPr>
              <a:t>조 데이터베이스 발표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3600"/>
            <a:ext cx="9144000" cy="218440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4536339" y="4809578"/>
            <a:ext cx="427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pc="-150" dirty="0">
                <a:ln w="6350">
                  <a:noFill/>
                </a:ln>
                <a:gradFill>
                  <a:gsLst>
                    <a:gs pos="50000">
                      <a:schemeClr val="accent4"/>
                    </a:gs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3000000" scaled="0"/>
                </a:gradFill>
                <a:latin typeface="+mj-ea"/>
                <a:ea typeface="+mj-ea"/>
              </a:rPr>
              <a:t>김두환</a:t>
            </a:r>
            <a:r>
              <a:rPr lang="en-US" altLang="ko-KR" spc="-150" dirty="0">
                <a:ln w="6350">
                  <a:noFill/>
                </a:ln>
                <a:gradFill>
                  <a:gsLst>
                    <a:gs pos="50000">
                      <a:schemeClr val="accent4"/>
                    </a:gs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3000000" scaled="0"/>
                </a:gradFill>
                <a:latin typeface="+mj-ea"/>
                <a:ea typeface="+mj-ea"/>
              </a:rPr>
              <a:t>(</a:t>
            </a:r>
            <a:r>
              <a:rPr lang="ko-KR" altLang="en-US" spc="-150" dirty="0">
                <a:ln w="6350">
                  <a:noFill/>
                </a:ln>
                <a:gradFill>
                  <a:gsLst>
                    <a:gs pos="50000">
                      <a:schemeClr val="accent4"/>
                    </a:gs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3000000" scaled="0"/>
                </a:gradFill>
                <a:latin typeface="+mj-ea"/>
                <a:ea typeface="+mj-ea"/>
              </a:rPr>
              <a:t>리더</a:t>
            </a:r>
            <a:r>
              <a:rPr lang="en-US" altLang="ko-KR" spc="-150" dirty="0">
                <a:ln w="6350">
                  <a:noFill/>
                </a:ln>
                <a:gradFill>
                  <a:gsLst>
                    <a:gs pos="50000">
                      <a:schemeClr val="accent4"/>
                    </a:gs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3000000" scaled="0"/>
                </a:gradFill>
                <a:latin typeface="+mj-ea"/>
                <a:ea typeface="+mj-ea"/>
              </a:rPr>
              <a:t>), </a:t>
            </a:r>
            <a:r>
              <a:rPr lang="ko-KR" altLang="en-US" spc="-150" dirty="0">
                <a:ln w="6350">
                  <a:noFill/>
                </a:ln>
                <a:gradFill>
                  <a:gsLst>
                    <a:gs pos="50000">
                      <a:schemeClr val="accent4"/>
                    </a:gs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3000000" scaled="0"/>
                </a:gradFill>
                <a:latin typeface="+mj-ea"/>
                <a:ea typeface="+mj-ea"/>
              </a:rPr>
              <a:t>정수경</a:t>
            </a:r>
            <a:r>
              <a:rPr lang="en-US" altLang="ko-KR" spc="-150" dirty="0">
                <a:ln w="6350">
                  <a:noFill/>
                </a:ln>
                <a:gradFill>
                  <a:gsLst>
                    <a:gs pos="50000">
                      <a:schemeClr val="accent4"/>
                    </a:gs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3000000" scaled="0"/>
                </a:gradFill>
                <a:latin typeface="+mj-ea"/>
                <a:ea typeface="+mj-ea"/>
              </a:rPr>
              <a:t>(</a:t>
            </a:r>
            <a:r>
              <a:rPr lang="ko-KR" altLang="en-US" spc="-150" dirty="0">
                <a:ln w="6350">
                  <a:noFill/>
                </a:ln>
                <a:gradFill>
                  <a:gsLst>
                    <a:gs pos="50000">
                      <a:schemeClr val="accent4"/>
                    </a:gs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3000000" scaled="0"/>
                </a:gradFill>
                <a:latin typeface="+mj-ea"/>
                <a:ea typeface="+mj-ea"/>
              </a:rPr>
              <a:t>발표자</a:t>
            </a:r>
            <a:r>
              <a:rPr lang="en-US" altLang="ko-KR" spc="-150" dirty="0">
                <a:ln w="6350">
                  <a:noFill/>
                </a:ln>
                <a:gradFill>
                  <a:gsLst>
                    <a:gs pos="50000">
                      <a:schemeClr val="accent4"/>
                    </a:gs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3000000" scaled="0"/>
                </a:gradFill>
                <a:latin typeface="+mj-ea"/>
                <a:ea typeface="+mj-ea"/>
              </a:rPr>
              <a:t>), </a:t>
            </a:r>
            <a:r>
              <a:rPr lang="ko-KR" altLang="en-US" spc="-150" dirty="0">
                <a:ln w="6350">
                  <a:noFill/>
                </a:ln>
                <a:gradFill>
                  <a:gsLst>
                    <a:gs pos="50000">
                      <a:schemeClr val="accent4"/>
                    </a:gs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3000000" scaled="0"/>
                </a:gradFill>
                <a:latin typeface="+mj-ea"/>
                <a:ea typeface="+mj-ea"/>
              </a:rPr>
              <a:t>이유림</a:t>
            </a:r>
            <a:r>
              <a:rPr lang="en-US" altLang="ko-KR" spc="-150" dirty="0">
                <a:ln w="6350">
                  <a:noFill/>
                </a:ln>
                <a:gradFill>
                  <a:gsLst>
                    <a:gs pos="50000">
                      <a:schemeClr val="accent4"/>
                    </a:gs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3000000" scaled="0"/>
                </a:gradFill>
                <a:latin typeface="+mj-ea"/>
                <a:ea typeface="+mj-ea"/>
              </a:rPr>
              <a:t>, </a:t>
            </a:r>
            <a:r>
              <a:rPr lang="ko-KR" altLang="en-US" spc="-150" dirty="0" err="1">
                <a:ln w="6350">
                  <a:noFill/>
                </a:ln>
                <a:gradFill>
                  <a:gsLst>
                    <a:gs pos="50000">
                      <a:schemeClr val="accent4"/>
                    </a:gs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3000000" scaled="0"/>
                </a:gradFill>
                <a:latin typeface="+mj-ea"/>
                <a:ea typeface="+mj-ea"/>
              </a:rPr>
              <a:t>남태언</a:t>
            </a:r>
            <a:endParaRPr lang="ko-KR" altLang="en-US" spc="-150" dirty="0">
              <a:ln w="6350">
                <a:noFill/>
              </a:ln>
              <a:gradFill>
                <a:gsLst>
                  <a:gs pos="50000">
                    <a:schemeClr val="accent4"/>
                  </a:gs>
                  <a:gs pos="0">
                    <a:schemeClr val="accent5"/>
                  </a:gs>
                  <a:gs pos="100000">
                    <a:schemeClr val="accent2"/>
                  </a:gs>
                </a:gsLst>
                <a:lin ang="3000000" scaled="0"/>
              </a:gra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802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6137" y="305389"/>
            <a:ext cx="2648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pc="-150">
                <a:ln w="6350">
                  <a:solidFill>
                    <a:schemeClr val="tx2">
                      <a:lumMod val="75000"/>
                      <a:alpha val="8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defRPr>
            </a:lvl1pPr>
          </a:lstStyle>
          <a:p>
            <a:pPr algn="l"/>
            <a:r>
              <a:rPr lang="en-US" altLang="ko-KR" sz="2200" dirty="0">
                <a:latin typeface="+mj-ea"/>
                <a:ea typeface="+mj-ea"/>
              </a:rPr>
              <a:t> </a:t>
            </a:r>
            <a:endParaRPr lang="ko-KR" altLang="en-US" sz="2200" dirty="0"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7614" y="768377"/>
            <a:ext cx="8528773" cy="72000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 rot="10800000">
            <a:off x="0" y="6634592"/>
            <a:ext cx="9144000" cy="223407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208" y="88119"/>
            <a:ext cx="7681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pPr algn="l"/>
            <a:r>
              <a:rPr lang="en-US" altLang="ko-KR" sz="4400" dirty="0">
                <a:latin typeface="+mj-ea"/>
                <a:ea typeface="+mj-ea"/>
              </a:rPr>
              <a:t>04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4841ED-D6BF-41D8-A708-B8FED14D2F3C}"/>
              </a:ext>
            </a:extLst>
          </p:cNvPr>
          <p:cNvSpPr/>
          <p:nvPr/>
        </p:nvSpPr>
        <p:spPr>
          <a:xfrm>
            <a:off x="2536910" y="1990219"/>
            <a:ext cx="1310728" cy="387439"/>
          </a:xfrm>
          <a:prstGeom prst="rect">
            <a:avLst/>
          </a:prstGeom>
          <a:noFill/>
          <a:ln w="38100">
            <a:solidFill>
              <a:srgbClr val="F081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매장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7354F4E-7132-4FC3-B6B6-774D9EDBE9AB}"/>
              </a:ext>
            </a:extLst>
          </p:cNvPr>
          <p:cNvSpPr/>
          <p:nvPr/>
        </p:nvSpPr>
        <p:spPr>
          <a:xfrm>
            <a:off x="720936" y="2183938"/>
            <a:ext cx="1385561" cy="455510"/>
          </a:xfrm>
          <a:prstGeom prst="ellipse">
            <a:avLst/>
          </a:prstGeom>
          <a:noFill/>
          <a:ln w="38100">
            <a:solidFill>
              <a:srgbClr val="51C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u="sng" dirty="0">
                <a:solidFill>
                  <a:schemeClr val="tx1"/>
                </a:solidFill>
                <a:latin typeface="+mj-ea"/>
                <a:ea typeface="+mj-ea"/>
              </a:rPr>
              <a:t>매장번호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D104DBF-214D-41E3-BBC4-6F6FDD383F5F}"/>
              </a:ext>
            </a:extLst>
          </p:cNvPr>
          <p:cNvSpPr/>
          <p:nvPr/>
        </p:nvSpPr>
        <p:spPr>
          <a:xfrm>
            <a:off x="802006" y="2983036"/>
            <a:ext cx="1081512" cy="455510"/>
          </a:xfrm>
          <a:prstGeom prst="ellipse">
            <a:avLst/>
          </a:prstGeom>
          <a:noFill/>
          <a:ln w="38100">
            <a:solidFill>
              <a:srgbClr val="51C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  <a:latin typeface="+mj-ea"/>
                <a:ea typeface="+mj-ea"/>
              </a:rPr>
              <a:t>총수익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B812D22-BC2D-41ED-B5DC-1D1F96689199}"/>
              </a:ext>
            </a:extLst>
          </p:cNvPr>
          <p:cNvSpPr/>
          <p:nvPr/>
        </p:nvSpPr>
        <p:spPr>
          <a:xfrm>
            <a:off x="1459180" y="1292880"/>
            <a:ext cx="1171247" cy="455510"/>
          </a:xfrm>
          <a:prstGeom prst="ellipse">
            <a:avLst/>
          </a:prstGeom>
          <a:noFill/>
          <a:ln w="38100">
            <a:solidFill>
              <a:srgbClr val="51C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서비스 평가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52DBDD5-D538-482A-81C6-48A74CF4C1C8}"/>
              </a:ext>
            </a:extLst>
          </p:cNvPr>
          <p:cNvSpPr/>
          <p:nvPr/>
        </p:nvSpPr>
        <p:spPr>
          <a:xfrm>
            <a:off x="4271762" y="1586706"/>
            <a:ext cx="1532176" cy="455510"/>
          </a:xfrm>
          <a:prstGeom prst="ellipse">
            <a:avLst/>
          </a:prstGeom>
          <a:noFill/>
          <a:ln w="38100">
            <a:solidFill>
              <a:srgbClr val="51C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err="1">
                <a:solidFill>
                  <a:schemeClr val="tx1"/>
                </a:solidFill>
                <a:latin typeface="+mj-ea"/>
                <a:ea typeface="+mj-ea"/>
              </a:rPr>
              <a:t>점장</a:t>
            </a: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 번호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D469F85-4732-42B6-AEFB-696A777D8412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2013520" y="2183939"/>
            <a:ext cx="523390" cy="109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7E64327-13C8-43CA-B677-A41DF304E587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3847638" y="1932584"/>
            <a:ext cx="500980" cy="251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860B0DC-C072-41B7-8603-8E1A6DB76C7B}"/>
              </a:ext>
            </a:extLst>
          </p:cNvPr>
          <p:cNvCxnSpPr>
            <a:cxnSpLocks/>
          </p:cNvCxnSpPr>
          <p:nvPr/>
        </p:nvCxnSpPr>
        <p:spPr>
          <a:xfrm flipV="1">
            <a:off x="1610318" y="2379512"/>
            <a:ext cx="1025362" cy="6196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6137F7D-57BE-4AF6-A717-19D7F886AF77}"/>
              </a:ext>
            </a:extLst>
          </p:cNvPr>
          <p:cNvCxnSpPr>
            <a:cxnSpLocks/>
          </p:cNvCxnSpPr>
          <p:nvPr/>
        </p:nvCxnSpPr>
        <p:spPr>
          <a:xfrm flipH="1" flipV="1">
            <a:off x="2488823" y="1689845"/>
            <a:ext cx="236606" cy="282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다이아몬드 60">
            <a:extLst>
              <a:ext uri="{FF2B5EF4-FFF2-40B4-BE49-F238E27FC236}">
                <a16:creationId xmlns:a16="http://schemas.microsoft.com/office/drawing/2014/main" id="{37B8325F-AFA0-4124-8FBC-73C06D167FBF}"/>
              </a:ext>
            </a:extLst>
          </p:cNvPr>
          <p:cNvSpPr/>
          <p:nvPr/>
        </p:nvSpPr>
        <p:spPr>
          <a:xfrm>
            <a:off x="4393375" y="3338617"/>
            <a:ext cx="1388743" cy="692572"/>
          </a:xfrm>
          <a:prstGeom prst="diamond">
            <a:avLst/>
          </a:prstGeom>
          <a:solidFill>
            <a:srgbClr val="8BA9D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위치한다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F752769-9E98-402D-BFFC-A7271828F04E}"/>
              </a:ext>
            </a:extLst>
          </p:cNvPr>
          <p:cNvCxnSpPr>
            <a:cxnSpLocks/>
          </p:cNvCxnSpPr>
          <p:nvPr/>
        </p:nvCxnSpPr>
        <p:spPr>
          <a:xfrm flipH="1" flipV="1">
            <a:off x="3799790" y="2388096"/>
            <a:ext cx="1046553" cy="1063328"/>
          </a:xfrm>
          <a:prstGeom prst="line">
            <a:avLst/>
          </a:prstGeom>
          <a:ln w="635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EFD1393-3049-4952-9459-0136EBB3B50B}"/>
              </a:ext>
            </a:extLst>
          </p:cNvPr>
          <p:cNvSpPr txBox="1"/>
          <p:nvPr/>
        </p:nvSpPr>
        <p:spPr>
          <a:xfrm>
            <a:off x="4360011" y="2664985"/>
            <a:ext cx="106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rgbClr val="464646">
                      <a:alpha val="80000"/>
                    </a:srgbClr>
                  </a:solidFill>
                </a:ln>
                <a:solidFill>
                  <a:srgbClr val="464646"/>
                </a:solidFill>
                <a:latin typeface="+mj-ea"/>
                <a:ea typeface="+mj-ea"/>
              </a:rPr>
              <a:t>1</a:t>
            </a:r>
            <a:endParaRPr lang="ko-KR" altLang="en-US" dirty="0" err="1">
              <a:ln>
                <a:solidFill>
                  <a:srgbClr val="464646">
                    <a:alpha val="80000"/>
                  </a:srgbClr>
                </a:solidFill>
              </a:ln>
              <a:solidFill>
                <a:srgbClr val="464646"/>
              </a:solidFill>
              <a:latin typeface="+mj-ea"/>
              <a:ea typeface="+mj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BE3289A-4889-47FD-AF3C-03930814DDD9}"/>
              </a:ext>
            </a:extLst>
          </p:cNvPr>
          <p:cNvSpPr/>
          <p:nvPr/>
        </p:nvSpPr>
        <p:spPr>
          <a:xfrm>
            <a:off x="4755654" y="4827615"/>
            <a:ext cx="1310728" cy="387439"/>
          </a:xfrm>
          <a:prstGeom prst="rect">
            <a:avLst/>
          </a:prstGeom>
          <a:noFill/>
          <a:ln w="38100">
            <a:solidFill>
              <a:srgbClr val="F081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위치</a:t>
            </a:r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1DB09B98-5FC9-47E6-925D-0C9ACF8AE22E}"/>
              </a:ext>
            </a:extLst>
          </p:cNvPr>
          <p:cNvSpPr/>
          <p:nvPr/>
        </p:nvSpPr>
        <p:spPr>
          <a:xfrm>
            <a:off x="5160787" y="5469558"/>
            <a:ext cx="1438579" cy="455510"/>
          </a:xfrm>
          <a:prstGeom prst="ellipse">
            <a:avLst/>
          </a:prstGeom>
          <a:noFill/>
          <a:ln w="63500" cmpd="dbl">
            <a:solidFill>
              <a:srgbClr val="51C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주변시설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642B313B-8572-46E3-ACCD-F4ECA0E61883}"/>
              </a:ext>
            </a:extLst>
          </p:cNvPr>
          <p:cNvSpPr/>
          <p:nvPr/>
        </p:nvSpPr>
        <p:spPr>
          <a:xfrm>
            <a:off x="2965721" y="5607521"/>
            <a:ext cx="806391" cy="455510"/>
          </a:xfrm>
          <a:prstGeom prst="ellipse">
            <a:avLst/>
          </a:prstGeom>
          <a:noFill/>
          <a:ln w="38100">
            <a:solidFill>
              <a:srgbClr val="51C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동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73623DF-E4DF-44A1-8BEA-5867FCC9296B}"/>
              </a:ext>
            </a:extLst>
          </p:cNvPr>
          <p:cNvSpPr/>
          <p:nvPr/>
        </p:nvSpPr>
        <p:spPr>
          <a:xfrm>
            <a:off x="6393925" y="4987299"/>
            <a:ext cx="1358319" cy="455510"/>
          </a:xfrm>
          <a:prstGeom prst="ellipse">
            <a:avLst/>
          </a:prstGeom>
          <a:noFill/>
          <a:ln w="38100">
            <a:solidFill>
              <a:srgbClr val="51C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u="sng" dirty="0">
                <a:solidFill>
                  <a:schemeClr val="tx1"/>
                </a:solidFill>
                <a:latin typeface="+mj-ea"/>
                <a:ea typeface="+mj-ea"/>
              </a:rPr>
              <a:t>지점번호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F0241B87-D9B9-4614-869B-BC6BA70493A0}"/>
              </a:ext>
            </a:extLst>
          </p:cNvPr>
          <p:cNvSpPr/>
          <p:nvPr/>
        </p:nvSpPr>
        <p:spPr>
          <a:xfrm>
            <a:off x="3425942" y="4056235"/>
            <a:ext cx="806391" cy="455510"/>
          </a:xfrm>
          <a:prstGeom prst="ellipse">
            <a:avLst/>
          </a:prstGeom>
          <a:noFill/>
          <a:ln w="38100">
            <a:solidFill>
              <a:srgbClr val="51C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  <a:latin typeface="+mj-ea"/>
                <a:ea typeface="+mj-ea"/>
              </a:rPr>
              <a:t>도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CDACEEE8-B61F-4DBE-B6BE-FD0C399AA36F}"/>
              </a:ext>
            </a:extLst>
          </p:cNvPr>
          <p:cNvSpPr/>
          <p:nvPr/>
        </p:nvSpPr>
        <p:spPr>
          <a:xfrm>
            <a:off x="2346880" y="5118194"/>
            <a:ext cx="806391" cy="455510"/>
          </a:xfrm>
          <a:prstGeom prst="ellipse">
            <a:avLst/>
          </a:prstGeom>
          <a:noFill/>
          <a:ln w="38100">
            <a:solidFill>
              <a:srgbClr val="51C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시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447E3790-DFD6-4CA8-BB28-8085A753A602}"/>
              </a:ext>
            </a:extLst>
          </p:cNvPr>
          <p:cNvCxnSpPr>
            <a:cxnSpLocks/>
            <a:endCxn id="61" idx="2"/>
          </p:cNvCxnSpPr>
          <p:nvPr/>
        </p:nvCxnSpPr>
        <p:spPr>
          <a:xfrm flipH="1" flipV="1">
            <a:off x="5087747" y="4031189"/>
            <a:ext cx="185368" cy="784598"/>
          </a:xfrm>
          <a:prstGeom prst="line">
            <a:avLst/>
          </a:prstGeom>
          <a:ln w="635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1AA3363-99FB-4A1A-B408-4F4B03C2466C}"/>
              </a:ext>
            </a:extLst>
          </p:cNvPr>
          <p:cNvSpPr txBox="1"/>
          <p:nvPr/>
        </p:nvSpPr>
        <p:spPr>
          <a:xfrm>
            <a:off x="4846343" y="4259755"/>
            <a:ext cx="106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rgbClr val="464646">
                      <a:alpha val="80000"/>
                    </a:srgbClr>
                  </a:solidFill>
                </a:ln>
                <a:solidFill>
                  <a:srgbClr val="464646"/>
                </a:solidFill>
                <a:latin typeface="+mj-ea"/>
                <a:ea typeface="+mj-ea"/>
              </a:rPr>
              <a:t>1</a:t>
            </a:r>
            <a:endParaRPr lang="ko-KR" altLang="en-US" dirty="0" err="1">
              <a:ln>
                <a:solidFill>
                  <a:srgbClr val="464646">
                    <a:alpha val="80000"/>
                  </a:srgbClr>
                </a:solidFill>
              </a:ln>
              <a:solidFill>
                <a:srgbClr val="464646"/>
              </a:solidFill>
              <a:latin typeface="+mj-ea"/>
              <a:ea typeface="+mj-ea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82288FB-5A15-4931-89D3-16E137A91C65}"/>
              </a:ext>
            </a:extLst>
          </p:cNvPr>
          <p:cNvCxnSpPr>
            <a:cxnSpLocks/>
          </p:cNvCxnSpPr>
          <p:nvPr/>
        </p:nvCxnSpPr>
        <p:spPr>
          <a:xfrm flipH="1" flipV="1">
            <a:off x="5592635" y="5238262"/>
            <a:ext cx="102109" cy="2249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CDF11F18-E861-48A0-B88B-11856CD52193}"/>
              </a:ext>
            </a:extLst>
          </p:cNvPr>
          <p:cNvCxnSpPr>
            <a:cxnSpLocks/>
            <a:stCxn id="66" idx="7"/>
          </p:cNvCxnSpPr>
          <p:nvPr/>
        </p:nvCxnSpPr>
        <p:spPr>
          <a:xfrm flipV="1">
            <a:off x="3654019" y="5320493"/>
            <a:ext cx="114217" cy="353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94E05A6-E349-4085-BE4F-E12C1F1B57D1}"/>
              </a:ext>
            </a:extLst>
          </p:cNvPr>
          <p:cNvCxnSpPr>
            <a:cxnSpLocks/>
            <a:stCxn id="77" idx="6"/>
          </p:cNvCxnSpPr>
          <p:nvPr/>
        </p:nvCxnSpPr>
        <p:spPr>
          <a:xfrm flipV="1">
            <a:off x="4179373" y="4975080"/>
            <a:ext cx="580883" cy="130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09EC93BE-2ADF-4098-9D09-AFB16D7A62FA}"/>
              </a:ext>
            </a:extLst>
          </p:cNvPr>
          <p:cNvCxnSpPr>
            <a:cxnSpLocks/>
            <a:stCxn id="77" idx="0"/>
            <a:endCxn id="68" idx="4"/>
          </p:cNvCxnSpPr>
          <p:nvPr/>
        </p:nvCxnSpPr>
        <p:spPr>
          <a:xfrm flipV="1">
            <a:off x="3776178" y="4511745"/>
            <a:ext cx="52960" cy="365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49656B3F-A01D-4EBE-9F9F-C9A373F72E4B}"/>
              </a:ext>
            </a:extLst>
          </p:cNvPr>
          <p:cNvCxnSpPr>
            <a:cxnSpLocks/>
            <a:stCxn id="64" idx="3"/>
            <a:endCxn id="67" idx="2"/>
          </p:cNvCxnSpPr>
          <p:nvPr/>
        </p:nvCxnSpPr>
        <p:spPr>
          <a:xfrm>
            <a:off x="6066382" y="5021335"/>
            <a:ext cx="327543" cy="193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584F5588-6A9D-43CF-98FA-84D951C4CD90}"/>
              </a:ext>
            </a:extLst>
          </p:cNvPr>
          <p:cNvSpPr/>
          <p:nvPr/>
        </p:nvSpPr>
        <p:spPr>
          <a:xfrm>
            <a:off x="3372982" y="4877411"/>
            <a:ext cx="806391" cy="455510"/>
          </a:xfrm>
          <a:prstGeom prst="ellipse">
            <a:avLst/>
          </a:prstGeom>
          <a:noFill/>
          <a:ln w="38100">
            <a:solidFill>
              <a:srgbClr val="51C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  <a:latin typeface="+mj-ea"/>
                <a:ea typeface="+mj-ea"/>
              </a:rPr>
              <a:t>주소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8F2C32E-FD3C-4598-9A1D-A169DBD73FBF}"/>
              </a:ext>
            </a:extLst>
          </p:cNvPr>
          <p:cNvCxnSpPr>
            <a:cxnSpLocks/>
            <a:endCxn id="77" idx="2"/>
          </p:cNvCxnSpPr>
          <p:nvPr/>
        </p:nvCxnSpPr>
        <p:spPr>
          <a:xfrm flipV="1">
            <a:off x="3143053" y="5105166"/>
            <a:ext cx="229929" cy="193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661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307614" y="768377"/>
            <a:ext cx="8528773" cy="72000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 rot="10800000">
            <a:off x="0" y="6634592"/>
            <a:ext cx="9144000" cy="223407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208" y="88119"/>
            <a:ext cx="7681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pPr algn="l"/>
            <a:r>
              <a:rPr lang="en-US" altLang="ko-KR" sz="4400" dirty="0">
                <a:latin typeface="+mj-ea"/>
                <a:ea typeface="+mj-ea"/>
              </a:rPr>
              <a:t>04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A040AA0-64BC-407F-916F-FCC3F21FD3CA}"/>
              </a:ext>
            </a:extLst>
          </p:cNvPr>
          <p:cNvSpPr/>
          <p:nvPr/>
        </p:nvSpPr>
        <p:spPr>
          <a:xfrm>
            <a:off x="5964903" y="4826023"/>
            <a:ext cx="1310728" cy="387439"/>
          </a:xfrm>
          <a:prstGeom prst="rect">
            <a:avLst/>
          </a:prstGeom>
          <a:noFill/>
          <a:ln w="38100">
            <a:solidFill>
              <a:srgbClr val="F081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매장직원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3845EDD-B9AC-4ADA-8BFE-8883C0B877C8}"/>
              </a:ext>
            </a:extLst>
          </p:cNvPr>
          <p:cNvSpPr/>
          <p:nvPr/>
        </p:nvSpPr>
        <p:spPr>
          <a:xfrm>
            <a:off x="6556762" y="4103338"/>
            <a:ext cx="1398617" cy="455510"/>
          </a:xfrm>
          <a:prstGeom prst="ellipse">
            <a:avLst/>
          </a:prstGeom>
          <a:noFill/>
          <a:ln w="38100">
            <a:solidFill>
              <a:srgbClr val="51C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  <a:latin typeface="+mj-ea"/>
                <a:ea typeface="+mj-ea"/>
              </a:rPr>
              <a:t>직원이름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BFF3C590-E252-4487-B662-57BDE9D0C358}"/>
              </a:ext>
            </a:extLst>
          </p:cNvPr>
          <p:cNvSpPr/>
          <p:nvPr/>
        </p:nvSpPr>
        <p:spPr>
          <a:xfrm>
            <a:off x="5016756" y="3080073"/>
            <a:ext cx="1388743" cy="692572"/>
          </a:xfrm>
          <a:prstGeom prst="diamond">
            <a:avLst/>
          </a:prstGeom>
          <a:solidFill>
            <a:srgbClr val="8BA9D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분류한다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5E1D488-724F-4090-92AC-5A9ACF8BD2F1}"/>
              </a:ext>
            </a:extLst>
          </p:cNvPr>
          <p:cNvSpPr/>
          <p:nvPr/>
        </p:nvSpPr>
        <p:spPr>
          <a:xfrm>
            <a:off x="7629634" y="4439162"/>
            <a:ext cx="1398617" cy="455510"/>
          </a:xfrm>
          <a:prstGeom prst="ellipse">
            <a:avLst/>
          </a:prstGeom>
          <a:noFill/>
          <a:ln w="38100">
            <a:solidFill>
              <a:srgbClr val="51C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u="sng" dirty="0">
                <a:solidFill>
                  <a:schemeClr val="tx1"/>
                </a:solidFill>
                <a:latin typeface="+mj-ea"/>
                <a:ea typeface="+mj-ea"/>
              </a:rPr>
              <a:t>직원번호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C083427-F24C-498B-B418-51892ACF51DE}"/>
              </a:ext>
            </a:extLst>
          </p:cNvPr>
          <p:cNvSpPr/>
          <p:nvPr/>
        </p:nvSpPr>
        <p:spPr>
          <a:xfrm>
            <a:off x="4305782" y="5436569"/>
            <a:ext cx="1360750" cy="455510"/>
          </a:xfrm>
          <a:prstGeom prst="ellipse">
            <a:avLst/>
          </a:prstGeom>
          <a:noFill/>
          <a:ln w="38100">
            <a:solidFill>
              <a:srgbClr val="51C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  <a:latin typeface="+mj-ea"/>
                <a:ea typeface="+mj-ea"/>
              </a:rPr>
              <a:t>전화번호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DBA19B2F-D44A-4F11-BF16-12796490C631}"/>
              </a:ext>
            </a:extLst>
          </p:cNvPr>
          <p:cNvSpPr/>
          <p:nvPr/>
        </p:nvSpPr>
        <p:spPr>
          <a:xfrm>
            <a:off x="7303522" y="5282111"/>
            <a:ext cx="1360749" cy="455510"/>
          </a:xfrm>
          <a:prstGeom prst="ellipse">
            <a:avLst/>
          </a:prstGeom>
          <a:noFill/>
          <a:ln w="38100">
            <a:solidFill>
              <a:srgbClr val="51C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  <a:latin typeface="+mj-ea"/>
                <a:ea typeface="+mj-ea"/>
              </a:rPr>
              <a:t>지점번호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75B86CFC-59B4-45B7-B6D3-BB7A2DD6BEE1}"/>
              </a:ext>
            </a:extLst>
          </p:cNvPr>
          <p:cNvSpPr/>
          <p:nvPr/>
        </p:nvSpPr>
        <p:spPr>
          <a:xfrm>
            <a:off x="5660635" y="5684150"/>
            <a:ext cx="1489726" cy="455510"/>
          </a:xfrm>
          <a:prstGeom prst="ellipse">
            <a:avLst/>
          </a:prstGeom>
          <a:noFill/>
          <a:ln w="38100">
            <a:solidFill>
              <a:srgbClr val="51C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근무평가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84E7FE9-B062-4553-B50B-5DCD8E80876A}"/>
              </a:ext>
            </a:extLst>
          </p:cNvPr>
          <p:cNvSpPr/>
          <p:nvPr/>
        </p:nvSpPr>
        <p:spPr>
          <a:xfrm>
            <a:off x="4712200" y="4788772"/>
            <a:ext cx="806391" cy="455510"/>
          </a:xfrm>
          <a:prstGeom prst="ellipse">
            <a:avLst/>
          </a:prstGeom>
          <a:noFill/>
          <a:ln w="38100">
            <a:solidFill>
              <a:srgbClr val="51C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월급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5B8498F3-D199-443D-8AD0-715AED436110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5511291" y="5019743"/>
            <a:ext cx="453612" cy="2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39484DD4-897B-4A10-8A80-AD4CA3DA918F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6056765" y="3596991"/>
            <a:ext cx="563502" cy="1229032"/>
          </a:xfrm>
          <a:prstGeom prst="line">
            <a:avLst/>
          </a:prstGeom>
          <a:ln w="635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9BA725A-6D25-416C-93DB-4E5BA305AF40}"/>
              </a:ext>
            </a:extLst>
          </p:cNvPr>
          <p:cNvSpPr txBox="1"/>
          <p:nvPr/>
        </p:nvSpPr>
        <p:spPr>
          <a:xfrm>
            <a:off x="5198704" y="2627815"/>
            <a:ext cx="106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rgbClr val="464646">
                      <a:alpha val="80000"/>
                    </a:srgbClr>
                  </a:solidFill>
                </a:ln>
                <a:solidFill>
                  <a:srgbClr val="464646"/>
                </a:solidFill>
                <a:latin typeface="+mj-ea"/>
                <a:ea typeface="+mj-ea"/>
              </a:rPr>
              <a:t>1</a:t>
            </a:r>
            <a:endParaRPr lang="ko-KR" altLang="en-US" dirty="0" err="1">
              <a:ln>
                <a:solidFill>
                  <a:srgbClr val="464646">
                    <a:alpha val="80000"/>
                  </a:srgbClr>
                </a:solidFill>
              </a:ln>
              <a:solidFill>
                <a:srgbClr val="464646"/>
              </a:solidFill>
              <a:latin typeface="+mj-ea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A3A47AA7-7D56-4DF6-A9C7-212D344A2508}"/>
              </a:ext>
            </a:extLst>
          </p:cNvPr>
          <p:cNvCxnSpPr>
            <a:cxnSpLocks/>
          </p:cNvCxnSpPr>
          <p:nvPr/>
        </p:nvCxnSpPr>
        <p:spPr>
          <a:xfrm flipH="1">
            <a:off x="5592514" y="5228156"/>
            <a:ext cx="372389" cy="304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63DE416B-5DF7-4F0D-BFA1-ABAD3FB68456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6483619" y="5213462"/>
            <a:ext cx="136648" cy="450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FA8C3FD-9F0A-40F0-845A-362A938C30C1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7274857" y="5215204"/>
            <a:ext cx="227942" cy="133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ECF4A332-4233-4640-A8B9-C7B61F648333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7303523" y="4666917"/>
            <a:ext cx="326111" cy="188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C631328-B1D7-4A7E-A884-28CBBCDC8A2C}"/>
              </a:ext>
            </a:extLst>
          </p:cNvPr>
          <p:cNvCxnSpPr>
            <a:cxnSpLocks/>
            <a:endCxn id="47" idx="4"/>
          </p:cNvCxnSpPr>
          <p:nvPr/>
        </p:nvCxnSpPr>
        <p:spPr>
          <a:xfrm flipV="1">
            <a:off x="7158441" y="4558848"/>
            <a:ext cx="97630" cy="238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E1D196F-EE3D-4BBF-A962-F95C2549B45A}"/>
              </a:ext>
            </a:extLst>
          </p:cNvPr>
          <p:cNvSpPr/>
          <p:nvPr/>
        </p:nvSpPr>
        <p:spPr>
          <a:xfrm>
            <a:off x="3650418" y="2103237"/>
            <a:ext cx="1310728" cy="387439"/>
          </a:xfrm>
          <a:prstGeom prst="rect">
            <a:avLst/>
          </a:prstGeom>
          <a:noFill/>
          <a:ln w="38100">
            <a:solidFill>
              <a:srgbClr val="F081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직급</a:t>
            </a: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1EECD7C8-4193-4628-BA79-BAF18CEE1A1B}"/>
              </a:ext>
            </a:extLst>
          </p:cNvPr>
          <p:cNvSpPr/>
          <p:nvPr/>
        </p:nvSpPr>
        <p:spPr>
          <a:xfrm>
            <a:off x="5115395" y="1248329"/>
            <a:ext cx="1419298" cy="455510"/>
          </a:xfrm>
          <a:prstGeom prst="ellipse">
            <a:avLst/>
          </a:prstGeom>
          <a:noFill/>
          <a:ln w="38100">
            <a:solidFill>
              <a:srgbClr val="51C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u="sng" dirty="0">
                <a:solidFill>
                  <a:schemeClr val="tx1"/>
                </a:solidFill>
                <a:latin typeface="+mj-ea"/>
                <a:ea typeface="+mj-ea"/>
              </a:rPr>
              <a:t>직급이름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F2766E6-B4BF-4CEA-9008-76CCBE74C2E5}"/>
              </a:ext>
            </a:extLst>
          </p:cNvPr>
          <p:cNvSpPr/>
          <p:nvPr/>
        </p:nvSpPr>
        <p:spPr>
          <a:xfrm>
            <a:off x="1248278" y="4542995"/>
            <a:ext cx="1462868" cy="387439"/>
          </a:xfrm>
          <a:prstGeom prst="rect">
            <a:avLst/>
          </a:prstGeom>
          <a:noFill/>
          <a:ln w="38100">
            <a:solidFill>
              <a:srgbClr val="F081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본사직원</a:t>
            </a: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F227424C-D7AA-4F07-B911-C343212CF0DB}"/>
              </a:ext>
            </a:extLst>
          </p:cNvPr>
          <p:cNvSpPr/>
          <p:nvPr/>
        </p:nvSpPr>
        <p:spPr>
          <a:xfrm>
            <a:off x="3100869" y="4425189"/>
            <a:ext cx="899991" cy="455510"/>
          </a:xfrm>
          <a:prstGeom prst="ellipse">
            <a:avLst/>
          </a:prstGeom>
          <a:noFill/>
          <a:ln w="38100">
            <a:solidFill>
              <a:srgbClr val="51C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월급</a:t>
            </a: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903C745D-37FD-4572-80A0-DAC8A7B12C3D}"/>
              </a:ext>
            </a:extLst>
          </p:cNvPr>
          <p:cNvSpPr/>
          <p:nvPr/>
        </p:nvSpPr>
        <p:spPr>
          <a:xfrm>
            <a:off x="1644748" y="5386729"/>
            <a:ext cx="1489726" cy="455510"/>
          </a:xfrm>
          <a:prstGeom prst="ellipse">
            <a:avLst/>
          </a:prstGeom>
          <a:noFill/>
          <a:ln w="38100">
            <a:solidFill>
              <a:srgbClr val="51C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  <a:latin typeface="+mj-ea"/>
                <a:ea typeface="+mj-ea"/>
              </a:rPr>
              <a:t>직원 부서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BDD99B49-0B82-406F-96E4-B9D24F9C5105}"/>
              </a:ext>
            </a:extLst>
          </p:cNvPr>
          <p:cNvSpPr/>
          <p:nvPr/>
        </p:nvSpPr>
        <p:spPr>
          <a:xfrm>
            <a:off x="114847" y="3997060"/>
            <a:ext cx="1440160" cy="455510"/>
          </a:xfrm>
          <a:prstGeom prst="ellipse">
            <a:avLst/>
          </a:prstGeom>
          <a:noFill/>
          <a:ln w="38100">
            <a:solidFill>
              <a:srgbClr val="51C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  <a:latin typeface="+mj-ea"/>
                <a:ea typeface="+mj-ea"/>
              </a:rPr>
              <a:t>직원 이름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17C93110-6CCD-45FB-A40F-0C777F4F99E9}"/>
              </a:ext>
            </a:extLst>
          </p:cNvPr>
          <p:cNvSpPr/>
          <p:nvPr/>
        </p:nvSpPr>
        <p:spPr>
          <a:xfrm>
            <a:off x="667017" y="3367032"/>
            <a:ext cx="1462868" cy="455510"/>
          </a:xfrm>
          <a:prstGeom prst="ellipse">
            <a:avLst/>
          </a:prstGeom>
          <a:noFill/>
          <a:ln w="38100">
            <a:solidFill>
              <a:srgbClr val="51C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u="sng" dirty="0">
                <a:solidFill>
                  <a:schemeClr val="tx1"/>
                </a:solidFill>
                <a:latin typeface="+mj-ea"/>
                <a:ea typeface="+mj-ea"/>
              </a:rPr>
              <a:t>직원 번호   </a:t>
            </a: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B682D7E4-08E3-47FC-878C-DA7D5D1F2A3A}"/>
              </a:ext>
            </a:extLst>
          </p:cNvPr>
          <p:cNvSpPr/>
          <p:nvPr/>
        </p:nvSpPr>
        <p:spPr>
          <a:xfrm>
            <a:off x="2911168" y="5008983"/>
            <a:ext cx="1419298" cy="455510"/>
          </a:xfrm>
          <a:prstGeom prst="ellipse">
            <a:avLst/>
          </a:prstGeom>
          <a:noFill/>
          <a:ln w="38100">
            <a:solidFill>
              <a:srgbClr val="51C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전화번호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71B71BAB-C247-4FFC-8603-D698E5D00D05}"/>
              </a:ext>
            </a:extLst>
          </p:cNvPr>
          <p:cNvSpPr/>
          <p:nvPr/>
        </p:nvSpPr>
        <p:spPr>
          <a:xfrm>
            <a:off x="272155" y="5079475"/>
            <a:ext cx="1360750" cy="455510"/>
          </a:xfrm>
          <a:prstGeom prst="ellipse">
            <a:avLst/>
          </a:prstGeom>
          <a:noFill/>
          <a:ln w="38100">
            <a:solidFill>
              <a:srgbClr val="51C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  <a:latin typeface="+mj-ea"/>
                <a:ea typeface="+mj-ea"/>
              </a:rPr>
              <a:t>근무평가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7" name="다이아몬드 96">
            <a:extLst>
              <a:ext uri="{FF2B5EF4-FFF2-40B4-BE49-F238E27FC236}">
                <a16:creationId xmlns:a16="http://schemas.microsoft.com/office/drawing/2014/main" id="{5212E4ED-674B-45FC-A602-C8AF6355AF27}"/>
              </a:ext>
            </a:extLst>
          </p:cNvPr>
          <p:cNvSpPr/>
          <p:nvPr/>
        </p:nvSpPr>
        <p:spPr>
          <a:xfrm>
            <a:off x="2345148" y="3253224"/>
            <a:ext cx="1388743" cy="692572"/>
          </a:xfrm>
          <a:prstGeom prst="diamond">
            <a:avLst/>
          </a:prstGeom>
          <a:solidFill>
            <a:srgbClr val="8BA9D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분류한다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E7364833-D10F-4F04-8892-882C3FE57819}"/>
              </a:ext>
            </a:extLst>
          </p:cNvPr>
          <p:cNvCxnSpPr>
            <a:cxnSpLocks/>
          </p:cNvCxnSpPr>
          <p:nvPr/>
        </p:nvCxnSpPr>
        <p:spPr>
          <a:xfrm flipH="1" flipV="1">
            <a:off x="4833644" y="2479622"/>
            <a:ext cx="539865" cy="753567"/>
          </a:xfrm>
          <a:prstGeom prst="line">
            <a:avLst/>
          </a:prstGeom>
          <a:ln w="635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D7918C50-D152-4C38-89DB-144876B85F38}"/>
              </a:ext>
            </a:extLst>
          </p:cNvPr>
          <p:cNvCxnSpPr>
            <a:cxnSpLocks/>
          </p:cNvCxnSpPr>
          <p:nvPr/>
        </p:nvCxnSpPr>
        <p:spPr>
          <a:xfrm flipV="1">
            <a:off x="3236180" y="2487380"/>
            <a:ext cx="677058" cy="846331"/>
          </a:xfrm>
          <a:prstGeom prst="line">
            <a:avLst/>
          </a:prstGeom>
          <a:ln w="635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12194FB3-6A0A-41A4-8B69-162886336EEC}"/>
              </a:ext>
            </a:extLst>
          </p:cNvPr>
          <p:cNvCxnSpPr>
            <a:cxnSpLocks/>
            <a:stCxn id="90" idx="0"/>
          </p:cNvCxnSpPr>
          <p:nvPr/>
        </p:nvCxnSpPr>
        <p:spPr>
          <a:xfrm flipV="1">
            <a:off x="1979712" y="3772645"/>
            <a:ext cx="713126" cy="770350"/>
          </a:xfrm>
          <a:prstGeom prst="line">
            <a:avLst/>
          </a:prstGeom>
          <a:ln w="635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C1E22850-60DE-479B-8D82-0CC115EBAA24}"/>
              </a:ext>
            </a:extLst>
          </p:cNvPr>
          <p:cNvSpPr txBox="1"/>
          <p:nvPr/>
        </p:nvSpPr>
        <p:spPr>
          <a:xfrm>
            <a:off x="5964903" y="4069252"/>
            <a:ext cx="106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rgbClr val="464646">
                      <a:alpha val="80000"/>
                    </a:srgbClr>
                  </a:solidFill>
                </a:ln>
                <a:solidFill>
                  <a:srgbClr val="464646"/>
                </a:solidFill>
                <a:latin typeface="+mj-ea"/>
                <a:ea typeface="+mj-ea"/>
              </a:rPr>
              <a:t>n</a:t>
            </a:r>
            <a:endParaRPr lang="ko-KR" altLang="en-US" dirty="0" err="1">
              <a:ln>
                <a:solidFill>
                  <a:srgbClr val="464646">
                    <a:alpha val="80000"/>
                  </a:srgbClr>
                </a:solidFill>
              </a:ln>
              <a:solidFill>
                <a:srgbClr val="464646"/>
              </a:solidFill>
              <a:latin typeface="+mj-ea"/>
              <a:ea typeface="+mj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D20DE3-ACA5-4C9D-ADFC-3607FFCE74B6}"/>
              </a:ext>
            </a:extLst>
          </p:cNvPr>
          <p:cNvSpPr txBox="1"/>
          <p:nvPr/>
        </p:nvSpPr>
        <p:spPr>
          <a:xfrm>
            <a:off x="2389611" y="4048312"/>
            <a:ext cx="106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rgbClr val="464646">
                      <a:alpha val="80000"/>
                    </a:srgbClr>
                  </a:solidFill>
                </a:ln>
                <a:solidFill>
                  <a:srgbClr val="464646"/>
                </a:solidFill>
                <a:latin typeface="+mj-ea"/>
                <a:ea typeface="+mj-ea"/>
              </a:rPr>
              <a:t>n</a:t>
            </a:r>
            <a:endParaRPr lang="ko-KR" altLang="en-US" dirty="0" err="1">
              <a:ln>
                <a:solidFill>
                  <a:srgbClr val="464646">
                    <a:alpha val="80000"/>
                  </a:srgbClr>
                </a:solidFill>
              </a:ln>
              <a:solidFill>
                <a:srgbClr val="464646"/>
              </a:solidFill>
              <a:latin typeface="+mj-ea"/>
              <a:ea typeface="+mj-ea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0A55DEC-710A-429B-A6EA-05BFE8128D66}"/>
              </a:ext>
            </a:extLst>
          </p:cNvPr>
          <p:cNvSpPr txBox="1"/>
          <p:nvPr/>
        </p:nvSpPr>
        <p:spPr>
          <a:xfrm>
            <a:off x="3269921" y="2635084"/>
            <a:ext cx="106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rgbClr val="464646">
                      <a:alpha val="80000"/>
                    </a:srgbClr>
                  </a:solidFill>
                </a:ln>
                <a:solidFill>
                  <a:srgbClr val="464646"/>
                </a:solidFill>
                <a:latin typeface="+mj-ea"/>
                <a:ea typeface="+mj-ea"/>
              </a:rPr>
              <a:t>1</a:t>
            </a:r>
            <a:endParaRPr lang="ko-KR" altLang="en-US" dirty="0" err="1">
              <a:ln>
                <a:solidFill>
                  <a:srgbClr val="464646">
                    <a:alpha val="80000"/>
                  </a:srgbClr>
                </a:solidFill>
              </a:ln>
              <a:solidFill>
                <a:srgbClr val="464646"/>
              </a:solidFill>
              <a:latin typeface="+mj-ea"/>
              <a:ea typeface="+mj-ea"/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BDD03C28-58EF-4025-AEB7-0A71B911F360}"/>
              </a:ext>
            </a:extLst>
          </p:cNvPr>
          <p:cNvCxnSpPr>
            <a:cxnSpLocks/>
          </p:cNvCxnSpPr>
          <p:nvPr/>
        </p:nvCxnSpPr>
        <p:spPr>
          <a:xfrm flipH="1" flipV="1">
            <a:off x="1571681" y="3822542"/>
            <a:ext cx="180944" cy="684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4AAF4957-A5AB-463B-89C5-421C223858F5}"/>
              </a:ext>
            </a:extLst>
          </p:cNvPr>
          <p:cNvCxnSpPr>
            <a:cxnSpLocks/>
          </p:cNvCxnSpPr>
          <p:nvPr/>
        </p:nvCxnSpPr>
        <p:spPr>
          <a:xfrm flipH="1" flipV="1">
            <a:off x="1167315" y="4446285"/>
            <a:ext cx="109879" cy="106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BCE956E4-CB86-464F-89B6-D2E42EFEE121}"/>
              </a:ext>
            </a:extLst>
          </p:cNvPr>
          <p:cNvCxnSpPr>
            <a:cxnSpLocks/>
          </p:cNvCxnSpPr>
          <p:nvPr/>
        </p:nvCxnSpPr>
        <p:spPr>
          <a:xfrm flipV="1">
            <a:off x="1290745" y="4935380"/>
            <a:ext cx="107706" cy="16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45416EDC-29BD-4D98-A426-C07FD1E4F332}"/>
              </a:ext>
            </a:extLst>
          </p:cNvPr>
          <p:cNvCxnSpPr>
            <a:cxnSpLocks/>
          </p:cNvCxnSpPr>
          <p:nvPr/>
        </p:nvCxnSpPr>
        <p:spPr>
          <a:xfrm flipH="1" flipV="1">
            <a:off x="2110214" y="4975382"/>
            <a:ext cx="119802" cy="419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464688DA-4339-4A0E-958D-4C349002E4C0}"/>
              </a:ext>
            </a:extLst>
          </p:cNvPr>
          <p:cNvCxnSpPr>
            <a:cxnSpLocks/>
            <a:stCxn id="91" idx="2"/>
          </p:cNvCxnSpPr>
          <p:nvPr/>
        </p:nvCxnSpPr>
        <p:spPr>
          <a:xfrm flipH="1">
            <a:off x="2730225" y="4652944"/>
            <a:ext cx="370644" cy="411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A01A7A9C-8F40-41F9-9CAC-A0086EF6D7C0}"/>
              </a:ext>
            </a:extLst>
          </p:cNvPr>
          <p:cNvCxnSpPr>
            <a:cxnSpLocks/>
            <a:stCxn id="95" idx="2"/>
          </p:cNvCxnSpPr>
          <p:nvPr/>
        </p:nvCxnSpPr>
        <p:spPr>
          <a:xfrm flipH="1" flipV="1">
            <a:off x="2679834" y="4958912"/>
            <a:ext cx="231334" cy="277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9381494A-3179-457E-963C-24E6325A69E3}"/>
              </a:ext>
            </a:extLst>
          </p:cNvPr>
          <p:cNvCxnSpPr>
            <a:cxnSpLocks/>
            <a:endCxn id="89" idx="3"/>
          </p:cNvCxnSpPr>
          <p:nvPr/>
        </p:nvCxnSpPr>
        <p:spPr>
          <a:xfrm flipV="1">
            <a:off x="4904590" y="1637131"/>
            <a:ext cx="418656" cy="449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3C8196B-191C-41A7-BAFE-8C8CEACF4636}"/>
              </a:ext>
            </a:extLst>
          </p:cNvPr>
          <p:cNvSpPr txBox="1"/>
          <p:nvPr/>
        </p:nvSpPr>
        <p:spPr>
          <a:xfrm>
            <a:off x="976562" y="169515"/>
            <a:ext cx="6526237" cy="534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pc="-150">
                <a:ln w="6350">
                  <a:solidFill>
                    <a:schemeClr val="tx2">
                      <a:lumMod val="75000"/>
                      <a:alpha val="8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2200" dirty="0">
                <a:latin typeface="+mn-ea"/>
                <a:ea typeface="+mn-ea"/>
              </a:rPr>
              <a:t>개념설계</a:t>
            </a:r>
            <a:r>
              <a:rPr lang="en-US" altLang="ko-KR" sz="2200" dirty="0">
                <a:latin typeface="+mn-ea"/>
                <a:ea typeface="+mn-ea"/>
              </a:rPr>
              <a:t>_</a:t>
            </a:r>
            <a:r>
              <a:rPr lang="ko-KR" altLang="en-US" sz="2200" dirty="0">
                <a:latin typeface="+mn-ea"/>
                <a:ea typeface="+mn-ea"/>
              </a:rPr>
              <a:t>요구사항</a:t>
            </a:r>
            <a:r>
              <a:rPr lang="en-US" altLang="ko-KR" sz="2200" dirty="0">
                <a:latin typeface="+mn-ea"/>
                <a:ea typeface="+mn-ea"/>
              </a:rPr>
              <a:t>2 : </a:t>
            </a:r>
            <a:r>
              <a:rPr lang="ko-KR" altLang="en-US" sz="2200" dirty="0">
                <a:latin typeface="+mn-ea"/>
                <a:ea typeface="+mn-ea"/>
              </a:rPr>
              <a:t>매장 직원의 실적 및 순위검색</a:t>
            </a:r>
            <a:endParaRPr lang="en-US" altLang="ko-KR" sz="2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8617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6137" y="305389"/>
            <a:ext cx="23679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pc="-150">
                <a:ln w="6350">
                  <a:solidFill>
                    <a:schemeClr val="tx2">
                      <a:lumMod val="75000"/>
                      <a:alpha val="8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defRPr>
            </a:lvl1pPr>
          </a:lstStyle>
          <a:p>
            <a:pPr algn="l"/>
            <a:r>
              <a:rPr lang="ko-KR" altLang="en-US" sz="2200" dirty="0">
                <a:latin typeface="+mj-ea"/>
                <a:ea typeface="+mj-ea"/>
              </a:rPr>
              <a:t>데이터베이스 대상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07614" y="768377"/>
            <a:ext cx="8528773" cy="72000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 rot="10800000">
            <a:off x="0" y="6634592"/>
            <a:ext cx="9144000" cy="223407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208" y="88119"/>
            <a:ext cx="7681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pPr algn="l"/>
            <a:r>
              <a:rPr lang="en-US" altLang="ko-KR" sz="4400" dirty="0">
                <a:latin typeface="+mj-ea"/>
                <a:ea typeface="+mj-ea"/>
              </a:rPr>
              <a:t>04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A00D00-D916-4EA7-9D1B-76F11ED92F83}"/>
              </a:ext>
            </a:extLst>
          </p:cNvPr>
          <p:cNvSpPr txBox="1"/>
          <p:nvPr/>
        </p:nvSpPr>
        <p:spPr>
          <a:xfrm>
            <a:off x="2000427" y="2826917"/>
            <a:ext cx="62025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pc="-150">
                <a:ln w="6350">
                  <a:solidFill>
                    <a:schemeClr val="tx2">
                      <a:lumMod val="75000"/>
                      <a:alpha val="8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defRPr>
            </a:lvl1pPr>
          </a:lstStyle>
          <a:p>
            <a:pPr algn="l"/>
            <a:r>
              <a:rPr lang="ko-KR" altLang="en-US" sz="6000" dirty="0">
                <a:latin typeface="+mj-ea"/>
                <a:ea typeface="+mj-ea"/>
              </a:rPr>
              <a:t>본사의 </a:t>
            </a:r>
            <a:r>
              <a:rPr lang="ko-KR" altLang="en-US" sz="6000" dirty="0" err="1">
                <a:latin typeface="+mj-ea"/>
                <a:ea typeface="+mj-ea"/>
              </a:rPr>
              <a:t>운영부</a:t>
            </a:r>
            <a:endParaRPr lang="en-US" altLang="ko-KR" sz="6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081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5373" y="240013"/>
            <a:ext cx="71529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pc="-150">
                <a:ln w="6350">
                  <a:solidFill>
                    <a:schemeClr val="tx2">
                      <a:lumMod val="75000"/>
                      <a:alpha val="8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defRPr>
            </a:lvl1pPr>
          </a:lstStyle>
          <a:p>
            <a:pPr algn="l"/>
            <a:r>
              <a:rPr lang="ko-KR" altLang="en-US" sz="2200" dirty="0">
                <a:latin typeface="+mj-ea"/>
                <a:ea typeface="+mj-ea"/>
              </a:rPr>
              <a:t>개념설계</a:t>
            </a:r>
            <a:r>
              <a:rPr lang="en-US" altLang="ko-KR" sz="2200" dirty="0">
                <a:latin typeface="+mj-ea"/>
                <a:ea typeface="+mj-ea"/>
              </a:rPr>
              <a:t>_</a:t>
            </a:r>
            <a:r>
              <a:rPr lang="ko-KR" altLang="en-US" sz="2200" dirty="0">
                <a:latin typeface="+mj-ea"/>
                <a:ea typeface="+mj-ea"/>
              </a:rPr>
              <a:t>요구사항 </a:t>
            </a:r>
            <a:r>
              <a:rPr lang="en-US" altLang="ko-KR" sz="2200" dirty="0">
                <a:latin typeface="+mj-ea"/>
                <a:ea typeface="+mj-ea"/>
              </a:rPr>
              <a:t>3 :  </a:t>
            </a:r>
            <a:r>
              <a:rPr lang="ko-KR" altLang="en-US" sz="2200" dirty="0">
                <a:latin typeface="+mn-ea"/>
              </a:rPr>
              <a:t>매출 상승을 위한 매출결정요인 검색</a:t>
            </a:r>
            <a:endParaRPr lang="en-US" altLang="ko-KR" sz="2200" dirty="0">
              <a:latin typeface="+mn-ea"/>
            </a:endParaRPr>
          </a:p>
          <a:p>
            <a:pPr algn="l"/>
            <a:endParaRPr lang="ko-KR" altLang="en-US" sz="2200" dirty="0"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7614" y="768377"/>
            <a:ext cx="8528773" cy="72000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 rot="10800000">
            <a:off x="0" y="6634592"/>
            <a:ext cx="9144000" cy="223407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208" y="88119"/>
            <a:ext cx="7681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pPr algn="l"/>
            <a:r>
              <a:rPr lang="en-US" altLang="ko-KR" sz="4400" dirty="0">
                <a:latin typeface="+mj-ea"/>
                <a:ea typeface="+mj-ea"/>
              </a:rPr>
              <a:t>04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6398E74-DFF8-45C6-B65F-49ABCC3BD275}"/>
              </a:ext>
            </a:extLst>
          </p:cNvPr>
          <p:cNvSpPr/>
          <p:nvPr/>
        </p:nvSpPr>
        <p:spPr>
          <a:xfrm>
            <a:off x="2170967" y="4343565"/>
            <a:ext cx="1310728" cy="387439"/>
          </a:xfrm>
          <a:prstGeom prst="rect">
            <a:avLst/>
          </a:prstGeom>
          <a:noFill/>
          <a:ln w="38100">
            <a:solidFill>
              <a:srgbClr val="F081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매장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CE58BBE-233C-4796-89FE-B18EE87E63BD}"/>
              </a:ext>
            </a:extLst>
          </p:cNvPr>
          <p:cNvSpPr/>
          <p:nvPr/>
        </p:nvSpPr>
        <p:spPr>
          <a:xfrm>
            <a:off x="354993" y="4537284"/>
            <a:ext cx="1385561" cy="455510"/>
          </a:xfrm>
          <a:prstGeom prst="ellipse">
            <a:avLst/>
          </a:prstGeom>
          <a:noFill/>
          <a:ln w="38100">
            <a:solidFill>
              <a:srgbClr val="51C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u="sng" dirty="0">
                <a:solidFill>
                  <a:schemeClr val="tx1"/>
                </a:solidFill>
                <a:latin typeface="+mj-ea"/>
                <a:ea typeface="+mj-ea"/>
              </a:rPr>
              <a:t>매장번호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79DA11E-C959-41FD-BEEB-7BC820B49A5F}"/>
              </a:ext>
            </a:extLst>
          </p:cNvPr>
          <p:cNvSpPr/>
          <p:nvPr/>
        </p:nvSpPr>
        <p:spPr>
          <a:xfrm>
            <a:off x="1047773" y="5610944"/>
            <a:ext cx="1081512" cy="455510"/>
          </a:xfrm>
          <a:prstGeom prst="ellipse">
            <a:avLst/>
          </a:prstGeom>
          <a:noFill/>
          <a:ln w="38100">
            <a:solidFill>
              <a:srgbClr val="51C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  <a:latin typeface="+mj-ea"/>
                <a:ea typeface="+mj-ea"/>
              </a:rPr>
              <a:t>총수익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5937D0F-8AFE-4601-A247-881592F60C3F}"/>
              </a:ext>
            </a:extLst>
          </p:cNvPr>
          <p:cNvSpPr/>
          <p:nvPr/>
        </p:nvSpPr>
        <p:spPr>
          <a:xfrm>
            <a:off x="1093237" y="3646226"/>
            <a:ext cx="1171247" cy="455510"/>
          </a:xfrm>
          <a:prstGeom prst="ellipse">
            <a:avLst/>
          </a:prstGeom>
          <a:noFill/>
          <a:ln w="38100">
            <a:solidFill>
              <a:srgbClr val="51C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서비스 평가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FA222DE-3897-43A1-8F96-9B89B1446425}"/>
              </a:ext>
            </a:extLst>
          </p:cNvPr>
          <p:cNvSpPr/>
          <p:nvPr/>
        </p:nvSpPr>
        <p:spPr>
          <a:xfrm>
            <a:off x="2619477" y="5502536"/>
            <a:ext cx="1532176" cy="455510"/>
          </a:xfrm>
          <a:prstGeom prst="ellipse">
            <a:avLst/>
          </a:prstGeom>
          <a:noFill/>
          <a:ln w="38100">
            <a:solidFill>
              <a:srgbClr val="51C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err="1">
                <a:solidFill>
                  <a:schemeClr val="tx1"/>
                </a:solidFill>
                <a:latin typeface="+mj-ea"/>
                <a:ea typeface="+mj-ea"/>
              </a:rPr>
              <a:t>점장</a:t>
            </a: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 번호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BE924E4-F8A9-4DFB-A9AA-B6690F1E8B40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1647577" y="4537285"/>
            <a:ext cx="523390" cy="109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749CBA2-09D3-45FC-8565-77D5AA2CA766}"/>
              </a:ext>
            </a:extLst>
          </p:cNvPr>
          <p:cNvCxnSpPr>
            <a:cxnSpLocks/>
          </p:cNvCxnSpPr>
          <p:nvPr/>
        </p:nvCxnSpPr>
        <p:spPr>
          <a:xfrm>
            <a:off x="3125250" y="4749174"/>
            <a:ext cx="41162" cy="753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78B89ED-14AC-4F1D-95F4-EA948761115A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1588529" y="4732858"/>
            <a:ext cx="647523" cy="878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599ED51-D237-49C0-A654-0CEAD3A04377}"/>
              </a:ext>
            </a:extLst>
          </p:cNvPr>
          <p:cNvCxnSpPr>
            <a:cxnSpLocks/>
          </p:cNvCxnSpPr>
          <p:nvPr/>
        </p:nvCxnSpPr>
        <p:spPr>
          <a:xfrm flipH="1" flipV="1">
            <a:off x="2122880" y="4043191"/>
            <a:ext cx="236606" cy="282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4DE01C0-6288-4F81-AE71-2A0E794636A8}"/>
              </a:ext>
            </a:extLst>
          </p:cNvPr>
          <p:cNvGrpSpPr/>
          <p:nvPr/>
        </p:nvGrpSpPr>
        <p:grpSpPr>
          <a:xfrm>
            <a:off x="3190704" y="1064911"/>
            <a:ext cx="5592746" cy="3481692"/>
            <a:chOff x="3190704" y="544049"/>
            <a:chExt cx="5592746" cy="3481692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BBE0126-EC98-4C32-A5E7-991056FA857C}"/>
                </a:ext>
              </a:extLst>
            </p:cNvPr>
            <p:cNvSpPr/>
            <p:nvPr/>
          </p:nvSpPr>
          <p:spPr>
            <a:xfrm>
              <a:off x="6485358" y="544049"/>
              <a:ext cx="1774879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err="1">
                  <a:solidFill>
                    <a:schemeClr val="tx1"/>
                  </a:solidFill>
                  <a:latin typeface="+mj-ea"/>
                  <a:ea typeface="+mj-ea"/>
                </a:rPr>
                <a:t>맥딜리버리</a:t>
              </a:r>
              <a:r>
                <a:rPr lang="ko-KR" altLang="en-US" sz="1500" dirty="0">
                  <a:solidFill>
                    <a:schemeClr val="tx1"/>
                  </a:solidFill>
                  <a:latin typeface="+mj-ea"/>
                  <a:ea typeface="+mj-ea"/>
                </a:rPr>
                <a:t> 여부</a:t>
              </a: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15FB080A-6713-457D-8AF5-CD2FCCC0E515}"/>
                </a:ext>
              </a:extLst>
            </p:cNvPr>
            <p:cNvSpPr/>
            <p:nvPr/>
          </p:nvSpPr>
          <p:spPr>
            <a:xfrm>
              <a:off x="4143326" y="674962"/>
              <a:ext cx="1709931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  <a:latin typeface="+mj-ea"/>
                  <a:ea typeface="+mj-ea"/>
                </a:rPr>
                <a:t>맥드라이브 여부</a:t>
              </a: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C52F38AD-878A-4BD2-AD0C-0524FFB4D3E5}"/>
                </a:ext>
              </a:extLst>
            </p:cNvPr>
            <p:cNvSpPr/>
            <p:nvPr/>
          </p:nvSpPr>
          <p:spPr>
            <a:xfrm>
              <a:off x="3190704" y="1736792"/>
              <a:ext cx="1481203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>
                  <a:solidFill>
                    <a:schemeClr val="tx1"/>
                  </a:solidFill>
                  <a:latin typeface="+mj-ea"/>
                  <a:ea typeface="+mj-ea"/>
                </a:rPr>
                <a:t>Mfy</a:t>
              </a:r>
              <a:r>
                <a:rPr lang="en-US" altLang="ko-KR" sz="1500" dirty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500" dirty="0">
                  <a:solidFill>
                    <a:schemeClr val="tx1"/>
                  </a:solidFill>
                  <a:latin typeface="+mj-ea"/>
                  <a:ea typeface="+mj-ea"/>
                </a:rPr>
                <a:t>여부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4DB9C08-EF68-4E18-915C-E9F4A320A19D}"/>
                </a:ext>
              </a:extLst>
            </p:cNvPr>
            <p:cNvSpPr/>
            <p:nvPr/>
          </p:nvSpPr>
          <p:spPr>
            <a:xfrm>
              <a:off x="7302247" y="1929349"/>
              <a:ext cx="1481203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  <a:latin typeface="+mj-ea"/>
                  <a:ea typeface="+mj-ea"/>
                </a:rPr>
                <a:t>주변 </a:t>
              </a:r>
              <a:endParaRPr lang="en-US" altLang="ko-KR" sz="15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z="1500" dirty="0">
                  <a:solidFill>
                    <a:schemeClr val="tx1"/>
                  </a:solidFill>
                  <a:latin typeface="+mj-ea"/>
                  <a:ea typeface="+mj-ea"/>
                </a:rPr>
                <a:t>주요 시설</a:t>
              </a: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000D352-CA24-408E-A954-B8D179945D99}"/>
                </a:ext>
              </a:extLst>
            </p:cNvPr>
            <p:cNvSpPr/>
            <p:nvPr/>
          </p:nvSpPr>
          <p:spPr>
            <a:xfrm>
              <a:off x="5527368" y="2973490"/>
              <a:ext cx="1774879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  <a:latin typeface="+mj-ea"/>
                  <a:ea typeface="+mj-ea"/>
                </a:rPr>
                <a:t>인건비 상승여부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A2E2122-9EA1-4FA6-A0DC-9A98D9ED009C}"/>
                </a:ext>
              </a:extLst>
            </p:cNvPr>
            <p:cNvSpPr/>
            <p:nvPr/>
          </p:nvSpPr>
          <p:spPr>
            <a:xfrm>
              <a:off x="5183944" y="1719103"/>
              <a:ext cx="1606265" cy="387439"/>
            </a:xfrm>
            <a:prstGeom prst="rect">
              <a:avLst/>
            </a:prstGeom>
            <a:noFill/>
            <a:ln w="63500" cmpd="dbl">
              <a:solidFill>
                <a:srgbClr val="F081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+mj-ea"/>
                  <a:ea typeface="+mj-ea"/>
                </a:rPr>
                <a:t>매출결정요인</a:t>
              </a: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34FB3970-4DC0-4487-883E-3C04C37697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23171" y="972205"/>
              <a:ext cx="510020" cy="7468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CD21B824-B6F0-4268-A80F-31246A0C7A08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>
              <a:off x="5987077" y="2106542"/>
              <a:ext cx="280075" cy="8669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9539019-BB48-4471-891C-34E190867483}"/>
                </a:ext>
              </a:extLst>
            </p:cNvPr>
            <p:cNvCxnSpPr>
              <a:cxnSpLocks/>
            </p:cNvCxnSpPr>
            <p:nvPr/>
          </p:nvCxnSpPr>
          <p:spPr>
            <a:xfrm>
              <a:off x="5316455" y="1130413"/>
              <a:ext cx="269764" cy="5886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4D1E194-8D07-49A0-9F2E-651A97F4CCD2}"/>
                </a:ext>
              </a:extLst>
            </p:cNvPr>
            <p:cNvCxnSpPr>
              <a:cxnSpLocks/>
              <a:endCxn id="42" idx="6"/>
            </p:cNvCxnSpPr>
            <p:nvPr/>
          </p:nvCxnSpPr>
          <p:spPr>
            <a:xfrm flipH="1">
              <a:off x="4671907" y="1897867"/>
              <a:ext cx="486966" cy="666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B3360FC4-8348-4A16-8E1A-C97D7ECD3D43}"/>
                </a:ext>
              </a:extLst>
            </p:cNvPr>
            <p:cNvCxnSpPr>
              <a:cxnSpLocks/>
              <a:endCxn id="45" idx="3"/>
            </p:cNvCxnSpPr>
            <p:nvPr/>
          </p:nvCxnSpPr>
          <p:spPr>
            <a:xfrm flipH="1" flipV="1">
              <a:off x="6790209" y="1912823"/>
              <a:ext cx="523560" cy="2243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다이아몬드 50">
              <a:extLst>
                <a:ext uri="{FF2B5EF4-FFF2-40B4-BE49-F238E27FC236}">
                  <a16:creationId xmlns:a16="http://schemas.microsoft.com/office/drawing/2014/main" id="{C18615CF-CD2F-494D-A974-B38316DAEC0C}"/>
                </a:ext>
              </a:extLst>
            </p:cNvPr>
            <p:cNvSpPr/>
            <p:nvPr/>
          </p:nvSpPr>
          <p:spPr>
            <a:xfrm>
              <a:off x="4143326" y="2641093"/>
              <a:ext cx="1482514" cy="649964"/>
            </a:xfrm>
            <a:prstGeom prst="diamond">
              <a:avLst/>
            </a:prstGeom>
            <a:solidFill>
              <a:srgbClr val="8BA9D8"/>
            </a:solidFill>
            <a:ln w="63500" cmpd="dbl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+mj-ea"/>
                  <a:ea typeface="+mj-ea"/>
                </a:rPr>
                <a:t>소유한다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C3A4B65-B03F-41FA-8641-96ABECD240EB}"/>
                </a:ext>
              </a:extLst>
            </p:cNvPr>
            <p:cNvSpPr txBox="1"/>
            <p:nvPr/>
          </p:nvSpPr>
          <p:spPr>
            <a:xfrm>
              <a:off x="3751712" y="3304487"/>
              <a:ext cx="1063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rgbClr val="464646">
                        <a:alpha val="80000"/>
                      </a:srgbClr>
                    </a:solidFill>
                  </a:ln>
                  <a:solidFill>
                    <a:srgbClr val="464646"/>
                  </a:solidFill>
                  <a:latin typeface="+mj-ea"/>
                  <a:ea typeface="+mj-ea"/>
                </a:rPr>
                <a:t>1</a:t>
              </a:r>
              <a:endParaRPr lang="ko-KR" altLang="en-US" dirty="0" err="1">
                <a:ln>
                  <a:solidFill>
                    <a:srgbClr val="464646">
                      <a:alpha val="80000"/>
                    </a:srgbClr>
                  </a:solidFill>
                </a:ln>
                <a:solidFill>
                  <a:srgbClr val="464646"/>
                </a:solidFill>
                <a:latin typeface="+mj-ea"/>
                <a:ea typeface="+mj-ea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E2B74DCB-E62D-4068-9A8E-0B09F3AC5B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8873" y="2134209"/>
              <a:ext cx="572790" cy="603034"/>
            </a:xfrm>
            <a:prstGeom prst="line">
              <a:avLst/>
            </a:prstGeom>
            <a:ln w="63500" cmpd="dbl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256434B0-D545-4589-8694-9B0FD862C3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8211" y="3157287"/>
              <a:ext cx="1063789" cy="868454"/>
            </a:xfrm>
            <a:prstGeom prst="line">
              <a:avLst/>
            </a:prstGeom>
            <a:ln w="63500" cmpd="dbl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D74B038-4AD8-4370-88DB-FAB8C6E4BDA8}"/>
                </a:ext>
              </a:extLst>
            </p:cNvPr>
            <p:cNvSpPr txBox="1"/>
            <p:nvPr/>
          </p:nvSpPr>
          <p:spPr>
            <a:xfrm>
              <a:off x="5031089" y="2216719"/>
              <a:ext cx="1063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rgbClr val="464646">
                        <a:alpha val="80000"/>
                      </a:srgbClr>
                    </a:solidFill>
                  </a:ln>
                  <a:solidFill>
                    <a:srgbClr val="464646"/>
                  </a:solidFill>
                  <a:latin typeface="+mj-ea"/>
                  <a:ea typeface="+mj-ea"/>
                </a:rPr>
                <a:t>n</a:t>
              </a:r>
              <a:endParaRPr lang="ko-KR" altLang="en-US" dirty="0" err="1">
                <a:ln>
                  <a:solidFill>
                    <a:srgbClr val="464646">
                      <a:alpha val="80000"/>
                    </a:srgbClr>
                  </a:solidFill>
                </a:ln>
                <a:solidFill>
                  <a:srgbClr val="464646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2538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41234" y="146937"/>
            <a:ext cx="7598555" cy="534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pc="-150">
                <a:ln w="6350">
                  <a:solidFill>
                    <a:schemeClr val="tx2">
                      <a:lumMod val="75000"/>
                      <a:alpha val="8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2200" dirty="0">
                <a:latin typeface="+mj-ea"/>
                <a:ea typeface="+mj-ea"/>
              </a:rPr>
              <a:t>개념설계</a:t>
            </a:r>
            <a:r>
              <a:rPr lang="en-US" altLang="ko-KR" sz="2200" dirty="0">
                <a:latin typeface="+mj-ea"/>
                <a:ea typeface="+mj-ea"/>
              </a:rPr>
              <a:t>_</a:t>
            </a:r>
            <a:r>
              <a:rPr lang="ko-KR" altLang="en-US" sz="2200" dirty="0">
                <a:latin typeface="+mj-ea"/>
                <a:ea typeface="+mj-ea"/>
              </a:rPr>
              <a:t>요구사항</a:t>
            </a:r>
            <a:r>
              <a:rPr lang="en-US" altLang="ko-KR" sz="2200" dirty="0">
                <a:latin typeface="+mj-ea"/>
                <a:ea typeface="+mj-ea"/>
              </a:rPr>
              <a:t>4 : </a:t>
            </a:r>
            <a:r>
              <a:rPr lang="ko-KR" altLang="en-US" sz="2200" dirty="0">
                <a:latin typeface="+mj-ea"/>
                <a:ea typeface="+mj-ea"/>
              </a:rPr>
              <a:t>새로운 매장의 입지선정을 위한 상권 검색</a:t>
            </a:r>
            <a:endParaRPr lang="en-US" altLang="ko-KR" sz="2200" dirty="0"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7614" y="768377"/>
            <a:ext cx="8528773" cy="72000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 rot="10800000">
            <a:off x="0" y="6634592"/>
            <a:ext cx="9144000" cy="223407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7557" y="70936"/>
            <a:ext cx="7681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pPr algn="l"/>
            <a:r>
              <a:rPr lang="en-US" altLang="ko-KR" sz="4400" dirty="0">
                <a:latin typeface="+mj-ea"/>
                <a:ea typeface="+mj-ea"/>
              </a:rPr>
              <a:t>04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877468E-9A83-4765-802C-F9C6609CF27D}"/>
              </a:ext>
            </a:extLst>
          </p:cNvPr>
          <p:cNvSpPr/>
          <p:nvPr/>
        </p:nvSpPr>
        <p:spPr>
          <a:xfrm>
            <a:off x="4802727" y="2046689"/>
            <a:ext cx="1310728" cy="387439"/>
          </a:xfrm>
          <a:prstGeom prst="rect">
            <a:avLst/>
          </a:prstGeom>
          <a:noFill/>
          <a:ln w="38100">
            <a:solidFill>
              <a:srgbClr val="F081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본사 부서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E8429096-2976-49AF-8B20-3E72422DDC9D}"/>
              </a:ext>
            </a:extLst>
          </p:cNvPr>
          <p:cNvSpPr/>
          <p:nvPr/>
        </p:nvSpPr>
        <p:spPr>
          <a:xfrm>
            <a:off x="6422635" y="1539384"/>
            <a:ext cx="1396044" cy="455510"/>
          </a:xfrm>
          <a:prstGeom prst="ellipse">
            <a:avLst/>
          </a:prstGeom>
          <a:noFill/>
          <a:ln w="38100">
            <a:solidFill>
              <a:srgbClr val="51C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u="sng" dirty="0">
                <a:solidFill>
                  <a:schemeClr val="tx1"/>
                </a:solidFill>
                <a:latin typeface="+mj-ea"/>
                <a:ea typeface="+mj-ea"/>
              </a:rPr>
              <a:t>부서번호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00735F0-9D3E-4071-B4F2-A448FE9E48C4}"/>
              </a:ext>
            </a:extLst>
          </p:cNvPr>
          <p:cNvSpPr/>
          <p:nvPr/>
        </p:nvSpPr>
        <p:spPr>
          <a:xfrm>
            <a:off x="4225936" y="1247201"/>
            <a:ext cx="1440160" cy="455510"/>
          </a:xfrm>
          <a:prstGeom prst="ellipse">
            <a:avLst/>
          </a:prstGeom>
          <a:noFill/>
          <a:ln w="38100">
            <a:solidFill>
              <a:srgbClr val="51C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  <a:latin typeface="+mj-ea"/>
                <a:ea typeface="+mj-ea"/>
              </a:rPr>
              <a:t>부서이름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6F8D02FF-A4CA-43C2-92B4-FBCA8911AFF2}"/>
              </a:ext>
            </a:extLst>
          </p:cNvPr>
          <p:cNvSpPr/>
          <p:nvPr/>
        </p:nvSpPr>
        <p:spPr>
          <a:xfrm>
            <a:off x="4665861" y="2855674"/>
            <a:ext cx="1584460" cy="455510"/>
          </a:xfrm>
          <a:prstGeom prst="ellipse">
            <a:avLst/>
          </a:prstGeom>
          <a:noFill/>
          <a:ln w="38100">
            <a:solidFill>
              <a:srgbClr val="51C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  <a:latin typeface="+mj-ea"/>
                <a:ea typeface="+mj-ea"/>
              </a:rPr>
              <a:t>부서 실적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3FA9E6C-39D4-407E-826F-A50D4FF81B59}"/>
              </a:ext>
            </a:extLst>
          </p:cNvPr>
          <p:cNvSpPr/>
          <p:nvPr/>
        </p:nvSpPr>
        <p:spPr>
          <a:xfrm>
            <a:off x="1228312" y="4246199"/>
            <a:ext cx="1462868" cy="387439"/>
          </a:xfrm>
          <a:prstGeom prst="rect">
            <a:avLst/>
          </a:prstGeom>
          <a:noFill/>
          <a:ln w="38100">
            <a:solidFill>
              <a:srgbClr val="F081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본사직원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FF7CEA1-6764-4BB5-A2CD-CC59AC4223FE}"/>
              </a:ext>
            </a:extLst>
          </p:cNvPr>
          <p:cNvSpPr/>
          <p:nvPr/>
        </p:nvSpPr>
        <p:spPr>
          <a:xfrm>
            <a:off x="3166314" y="4369439"/>
            <a:ext cx="899991" cy="455510"/>
          </a:xfrm>
          <a:prstGeom prst="ellipse">
            <a:avLst/>
          </a:prstGeom>
          <a:noFill/>
          <a:ln w="38100">
            <a:solidFill>
              <a:srgbClr val="51C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월급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53BF97A-FD0B-4E79-8CA8-BD5224FA497A}"/>
              </a:ext>
            </a:extLst>
          </p:cNvPr>
          <p:cNvSpPr/>
          <p:nvPr/>
        </p:nvSpPr>
        <p:spPr>
          <a:xfrm>
            <a:off x="1624782" y="5089933"/>
            <a:ext cx="1489726" cy="455510"/>
          </a:xfrm>
          <a:prstGeom prst="ellipse">
            <a:avLst/>
          </a:prstGeom>
          <a:noFill/>
          <a:ln w="38100">
            <a:solidFill>
              <a:srgbClr val="51C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  <a:latin typeface="+mj-ea"/>
                <a:ea typeface="+mj-ea"/>
              </a:rPr>
              <a:t>직원 부서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3C4099C-6BBD-441E-AA5D-A80C33AA46E9}"/>
              </a:ext>
            </a:extLst>
          </p:cNvPr>
          <p:cNvSpPr/>
          <p:nvPr/>
        </p:nvSpPr>
        <p:spPr>
          <a:xfrm>
            <a:off x="94881" y="3700264"/>
            <a:ext cx="1440160" cy="455510"/>
          </a:xfrm>
          <a:prstGeom prst="ellipse">
            <a:avLst/>
          </a:prstGeom>
          <a:noFill/>
          <a:ln w="38100">
            <a:solidFill>
              <a:srgbClr val="51C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  <a:latin typeface="+mj-ea"/>
                <a:ea typeface="+mj-ea"/>
              </a:rPr>
              <a:t>직원 이름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AA157000-957B-4D8A-A5BE-82B20F3AC2B1}"/>
              </a:ext>
            </a:extLst>
          </p:cNvPr>
          <p:cNvSpPr/>
          <p:nvPr/>
        </p:nvSpPr>
        <p:spPr>
          <a:xfrm>
            <a:off x="630263" y="3057730"/>
            <a:ext cx="1462868" cy="455510"/>
          </a:xfrm>
          <a:prstGeom prst="ellipse">
            <a:avLst/>
          </a:prstGeom>
          <a:noFill/>
          <a:ln w="38100">
            <a:solidFill>
              <a:srgbClr val="51C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u="sng" dirty="0">
                <a:solidFill>
                  <a:schemeClr val="tx1"/>
                </a:solidFill>
                <a:latin typeface="+mj-ea"/>
                <a:ea typeface="+mj-ea"/>
              </a:rPr>
              <a:t>직원 번호   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6415706-EC5D-4ACC-9245-4549CB229550}"/>
              </a:ext>
            </a:extLst>
          </p:cNvPr>
          <p:cNvSpPr/>
          <p:nvPr/>
        </p:nvSpPr>
        <p:spPr>
          <a:xfrm>
            <a:off x="2995374" y="4897387"/>
            <a:ext cx="1419298" cy="455510"/>
          </a:xfrm>
          <a:prstGeom prst="ellipse">
            <a:avLst/>
          </a:prstGeom>
          <a:noFill/>
          <a:ln w="38100">
            <a:solidFill>
              <a:srgbClr val="51C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전화번호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73A23637-CF02-4995-9246-E68EE3061001}"/>
              </a:ext>
            </a:extLst>
          </p:cNvPr>
          <p:cNvSpPr/>
          <p:nvPr/>
        </p:nvSpPr>
        <p:spPr>
          <a:xfrm>
            <a:off x="252189" y="4782679"/>
            <a:ext cx="1360750" cy="455510"/>
          </a:xfrm>
          <a:prstGeom prst="ellipse">
            <a:avLst/>
          </a:prstGeom>
          <a:noFill/>
          <a:ln w="38100">
            <a:solidFill>
              <a:srgbClr val="51C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  <a:latin typeface="+mj-ea"/>
                <a:ea typeface="+mj-ea"/>
              </a:rPr>
              <a:t>근무평가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1" name="다이아몬드 60">
            <a:extLst>
              <a:ext uri="{FF2B5EF4-FFF2-40B4-BE49-F238E27FC236}">
                <a16:creationId xmlns:a16="http://schemas.microsoft.com/office/drawing/2014/main" id="{A7A05E70-877C-437E-B7E0-0CD77655E392}"/>
              </a:ext>
            </a:extLst>
          </p:cNvPr>
          <p:cNvSpPr/>
          <p:nvPr/>
        </p:nvSpPr>
        <p:spPr>
          <a:xfrm>
            <a:off x="2306183" y="2954685"/>
            <a:ext cx="1388743" cy="692572"/>
          </a:xfrm>
          <a:prstGeom prst="diamond">
            <a:avLst/>
          </a:prstGeom>
          <a:solidFill>
            <a:srgbClr val="8BA9D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소속한다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628C4282-D76D-4A98-9554-51242DC92525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1959746" y="3475849"/>
            <a:ext cx="713126" cy="770350"/>
          </a:xfrm>
          <a:prstGeom prst="line">
            <a:avLst/>
          </a:prstGeom>
          <a:ln w="635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A8786A5-AC82-426C-935E-7D60506DBEC0}"/>
              </a:ext>
            </a:extLst>
          </p:cNvPr>
          <p:cNvSpPr txBox="1"/>
          <p:nvPr/>
        </p:nvSpPr>
        <p:spPr>
          <a:xfrm>
            <a:off x="2311925" y="3730583"/>
            <a:ext cx="106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rgbClr val="464646">
                      <a:alpha val="80000"/>
                    </a:srgbClr>
                  </a:solidFill>
                </a:ln>
                <a:solidFill>
                  <a:srgbClr val="464646"/>
                </a:solidFill>
                <a:latin typeface="+mj-ea"/>
                <a:ea typeface="+mj-ea"/>
              </a:rPr>
              <a:t>n</a:t>
            </a:r>
            <a:endParaRPr lang="ko-KR" altLang="en-US" dirty="0" err="1">
              <a:ln>
                <a:solidFill>
                  <a:srgbClr val="464646">
                    <a:alpha val="80000"/>
                  </a:srgbClr>
                </a:solidFill>
              </a:ln>
              <a:solidFill>
                <a:srgbClr val="464646"/>
              </a:solidFill>
              <a:latin typeface="+mj-ea"/>
              <a:ea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9F63A7B-E672-4BB8-B279-5B1F3FEE0C2F}"/>
              </a:ext>
            </a:extLst>
          </p:cNvPr>
          <p:cNvSpPr txBox="1"/>
          <p:nvPr/>
        </p:nvSpPr>
        <p:spPr>
          <a:xfrm>
            <a:off x="3866587" y="2369613"/>
            <a:ext cx="106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rgbClr val="464646">
                      <a:alpha val="80000"/>
                    </a:srgbClr>
                  </a:solidFill>
                </a:ln>
                <a:solidFill>
                  <a:srgbClr val="464646"/>
                </a:solidFill>
                <a:latin typeface="+mj-ea"/>
                <a:ea typeface="+mj-ea"/>
              </a:rPr>
              <a:t>1</a:t>
            </a:r>
            <a:endParaRPr lang="ko-KR" altLang="en-US" dirty="0" err="1">
              <a:ln>
                <a:solidFill>
                  <a:srgbClr val="464646">
                    <a:alpha val="80000"/>
                  </a:srgbClr>
                </a:solidFill>
              </a:ln>
              <a:solidFill>
                <a:srgbClr val="464646"/>
              </a:solidFill>
              <a:latin typeface="+mj-ea"/>
              <a:ea typeface="+mj-ea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D5433AA-DB5A-42CA-A6ED-1FFBB0B8BB31}"/>
              </a:ext>
            </a:extLst>
          </p:cNvPr>
          <p:cNvCxnSpPr>
            <a:cxnSpLocks/>
          </p:cNvCxnSpPr>
          <p:nvPr/>
        </p:nvCxnSpPr>
        <p:spPr>
          <a:xfrm flipH="1" flipV="1">
            <a:off x="1551715" y="3525746"/>
            <a:ext cx="180944" cy="684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E3575F5B-1665-45FC-BC37-7F4E31DA921B}"/>
              </a:ext>
            </a:extLst>
          </p:cNvPr>
          <p:cNvCxnSpPr>
            <a:cxnSpLocks/>
          </p:cNvCxnSpPr>
          <p:nvPr/>
        </p:nvCxnSpPr>
        <p:spPr>
          <a:xfrm flipH="1" flipV="1">
            <a:off x="1147349" y="4149489"/>
            <a:ext cx="109879" cy="106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D7E3ACF-4392-4102-BDB7-4795467972DF}"/>
              </a:ext>
            </a:extLst>
          </p:cNvPr>
          <p:cNvCxnSpPr>
            <a:cxnSpLocks/>
          </p:cNvCxnSpPr>
          <p:nvPr/>
        </p:nvCxnSpPr>
        <p:spPr>
          <a:xfrm flipV="1">
            <a:off x="1270779" y="4638584"/>
            <a:ext cx="107706" cy="16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E75C02B-F3BF-4EC3-994A-F14D466935D9}"/>
              </a:ext>
            </a:extLst>
          </p:cNvPr>
          <p:cNvCxnSpPr>
            <a:cxnSpLocks/>
          </p:cNvCxnSpPr>
          <p:nvPr/>
        </p:nvCxnSpPr>
        <p:spPr>
          <a:xfrm flipH="1" flipV="1">
            <a:off x="2090248" y="4678586"/>
            <a:ext cx="119802" cy="419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148AFD1-6767-4EAC-A727-90B22916193E}"/>
              </a:ext>
            </a:extLst>
          </p:cNvPr>
          <p:cNvCxnSpPr>
            <a:cxnSpLocks/>
          </p:cNvCxnSpPr>
          <p:nvPr/>
        </p:nvCxnSpPr>
        <p:spPr>
          <a:xfrm flipH="1" flipV="1">
            <a:off x="2691180" y="4543781"/>
            <a:ext cx="493895" cy="11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A9AAD27-F972-4BC2-BA81-E695B80CF741}"/>
              </a:ext>
            </a:extLst>
          </p:cNvPr>
          <p:cNvCxnSpPr>
            <a:cxnSpLocks/>
            <a:stCxn id="59" idx="2"/>
          </p:cNvCxnSpPr>
          <p:nvPr/>
        </p:nvCxnSpPr>
        <p:spPr>
          <a:xfrm flipH="1" flipV="1">
            <a:off x="2613246" y="4656236"/>
            <a:ext cx="382128" cy="468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2BA0E16-C41F-4974-9F1B-F8DEFABF4644}"/>
              </a:ext>
            </a:extLst>
          </p:cNvPr>
          <p:cNvCxnSpPr>
            <a:cxnSpLocks/>
          </p:cNvCxnSpPr>
          <p:nvPr/>
        </p:nvCxnSpPr>
        <p:spPr>
          <a:xfrm flipV="1">
            <a:off x="3324181" y="2461915"/>
            <a:ext cx="1469005" cy="649964"/>
          </a:xfrm>
          <a:prstGeom prst="line">
            <a:avLst/>
          </a:prstGeom>
          <a:ln w="635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DC2F164-BB8E-47C9-9B5F-D4667F4B55D2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5458091" y="2437666"/>
            <a:ext cx="68434" cy="418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1C52C78A-F94F-4ABA-9D16-EF62DFF82A79}"/>
              </a:ext>
            </a:extLst>
          </p:cNvPr>
          <p:cNvCxnSpPr>
            <a:cxnSpLocks/>
          </p:cNvCxnSpPr>
          <p:nvPr/>
        </p:nvCxnSpPr>
        <p:spPr>
          <a:xfrm flipH="1">
            <a:off x="6113455" y="1822400"/>
            <a:ext cx="317825" cy="2242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4D09225-9FFA-4E2F-A1CF-376774A769BF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5215869" y="1698646"/>
            <a:ext cx="242222" cy="348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45C092E-761A-4664-9724-30CF62CA4ABB}"/>
              </a:ext>
            </a:extLst>
          </p:cNvPr>
          <p:cNvSpPr/>
          <p:nvPr/>
        </p:nvSpPr>
        <p:spPr>
          <a:xfrm>
            <a:off x="6731865" y="4133134"/>
            <a:ext cx="1310728" cy="387439"/>
          </a:xfrm>
          <a:prstGeom prst="rect">
            <a:avLst/>
          </a:prstGeom>
          <a:noFill/>
          <a:ln w="38100">
            <a:solidFill>
              <a:srgbClr val="F081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상권</a:t>
            </a:r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E680B30-6A22-415A-88A5-D2AD33155521}"/>
              </a:ext>
            </a:extLst>
          </p:cNvPr>
          <p:cNvSpPr/>
          <p:nvPr/>
        </p:nvSpPr>
        <p:spPr>
          <a:xfrm>
            <a:off x="5762858" y="5122073"/>
            <a:ext cx="840206" cy="455510"/>
          </a:xfrm>
          <a:prstGeom prst="ellipse">
            <a:avLst/>
          </a:prstGeom>
          <a:noFill/>
          <a:ln w="38100">
            <a:solidFill>
              <a:srgbClr val="51C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u="sng" dirty="0">
                <a:solidFill>
                  <a:schemeClr val="tx1"/>
                </a:solidFill>
                <a:latin typeface="+mj-ea"/>
                <a:ea typeface="+mj-ea"/>
              </a:rPr>
              <a:t>주소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AAB693D-16A0-45D8-9FEC-76F19FC6B9B0}"/>
              </a:ext>
            </a:extLst>
          </p:cNvPr>
          <p:cNvSpPr/>
          <p:nvPr/>
        </p:nvSpPr>
        <p:spPr>
          <a:xfrm>
            <a:off x="5346024" y="5852269"/>
            <a:ext cx="806391" cy="455510"/>
          </a:xfrm>
          <a:prstGeom prst="ellipse">
            <a:avLst/>
          </a:prstGeom>
          <a:noFill/>
          <a:ln w="38100">
            <a:solidFill>
              <a:srgbClr val="51C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동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73477101-3022-4D77-96CC-80C93B967954}"/>
              </a:ext>
            </a:extLst>
          </p:cNvPr>
          <p:cNvSpPr/>
          <p:nvPr/>
        </p:nvSpPr>
        <p:spPr>
          <a:xfrm>
            <a:off x="5806245" y="4300983"/>
            <a:ext cx="806391" cy="455510"/>
          </a:xfrm>
          <a:prstGeom prst="ellipse">
            <a:avLst/>
          </a:prstGeom>
          <a:noFill/>
          <a:ln w="38100">
            <a:solidFill>
              <a:srgbClr val="51C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  <a:latin typeface="+mj-ea"/>
                <a:ea typeface="+mj-ea"/>
              </a:rPr>
              <a:t>도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1FB0B92-325F-48C2-8AFE-7244713B3A78}"/>
              </a:ext>
            </a:extLst>
          </p:cNvPr>
          <p:cNvSpPr/>
          <p:nvPr/>
        </p:nvSpPr>
        <p:spPr>
          <a:xfrm>
            <a:off x="4727183" y="5362942"/>
            <a:ext cx="806391" cy="455510"/>
          </a:xfrm>
          <a:prstGeom prst="ellipse">
            <a:avLst/>
          </a:prstGeom>
          <a:noFill/>
          <a:ln w="38100">
            <a:solidFill>
              <a:srgbClr val="51C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시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1F2DC5C-3565-4998-9EE0-075F3289783A}"/>
              </a:ext>
            </a:extLst>
          </p:cNvPr>
          <p:cNvSpPr txBox="1"/>
          <p:nvPr/>
        </p:nvSpPr>
        <p:spPr>
          <a:xfrm>
            <a:off x="3534572" y="3907091"/>
            <a:ext cx="106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rgbClr val="464646">
                      <a:alpha val="80000"/>
                    </a:srgbClr>
                  </a:solidFill>
                </a:ln>
                <a:solidFill>
                  <a:srgbClr val="464646"/>
                </a:solidFill>
                <a:latin typeface="+mj-ea"/>
                <a:ea typeface="+mj-ea"/>
              </a:rPr>
              <a:t>n</a:t>
            </a:r>
            <a:endParaRPr lang="ko-KR" altLang="en-US" dirty="0" err="1">
              <a:ln>
                <a:solidFill>
                  <a:srgbClr val="464646">
                    <a:alpha val="80000"/>
                  </a:srgbClr>
                </a:solidFill>
              </a:ln>
              <a:solidFill>
                <a:srgbClr val="464646"/>
              </a:solidFill>
              <a:latin typeface="+mj-ea"/>
              <a:ea typeface="+mj-ea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290AC381-44AC-4876-90E5-DEE503BDACB5}"/>
              </a:ext>
            </a:extLst>
          </p:cNvPr>
          <p:cNvCxnSpPr>
            <a:cxnSpLocks/>
          </p:cNvCxnSpPr>
          <p:nvPr/>
        </p:nvCxnSpPr>
        <p:spPr>
          <a:xfrm flipH="1" flipV="1">
            <a:off x="7568846" y="4543781"/>
            <a:ext cx="102109" cy="2249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DF61A76-5D4A-423D-ABD2-7F8CD0102657}"/>
              </a:ext>
            </a:extLst>
          </p:cNvPr>
          <p:cNvCxnSpPr>
            <a:cxnSpLocks/>
            <a:stCxn id="50" idx="7"/>
          </p:cNvCxnSpPr>
          <p:nvPr/>
        </p:nvCxnSpPr>
        <p:spPr>
          <a:xfrm flipV="1">
            <a:off x="6034322" y="5565241"/>
            <a:ext cx="114217" cy="353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79C7B66-0067-4564-8BFE-BBBFF8999D38}"/>
              </a:ext>
            </a:extLst>
          </p:cNvPr>
          <p:cNvCxnSpPr>
            <a:cxnSpLocks/>
          </p:cNvCxnSpPr>
          <p:nvPr/>
        </p:nvCxnSpPr>
        <p:spPr>
          <a:xfrm flipV="1">
            <a:off x="6441583" y="4512656"/>
            <a:ext cx="619888" cy="66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E3A9DC26-D16B-4D19-A438-1657395B9D31}"/>
              </a:ext>
            </a:extLst>
          </p:cNvPr>
          <p:cNvCxnSpPr>
            <a:cxnSpLocks/>
            <a:endCxn id="76" idx="4"/>
          </p:cNvCxnSpPr>
          <p:nvPr/>
        </p:nvCxnSpPr>
        <p:spPr>
          <a:xfrm flipV="1">
            <a:off x="6156481" y="4756493"/>
            <a:ext cx="52960" cy="354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A10AB774-95DD-4387-8E6B-B2E787AC6F40}"/>
              </a:ext>
            </a:extLst>
          </p:cNvPr>
          <p:cNvCxnSpPr>
            <a:cxnSpLocks/>
          </p:cNvCxnSpPr>
          <p:nvPr/>
        </p:nvCxnSpPr>
        <p:spPr>
          <a:xfrm flipV="1">
            <a:off x="5523356" y="5338339"/>
            <a:ext cx="229929" cy="193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다이아몬드 86">
            <a:extLst>
              <a:ext uri="{FF2B5EF4-FFF2-40B4-BE49-F238E27FC236}">
                <a16:creationId xmlns:a16="http://schemas.microsoft.com/office/drawing/2014/main" id="{B9C094A8-D69B-4AF2-B79E-6B8B93993028}"/>
              </a:ext>
            </a:extLst>
          </p:cNvPr>
          <p:cNvSpPr/>
          <p:nvPr/>
        </p:nvSpPr>
        <p:spPr>
          <a:xfrm>
            <a:off x="4399194" y="3697635"/>
            <a:ext cx="1388743" cy="692572"/>
          </a:xfrm>
          <a:prstGeom prst="diamond">
            <a:avLst/>
          </a:prstGeom>
          <a:solidFill>
            <a:srgbClr val="8BA9D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분석한다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810A9BE2-7B4E-4127-AE39-AE504ABF46F9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2691180" y="4202621"/>
            <a:ext cx="1974681" cy="237298"/>
          </a:xfrm>
          <a:prstGeom prst="line">
            <a:avLst/>
          </a:prstGeom>
          <a:ln w="635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39AA68CA-4D5C-44DF-B464-0ADBE78C7DEA}"/>
              </a:ext>
            </a:extLst>
          </p:cNvPr>
          <p:cNvCxnSpPr>
            <a:cxnSpLocks/>
          </p:cNvCxnSpPr>
          <p:nvPr/>
        </p:nvCxnSpPr>
        <p:spPr>
          <a:xfrm>
            <a:off x="5792077" y="4058292"/>
            <a:ext cx="939788" cy="126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D2F9EDB-97E7-4807-81B0-06FB7EC860E3}"/>
              </a:ext>
            </a:extLst>
          </p:cNvPr>
          <p:cNvSpPr txBox="1"/>
          <p:nvPr/>
        </p:nvSpPr>
        <p:spPr>
          <a:xfrm>
            <a:off x="6113455" y="3744079"/>
            <a:ext cx="106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rgbClr val="464646">
                      <a:alpha val="80000"/>
                    </a:srgbClr>
                  </a:solidFill>
                </a:ln>
                <a:solidFill>
                  <a:srgbClr val="464646"/>
                </a:solidFill>
                <a:latin typeface="+mj-ea"/>
                <a:ea typeface="+mj-ea"/>
              </a:rPr>
              <a:t>m</a:t>
            </a:r>
            <a:endParaRPr lang="ko-KR" altLang="en-US" dirty="0" err="1">
              <a:ln>
                <a:solidFill>
                  <a:srgbClr val="464646">
                    <a:alpha val="80000"/>
                  </a:srgbClr>
                </a:solidFill>
              </a:ln>
              <a:solidFill>
                <a:srgbClr val="464646"/>
              </a:solidFill>
              <a:latin typeface="+mj-ea"/>
              <a:ea typeface="+mj-ea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77641AC8-7A4E-4E28-9103-3B6B4606AB71}"/>
              </a:ext>
            </a:extLst>
          </p:cNvPr>
          <p:cNvSpPr/>
          <p:nvPr/>
        </p:nvSpPr>
        <p:spPr>
          <a:xfrm>
            <a:off x="7231960" y="4762657"/>
            <a:ext cx="1438579" cy="455510"/>
          </a:xfrm>
          <a:prstGeom prst="ellipse">
            <a:avLst/>
          </a:prstGeom>
          <a:noFill/>
          <a:ln w="63500" cmpd="dbl">
            <a:solidFill>
              <a:srgbClr val="51C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주변시설</a:t>
            </a: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A0F1716B-EFC7-495B-A0CE-6A19EF09F647}"/>
              </a:ext>
            </a:extLst>
          </p:cNvPr>
          <p:cNvSpPr/>
          <p:nvPr/>
        </p:nvSpPr>
        <p:spPr>
          <a:xfrm>
            <a:off x="6457630" y="2954978"/>
            <a:ext cx="1438579" cy="455510"/>
          </a:xfrm>
          <a:prstGeom prst="ellipse">
            <a:avLst/>
          </a:prstGeom>
          <a:noFill/>
          <a:ln w="38100">
            <a:solidFill>
              <a:srgbClr val="51C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  <a:latin typeface="+mj-ea"/>
                <a:ea typeface="+mj-ea"/>
              </a:rPr>
              <a:t>유동인구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2684899A-EF49-4107-AB4B-3147322B5FDB}"/>
              </a:ext>
            </a:extLst>
          </p:cNvPr>
          <p:cNvSpPr/>
          <p:nvPr/>
        </p:nvSpPr>
        <p:spPr>
          <a:xfrm>
            <a:off x="7325300" y="3435540"/>
            <a:ext cx="1438579" cy="455510"/>
          </a:xfrm>
          <a:prstGeom prst="ellipse">
            <a:avLst/>
          </a:prstGeom>
          <a:noFill/>
          <a:ln w="38100">
            <a:solidFill>
              <a:srgbClr val="51C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교통량</a:t>
            </a:r>
            <a:endParaRPr lang="en-US" altLang="ko-KR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5DAB32FF-0B97-4E97-ACEB-80B8BF0B2BA9}"/>
              </a:ext>
            </a:extLst>
          </p:cNvPr>
          <p:cNvCxnSpPr>
            <a:cxnSpLocks/>
            <a:stCxn id="48" idx="0"/>
          </p:cNvCxnSpPr>
          <p:nvPr/>
        </p:nvCxnSpPr>
        <p:spPr>
          <a:xfrm flipH="1" flipV="1">
            <a:off x="7123189" y="3415644"/>
            <a:ext cx="264040" cy="7174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3AD57D27-5F04-4197-BA54-77AE3D5A4375}"/>
              </a:ext>
            </a:extLst>
          </p:cNvPr>
          <p:cNvCxnSpPr>
            <a:cxnSpLocks/>
          </p:cNvCxnSpPr>
          <p:nvPr/>
        </p:nvCxnSpPr>
        <p:spPr>
          <a:xfrm flipV="1">
            <a:off x="7855645" y="3901203"/>
            <a:ext cx="69598" cy="23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686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47367" y="257395"/>
            <a:ext cx="23679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pc="-150">
                <a:ln w="6350">
                  <a:solidFill>
                    <a:schemeClr val="tx2">
                      <a:lumMod val="75000"/>
                      <a:alpha val="8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defRPr>
            </a:lvl1pPr>
          </a:lstStyle>
          <a:p>
            <a:pPr algn="l"/>
            <a:r>
              <a:rPr lang="ko-KR" altLang="en-US" sz="2200" dirty="0">
                <a:latin typeface="+mj-ea"/>
                <a:ea typeface="+mj-ea"/>
              </a:rPr>
              <a:t>데이터베이스 대상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07614" y="768377"/>
            <a:ext cx="8528773" cy="72000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 rot="10800000">
            <a:off x="0" y="6634592"/>
            <a:ext cx="9144000" cy="223407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208" y="88119"/>
            <a:ext cx="7681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pPr algn="l"/>
            <a:r>
              <a:rPr lang="en-US" altLang="ko-KR" sz="4400" dirty="0">
                <a:latin typeface="+mj-ea"/>
                <a:ea typeface="+mj-ea"/>
              </a:rPr>
              <a:t>04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A00D00-D916-4EA7-9D1B-76F11ED92F83}"/>
              </a:ext>
            </a:extLst>
          </p:cNvPr>
          <p:cNvSpPr txBox="1"/>
          <p:nvPr/>
        </p:nvSpPr>
        <p:spPr>
          <a:xfrm>
            <a:off x="2062571" y="2921168"/>
            <a:ext cx="62025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pc="-150">
                <a:ln w="6350">
                  <a:solidFill>
                    <a:schemeClr val="tx2">
                      <a:lumMod val="75000"/>
                      <a:alpha val="8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defRPr>
            </a:lvl1pPr>
          </a:lstStyle>
          <a:p>
            <a:pPr algn="l"/>
            <a:r>
              <a:rPr lang="ko-KR" altLang="en-US" sz="6000" dirty="0">
                <a:latin typeface="+mj-ea"/>
                <a:ea typeface="+mj-ea"/>
              </a:rPr>
              <a:t>본사의 개발부</a:t>
            </a:r>
            <a:endParaRPr lang="en-US" altLang="ko-KR" sz="6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42917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83734" y="165325"/>
            <a:ext cx="8101898" cy="534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pc="-150">
                <a:ln w="6350">
                  <a:solidFill>
                    <a:schemeClr val="tx2">
                      <a:lumMod val="75000"/>
                      <a:alpha val="8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2200" dirty="0">
                <a:latin typeface="+mj-ea"/>
              </a:rPr>
              <a:t>개념설계</a:t>
            </a:r>
            <a:r>
              <a:rPr lang="en-US" altLang="ko-KR" sz="2200" dirty="0">
                <a:latin typeface="+mj-ea"/>
              </a:rPr>
              <a:t>_</a:t>
            </a:r>
            <a:r>
              <a:rPr lang="ko-KR" altLang="en-US" sz="2200" dirty="0">
                <a:latin typeface="+mj-ea"/>
              </a:rPr>
              <a:t>요구사항</a:t>
            </a:r>
            <a:r>
              <a:rPr lang="en-US" altLang="ko-KR" sz="2200" dirty="0">
                <a:latin typeface="+mj-ea"/>
              </a:rPr>
              <a:t>5 : </a:t>
            </a:r>
            <a:r>
              <a:rPr lang="ko-KR" altLang="en-US" sz="2200" dirty="0">
                <a:latin typeface="+mj-ea"/>
              </a:rPr>
              <a:t>신 메뉴 개발을 위한 기존의 메뉴 및 정보 검색</a:t>
            </a:r>
            <a:endParaRPr lang="en-US" altLang="ko-KR" sz="2200" dirty="0">
              <a:latin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7614" y="768377"/>
            <a:ext cx="8528773" cy="72000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 rot="10800000">
            <a:off x="0" y="6634592"/>
            <a:ext cx="9144000" cy="223407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208" y="88119"/>
            <a:ext cx="7681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pPr algn="l"/>
            <a:r>
              <a:rPr lang="en-US" altLang="ko-KR" sz="4400" dirty="0">
                <a:latin typeface="+mj-ea"/>
                <a:ea typeface="+mj-ea"/>
              </a:rPr>
              <a:t>04</a:t>
            </a:r>
            <a:endParaRPr lang="ko-KR" altLang="en-US" sz="4400" dirty="0">
              <a:latin typeface="+mj-ea"/>
              <a:ea typeface="+mj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AA3DBAF-A366-40A7-B978-262368399491}"/>
              </a:ext>
            </a:extLst>
          </p:cNvPr>
          <p:cNvGrpSpPr/>
          <p:nvPr/>
        </p:nvGrpSpPr>
        <p:grpSpPr>
          <a:xfrm>
            <a:off x="789804" y="1539602"/>
            <a:ext cx="7186731" cy="3819673"/>
            <a:chOff x="789804" y="1539602"/>
            <a:chExt cx="7186731" cy="3819673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DDE7132-3EC3-4298-AD72-7002C17944F2}"/>
                </a:ext>
              </a:extLst>
            </p:cNvPr>
            <p:cNvSpPr/>
            <p:nvPr/>
          </p:nvSpPr>
          <p:spPr>
            <a:xfrm>
              <a:off x="2087747" y="4113454"/>
              <a:ext cx="1310728" cy="387439"/>
            </a:xfrm>
            <a:prstGeom prst="rect">
              <a:avLst/>
            </a:prstGeom>
            <a:noFill/>
            <a:ln w="38100">
              <a:solidFill>
                <a:srgbClr val="F081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+mj-ea"/>
                  <a:ea typeface="+mj-ea"/>
                </a:rPr>
                <a:t>메뉴</a:t>
              </a: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8300D779-89C6-4A00-8629-CD724A8FB03F}"/>
                </a:ext>
              </a:extLst>
            </p:cNvPr>
            <p:cNvSpPr/>
            <p:nvPr/>
          </p:nvSpPr>
          <p:spPr>
            <a:xfrm>
              <a:off x="789804" y="3653434"/>
              <a:ext cx="1067453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  <a:latin typeface="+mj-ea"/>
                  <a:ea typeface="+mj-ea"/>
                </a:rPr>
                <a:t>판매량</a:t>
              </a: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5EE80316-F8EC-4014-A81D-BAC16F294959}"/>
                </a:ext>
              </a:extLst>
            </p:cNvPr>
            <p:cNvSpPr/>
            <p:nvPr/>
          </p:nvSpPr>
          <p:spPr>
            <a:xfrm>
              <a:off x="3254558" y="4748844"/>
              <a:ext cx="806391" cy="412734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  <a:latin typeface="+mj-ea"/>
                  <a:ea typeface="+mj-ea"/>
                </a:rPr>
                <a:t>가격</a:t>
              </a: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1D1DC099-2053-4433-A400-0DCD98BEF7D1}"/>
                </a:ext>
              </a:extLst>
            </p:cNvPr>
            <p:cNvSpPr/>
            <p:nvPr/>
          </p:nvSpPr>
          <p:spPr>
            <a:xfrm>
              <a:off x="2407536" y="3369501"/>
              <a:ext cx="1394135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u="sng" dirty="0">
                  <a:solidFill>
                    <a:schemeClr val="tx1"/>
                  </a:solidFill>
                  <a:latin typeface="+mj-ea"/>
                  <a:ea typeface="+mj-ea"/>
                </a:rPr>
                <a:t>메뉴번호</a:t>
              </a: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02C99DB0-EB19-4A8B-AEC1-6DF72F4097E1}"/>
                </a:ext>
              </a:extLst>
            </p:cNvPr>
            <p:cNvSpPr/>
            <p:nvPr/>
          </p:nvSpPr>
          <p:spPr>
            <a:xfrm>
              <a:off x="1763559" y="4903765"/>
              <a:ext cx="806391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>
                  <a:solidFill>
                    <a:schemeClr val="tx1"/>
                  </a:solidFill>
                  <a:latin typeface="+mj-ea"/>
                  <a:ea typeface="+mj-ea"/>
                </a:rPr>
                <a:t>이름</a:t>
              </a:r>
              <a:endParaRPr lang="ko-KR" altLang="en-US" sz="15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CB408534-FCEC-4CB5-9AAF-E1B249576490}"/>
                </a:ext>
              </a:extLst>
            </p:cNvPr>
            <p:cNvSpPr/>
            <p:nvPr/>
          </p:nvSpPr>
          <p:spPr>
            <a:xfrm>
              <a:off x="5822905" y="2330431"/>
              <a:ext cx="1310728" cy="387439"/>
            </a:xfrm>
            <a:prstGeom prst="rect">
              <a:avLst/>
            </a:prstGeom>
            <a:noFill/>
            <a:ln w="63500" cmpd="dbl">
              <a:solidFill>
                <a:srgbClr val="F081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+mj-ea"/>
                  <a:ea typeface="+mj-ea"/>
                </a:rPr>
                <a:t>재료</a:t>
              </a: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201B8658-5E4A-4927-A480-44F6ED890359}"/>
                </a:ext>
              </a:extLst>
            </p:cNvPr>
            <p:cNvSpPr/>
            <p:nvPr/>
          </p:nvSpPr>
          <p:spPr>
            <a:xfrm>
              <a:off x="7170144" y="2856475"/>
              <a:ext cx="806391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  <a:latin typeface="+mj-ea"/>
                  <a:ea typeface="+mj-ea"/>
                </a:rPr>
                <a:t>이름</a:t>
              </a:r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A699592C-00DE-43AA-963C-086796F18CB7}"/>
                </a:ext>
              </a:extLst>
            </p:cNvPr>
            <p:cNvSpPr/>
            <p:nvPr/>
          </p:nvSpPr>
          <p:spPr>
            <a:xfrm>
              <a:off x="5822905" y="3189732"/>
              <a:ext cx="806391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>
                  <a:solidFill>
                    <a:schemeClr val="tx1"/>
                  </a:solidFill>
                  <a:latin typeface="+mj-ea"/>
                  <a:ea typeface="+mj-ea"/>
                </a:rPr>
                <a:t>가격</a:t>
              </a:r>
              <a:endParaRPr lang="ko-KR" altLang="en-US" sz="15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D61CB6D3-D327-4D68-876E-3369EFA024E6}"/>
                </a:ext>
              </a:extLst>
            </p:cNvPr>
            <p:cNvSpPr/>
            <p:nvPr/>
          </p:nvSpPr>
          <p:spPr>
            <a:xfrm>
              <a:off x="5340788" y="1539602"/>
              <a:ext cx="806391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  <a:latin typeface="+mj-ea"/>
                  <a:ea typeface="+mj-ea"/>
                </a:rPr>
                <a:t>개수</a:t>
              </a:r>
            </a:p>
          </p:txBody>
        </p:sp>
        <p:sp>
          <p:nvSpPr>
            <p:cNvPr id="119" name="다이아몬드 118">
              <a:extLst>
                <a:ext uri="{FF2B5EF4-FFF2-40B4-BE49-F238E27FC236}">
                  <a16:creationId xmlns:a16="http://schemas.microsoft.com/office/drawing/2014/main" id="{E292C39B-FF8F-442A-ADE0-AEAEE9AEF9FC}"/>
                </a:ext>
              </a:extLst>
            </p:cNvPr>
            <p:cNvSpPr/>
            <p:nvPr/>
          </p:nvSpPr>
          <p:spPr>
            <a:xfrm>
              <a:off x="4110021" y="2974076"/>
              <a:ext cx="1442460" cy="649964"/>
            </a:xfrm>
            <a:prstGeom prst="diamond">
              <a:avLst/>
            </a:prstGeom>
            <a:solidFill>
              <a:srgbClr val="8BA9D8"/>
            </a:solidFill>
            <a:ln w="63500" cmpd="dbl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+mj-ea"/>
                  <a:ea typeface="+mj-ea"/>
                </a:rPr>
                <a:t>구성한다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6448C1E-1E80-4DCC-9F08-54C567EE152B}"/>
                </a:ext>
              </a:extLst>
            </p:cNvPr>
            <p:cNvSpPr txBox="1"/>
            <p:nvPr/>
          </p:nvSpPr>
          <p:spPr>
            <a:xfrm>
              <a:off x="3917485" y="3823327"/>
              <a:ext cx="1063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rgbClr val="464646">
                        <a:alpha val="80000"/>
                      </a:srgbClr>
                    </a:solidFill>
                  </a:ln>
                  <a:solidFill>
                    <a:srgbClr val="464646"/>
                  </a:solidFill>
                  <a:latin typeface="+mj-ea"/>
                  <a:ea typeface="+mj-ea"/>
                </a:rPr>
                <a:t>1</a:t>
              </a:r>
              <a:endParaRPr lang="ko-KR" altLang="en-US" dirty="0" err="1">
                <a:ln>
                  <a:solidFill>
                    <a:srgbClr val="464646">
                      <a:alpha val="80000"/>
                    </a:srgbClr>
                  </a:solidFill>
                </a:ln>
                <a:solidFill>
                  <a:srgbClr val="464646"/>
                </a:solidFill>
                <a:latin typeface="+mj-ea"/>
                <a:ea typeface="+mj-ea"/>
              </a:endParaRPr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C79CAF48-4E54-4768-8742-7D44014BA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3570" y="2669635"/>
              <a:ext cx="669335" cy="438465"/>
            </a:xfrm>
            <a:prstGeom prst="line">
              <a:avLst/>
            </a:prstGeom>
            <a:ln w="63500" cmpd="dbl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5797C869-79D4-41A4-AEB6-3FA735A0C4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7597" y="3482810"/>
              <a:ext cx="1031621" cy="712056"/>
            </a:xfrm>
            <a:prstGeom prst="line">
              <a:avLst/>
            </a:prstGeom>
            <a:ln w="63500" cmpd="dbl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5154CD79-1378-4CF2-8695-7811A3AF1517}"/>
                </a:ext>
              </a:extLst>
            </p:cNvPr>
            <p:cNvSpPr txBox="1"/>
            <p:nvPr/>
          </p:nvSpPr>
          <p:spPr>
            <a:xfrm>
              <a:off x="5176047" y="2519535"/>
              <a:ext cx="1063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rgbClr val="464646">
                        <a:alpha val="80000"/>
                      </a:srgbClr>
                    </a:solidFill>
                  </a:ln>
                  <a:solidFill>
                    <a:srgbClr val="464646"/>
                  </a:solidFill>
                  <a:latin typeface="+mj-ea"/>
                  <a:ea typeface="+mj-ea"/>
                </a:rPr>
                <a:t>n</a:t>
              </a:r>
              <a:endParaRPr lang="ko-KR" altLang="en-US" dirty="0" err="1">
                <a:ln>
                  <a:solidFill>
                    <a:srgbClr val="464646">
                      <a:alpha val="80000"/>
                    </a:srgbClr>
                  </a:solidFill>
                </a:ln>
                <a:solidFill>
                  <a:srgbClr val="464646"/>
                </a:solidFill>
                <a:latin typeface="+mj-ea"/>
                <a:ea typeface="+mj-ea"/>
              </a:endParaRP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2814B4C9-5DBE-4893-BF1B-2DFB3280E6B5}"/>
                </a:ext>
              </a:extLst>
            </p:cNvPr>
            <p:cNvCxnSpPr>
              <a:cxnSpLocks/>
              <a:stCxn id="76" idx="1"/>
            </p:cNvCxnSpPr>
            <p:nvPr/>
          </p:nvCxnSpPr>
          <p:spPr>
            <a:xfrm flipH="1" flipV="1">
              <a:off x="1682361" y="4078148"/>
              <a:ext cx="405386" cy="229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9E35C269-4CD1-4481-8E06-A1F56E2DB4AE}"/>
                </a:ext>
              </a:extLst>
            </p:cNvPr>
            <p:cNvCxnSpPr>
              <a:cxnSpLocks/>
              <a:stCxn id="114" idx="0"/>
            </p:cNvCxnSpPr>
            <p:nvPr/>
          </p:nvCxnSpPr>
          <p:spPr>
            <a:xfrm flipV="1">
              <a:off x="2166755" y="4492533"/>
              <a:ext cx="25437" cy="4112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526EDD0D-265B-4E01-95EB-9A3F61CD0A6A}"/>
                </a:ext>
              </a:extLst>
            </p:cNvPr>
            <p:cNvCxnSpPr>
              <a:cxnSpLocks/>
              <a:stCxn id="76" idx="0"/>
            </p:cNvCxnSpPr>
            <p:nvPr/>
          </p:nvCxnSpPr>
          <p:spPr>
            <a:xfrm flipV="1">
              <a:off x="2743111" y="3829728"/>
              <a:ext cx="107625" cy="2837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CF0FFC0E-5527-4659-A0FE-74D2924DE840}"/>
                </a:ext>
              </a:extLst>
            </p:cNvPr>
            <p:cNvCxnSpPr>
              <a:cxnSpLocks/>
              <a:stCxn id="112" idx="1"/>
            </p:cNvCxnSpPr>
            <p:nvPr/>
          </p:nvCxnSpPr>
          <p:spPr>
            <a:xfrm flipH="1" flipV="1">
              <a:off x="3288629" y="4517709"/>
              <a:ext cx="84022" cy="2915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1A76D92D-650F-4D5A-8F7F-C305014DD1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10098" y="1958352"/>
              <a:ext cx="257938" cy="3692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5D6EB32B-4175-469E-8AED-77E6845DF174}"/>
                </a:ext>
              </a:extLst>
            </p:cNvPr>
            <p:cNvCxnSpPr>
              <a:cxnSpLocks/>
              <a:stCxn id="116" idx="0"/>
            </p:cNvCxnSpPr>
            <p:nvPr/>
          </p:nvCxnSpPr>
          <p:spPr>
            <a:xfrm flipH="1" flipV="1">
              <a:off x="7163944" y="2533251"/>
              <a:ext cx="409396" cy="323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4FD090AF-F107-441D-87E6-A6827D667A1C}"/>
                </a:ext>
              </a:extLst>
            </p:cNvPr>
            <p:cNvCxnSpPr>
              <a:cxnSpLocks/>
              <a:stCxn id="117" idx="0"/>
            </p:cNvCxnSpPr>
            <p:nvPr/>
          </p:nvCxnSpPr>
          <p:spPr>
            <a:xfrm flipV="1">
              <a:off x="6226101" y="2726668"/>
              <a:ext cx="112016" cy="463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0DB1158E-B3FE-468A-9A08-CD44CC1DC4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9373" y="3189732"/>
              <a:ext cx="35989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036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83734" y="165325"/>
            <a:ext cx="8101898" cy="534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pc="-150">
                <a:ln w="6350">
                  <a:solidFill>
                    <a:schemeClr val="tx2">
                      <a:lumMod val="75000"/>
                      <a:alpha val="8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2200" dirty="0">
                <a:latin typeface="+mj-ea"/>
              </a:rPr>
              <a:t>개념설계</a:t>
            </a:r>
            <a:r>
              <a:rPr lang="en-US" altLang="ko-KR" sz="2200" dirty="0">
                <a:latin typeface="+mj-ea"/>
              </a:rPr>
              <a:t>_</a:t>
            </a:r>
            <a:r>
              <a:rPr lang="ko-KR" altLang="en-US" sz="2200" dirty="0">
                <a:latin typeface="+mj-ea"/>
              </a:rPr>
              <a:t>요구사항</a:t>
            </a:r>
            <a:r>
              <a:rPr lang="en-US" altLang="ko-KR" sz="2200" dirty="0">
                <a:latin typeface="+mj-ea"/>
              </a:rPr>
              <a:t>5 : </a:t>
            </a:r>
            <a:r>
              <a:rPr lang="ko-KR" altLang="en-US" sz="2200" dirty="0">
                <a:latin typeface="+mj-ea"/>
              </a:rPr>
              <a:t>신 메뉴 개발을 위한 기존의 메뉴 및 정보 검색</a:t>
            </a:r>
            <a:endParaRPr lang="en-US" altLang="ko-KR" sz="2200" dirty="0">
              <a:latin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9857" y="751998"/>
            <a:ext cx="8528773" cy="72000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 rot="10800000">
            <a:off x="0" y="6634592"/>
            <a:ext cx="9144000" cy="223407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208" y="88119"/>
            <a:ext cx="7681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pPr algn="l"/>
            <a:r>
              <a:rPr lang="en-US" altLang="ko-KR" sz="4400" dirty="0">
                <a:latin typeface="+mj-ea"/>
                <a:ea typeface="+mj-ea"/>
              </a:rPr>
              <a:t>04</a:t>
            </a:r>
            <a:endParaRPr lang="ko-KR" altLang="en-US" sz="4400" dirty="0">
              <a:latin typeface="+mj-ea"/>
              <a:ea typeface="+mj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AA3DBAF-A366-40A7-B978-262368399491}"/>
              </a:ext>
            </a:extLst>
          </p:cNvPr>
          <p:cNvGrpSpPr/>
          <p:nvPr/>
        </p:nvGrpSpPr>
        <p:grpSpPr>
          <a:xfrm>
            <a:off x="1757631" y="3027769"/>
            <a:ext cx="3271145" cy="3057212"/>
            <a:chOff x="789804" y="2302063"/>
            <a:chExt cx="3271145" cy="3057212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DDE7132-3EC3-4298-AD72-7002C17944F2}"/>
                </a:ext>
              </a:extLst>
            </p:cNvPr>
            <p:cNvSpPr/>
            <p:nvPr/>
          </p:nvSpPr>
          <p:spPr>
            <a:xfrm>
              <a:off x="2087747" y="4113454"/>
              <a:ext cx="1310728" cy="387439"/>
            </a:xfrm>
            <a:prstGeom prst="rect">
              <a:avLst/>
            </a:prstGeom>
            <a:noFill/>
            <a:ln w="38100">
              <a:solidFill>
                <a:srgbClr val="F081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+mj-ea"/>
                  <a:ea typeface="+mj-ea"/>
                </a:rPr>
                <a:t>메뉴</a:t>
              </a: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8300D779-89C6-4A00-8629-CD724A8FB03F}"/>
                </a:ext>
              </a:extLst>
            </p:cNvPr>
            <p:cNvSpPr/>
            <p:nvPr/>
          </p:nvSpPr>
          <p:spPr>
            <a:xfrm>
              <a:off x="789804" y="3653434"/>
              <a:ext cx="1067453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  <a:latin typeface="+mj-ea"/>
                  <a:ea typeface="+mj-ea"/>
                </a:rPr>
                <a:t>판매량</a:t>
              </a: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5EE80316-F8EC-4014-A81D-BAC16F294959}"/>
                </a:ext>
              </a:extLst>
            </p:cNvPr>
            <p:cNvSpPr/>
            <p:nvPr/>
          </p:nvSpPr>
          <p:spPr>
            <a:xfrm>
              <a:off x="3254558" y="4748844"/>
              <a:ext cx="806391" cy="412734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  <a:latin typeface="+mj-ea"/>
                  <a:ea typeface="+mj-ea"/>
                </a:rPr>
                <a:t>가격</a:t>
              </a: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1D1DC099-2053-4433-A400-0DCD98BEF7D1}"/>
                </a:ext>
              </a:extLst>
            </p:cNvPr>
            <p:cNvSpPr/>
            <p:nvPr/>
          </p:nvSpPr>
          <p:spPr>
            <a:xfrm>
              <a:off x="2407536" y="3369501"/>
              <a:ext cx="1394135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u="sng" dirty="0">
                  <a:solidFill>
                    <a:schemeClr val="tx1"/>
                  </a:solidFill>
                  <a:latin typeface="+mj-ea"/>
                  <a:ea typeface="+mj-ea"/>
                </a:rPr>
                <a:t>메뉴번호</a:t>
              </a: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02C99DB0-EB19-4A8B-AEC1-6DF72F4097E1}"/>
                </a:ext>
              </a:extLst>
            </p:cNvPr>
            <p:cNvSpPr/>
            <p:nvPr/>
          </p:nvSpPr>
          <p:spPr>
            <a:xfrm>
              <a:off x="1763559" y="4903765"/>
              <a:ext cx="806391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>
                  <a:solidFill>
                    <a:schemeClr val="tx1"/>
                  </a:solidFill>
                  <a:latin typeface="+mj-ea"/>
                  <a:ea typeface="+mj-ea"/>
                </a:rPr>
                <a:t>이름</a:t>
              </a:r>
              <a:endParaRPr lang="ko-KR" altLang="en-US" sz="15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9" name="다이아몬드 118">
              <a:extLst>
                <a:ext uri="{FF2B5EF4-FFF2-40B4-BE49-F238E27FC236}">
                  <a16:creationId xmlns:a16="http://schemas.microsoft.com/office/drawing/2014/main" id="{E292C39B-FF8F-442A-ADE0-AEAEE9AEF9FC}"/>
                </a:ext>
              </a:extLst>
            </p:cNvPr>
            <p:cNvSpPr/>
            <p:nvPr/>
          </p:nvSpPr>
          <p:spPr>
            <a:xfrm>
              <a:off x="1101581" y="2858259"/>
              <a:ext cx="1442460" cy="649964"/>
            </a:xfrm>
            <a:prstGeom prst="diamond">
              <a:avLst/>
            </a:prstGeom>
            <a:solidFill>
              <a:srgbClr val="8BA9D8"/>
            </a:solidFill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+mj-ea"/>
                  <a:ea typeface="+mj-ea"/>
                </a:rPr>
                <a:t>관리한다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6448C1E-1E80-4DCC-9F08-54C567EE152B}"/>
                </a:ext>
              </a:extLst>
            </p:cNvPr>
            <p:cNvSpPr txBox="1"/>
            <p:nvPr/>
          </p:nvSpPr>
          <p:spPr>
            <a:xfrm>
              <a:off x="1994334" y="2303336"/>
              <a:ext cx="1063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rgbClr val="464646">
                        <a:alpha val="80000"/>
                      </a:srgbClr>
                    </a:solidFill>
                  </a:ln>
                  <a:solidFill>
                    <a:srgbClr val="464646"/>
                  </a:solidFill>
                  <a:latin typeface="+mj-ea"/>
                  <a:ea typeface="+mj-ea"/>
                </a:rPr>
                <a:t>1</a:t>
              </a:r>
              <a:endParaRPr lang="ko-KR" altLang="en-US" dirty="0" err="1">
                <a:ln>
                  <a:solidFill>
                    <a:srgbClr val="464646">
                      <a:alpha val="80000"/>
                    </a:srgbClr>
                  </a:solidFill>
                </a:ln>
                <a:solidFill>
                  <a:srgbClr val="464646"/>
                </a:solidFill>
                <a:latin typeface="+mj-ea"/>
                <a:ea typeface="+mj-ea"/>
              </a:endParaRPr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C79CAF48-4E54-4768-8742-7D44014BA49A}"/>
                </a:ext>
              </a:extLst>
            </p:cNvPr>
            <p:cNvCxnSpPr>
              <a:cxnSpLocks/>
              <a:stCxn id="119" idx="0"/>
            </p:cNvCxnSpPr>
            <p:nvPr/>
          </p:nvCxnSpPr>
          <p:spPr>
            <a:xfrm flipH="1" flipV="1">
              <a:off x="1728684" y="2302063"/>
              <a:ext cx="94127" cy="556196"/>
            </a:xfrm>
            <a:prstGeom prst="line">
              <a:avLst/>
            </a:prstGeom>
            <a:ln w="63500" cmpd="dbl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5797C869-79D4-41A4-AEB6-3FA735A0C4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4654" y="3382070"/>
              <a:ext cx="166287" cy="696078"/>
            </a:xfrm>
            <a:prstGeom prst="line">
              <a:avLst/>
            </a:prstGeom>
            <a:ln w="63500" cmpd="dbl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5154CD79-1378-4CF2-8695-7811A3AF1517}"/>
                </a:ext>
              </a:extLst>
            </p:cNvPr>
            <p:cNvSpPr txBox="1"/>
            <p:nvPr/>
          </p:nvSpPr>
          <p:spPr>
            <a:xfrm>
              <a:off x="1856636" y="3487319"/>
              <a:ext cx="1063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rgbClr val="464646">
                        <a:alpha val="80000"/>
                      </a:srgbClr>
                    </a:solidFill>
                  </a:ln>
                  <a:solidFill>
                    <a:srgbClr val="464646"/>
                  </a:solidFill>
                  <a:latin typeface="+mj-ea"/>
                  <a:ea typeface="+mj-ea"/>
                </a:rPr>
                <a:t>n</a:t>
              </a:r>
              <a:endParaRPr lang="ko-KR" altLang="en-US" dirty="0" err="1">
                <a:ln>
                  <a:solidFill>
                    <a:srgbClr val="464646">
                      <a:alpha val="80000"/>
                    </a:srgbClr>
                  </a:solidFill>
                </a:ln>
                <a:solidFill>
                  <a:srgbClr val="464646"/>
                </a:solidFill>
                <a:latin typeface="+mj-ea"/>
                <a:ea typeface="+mj-ea"/>
              </a:endParaRP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2814B4C9-5DBE-4893-BF1B-2DFB3280E6B5}"/>
                </a:ext>
              </a:extLst>
            </p:cNvPr>
            <p:cNvCxnSpPr>
              <a:cxnSpLocks/>
              <a:stCxn id="76" idx="1"/>
            </p:cNvCxnSpPr>
            <p:nvPr/>
          </p:nvCxnSpPr>
          <p:spPr>
            <a:xfrm flipH="1" flipV="1">
              <a:off x="1682361" y="4078148"/>
              <a:ext cx="405386" cy="229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9E35C269-4CD1-4481-8E06-A1F56E2DB4AE}"/>
                </a:ext>
              </a:extLst>
            </p:cNvPr>
            <p:cNvCxnSpPr>
              <a:cxnSpLocks/>
              <a:stCxn id="114" idx="0"/>
            </p:cNvCxnSpPr>
            <p:nvPr/>
          </p:nvCxnSpPr>
          <p:spPr>
            <a:xfrm flipV="1">
              <a:off x="2166755" y="4492533"/>
              <a:ext cx="25437" cy="4112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526EDD0D-265B-4E01-95EB-9A3F61CD0A6A}"/>
                </a:ext>
              </a:extLst>
            </p:cNvPr>
            <p:cNvCxnSpPr>
              <a:cxnSpLocks/>
              <a:stCxn id="76" idx="0"/>
            </p:cNvCxnSpPr>
            <p:nvPr/>
          </p:nvCxnSpPr>
          <p:spPr>
            <a:xfrm flipV="1">
              <a:off x="2743111" y="3829728"/>
              <a:ext cx="107625" cy="2837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CF0FFC0E-5527-4659-A0FE-74D2924DE840}"/>
                </a:ext>
              </a:extLst>
            </p:cNvPr>
            <p:cNvCxnSpPr>
              <a:cxnSpLocks/>
              <a:stCxn id="112" idx="1"/>
            </p:cNvCxnSpPr>
            <p:nvPr/>
          </p:nvCxnSpPr>
          <p:spPr>
            <a:xfrm flipH="1" flipV="1">
              <a:off x="3288629" y="4517709"/>
              <a:ext cx="84022" cy="2915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D19769-66B5-43AD-AEC5-346CD4A2783A}"/>
              </a:ext>
            </a:extLst>
          </p:cNvPr>
          <p:cNvSpPr/>
          <p:nvPr/>
        </p:nvSpPr>
        <p:spPr>
          <a:xfrm>
            <a:off x="2249738" y="2594728"/>
            <a:ext cx="1310728" cy="387439"/>
          </a:xfrm>
          <a:prstGeom prst="rect">
            <a:avLst/>
          </a:prstGeom>
          <a:noFill/>
          <a:ln w="38100">
            <a:solidFill>
              <a:srgbClr val="F081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매장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FC6FB99-A0EF-4F2C-8154-B2738BA6416A}"/>
              </a:ext>
            </a:extLst>
          </p:cNvPr>
          <p:cNvSpPr/>
          <p:nvPr/>
        </p:nvSpPr>
        <p:spPr>
          <a:xfrm>
            <a:off x="433764" y="2788447"/>
            <a:ext cx="1385561" cy="455510"/>
          </a:xfrm>
          <a:prstGeom prst="ellipse">
            <a:avLst/>
          </a:prstGeom>
          <a:noFill/>
          <a:ln w="38100">
            <a:solidFill>
              <a:srgbClr val="51C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u="sng" dirty="0">
                <a:solidFill>
                  <a:schemeClr val="tx1"/>
                </a:solidFill>
                <a:latin typeface="+mj-ea"/>
                <a:ea typeface="+mj-ea"/>
              </a:rPr>
              <a:t>매장번호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0BC32EB-C107-4932-8DCE-7A034764AEDF}"/>
              </a:ext>
            </a:extLst>
          </p:cNvPr>
          <p:cNvSpPr/>
          <p:nvPr/>
        </p:nvSpPr>
        <p:spPr>
          <a:xfrm>
            <a:off x="514834" y="3587545"/>
            <a:ext cx="1081512" cy="455510"/>
          </a:xfrm>
          <a:prstGeom prst="ellipse">
            <a:avLst/>
          </a:prstGeom>
          <a:noFill/>
          <a:ln w="38100">
            <a:solidFill>
              <a:srgbClr val="51C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  <a:latin typeface="+mj-ea"/>
                <a:ea typeface="+mj-ea"/>
              </a:rPr>
              <a:t>총수익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98F851C-9F1E-4984-8125-EA87DFA852E4}"/>
              </a:ext>
            </a:extLst>
          </p:cNvPr>
          <p:cNvSpPr/>
          <p:nvPr/>
        </p:nvSpPr>
        <p:spPr>
          <a:xfrm>
            <a:off x="1172008" y="1897389"/>
            <a:ext cx="1171247" cy="455510"/>
          </a:xfrm>
          <a:prstGeom prst="ellipse">
            <a:avLst/>
          </a:prstGeom>
          <a:noFill/>
          <a:ln w="38100">
            <a:solidFill>
              <a:srgbClr val="51C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서비스 평가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6146A51-6502-45C3-A2F1-46BAE536AD2F}"/>
              </a:ext>
            </a:extLst>
          </p:cNvPr>
          <p:cNvSpPr/>
          <p:nvPr/>
        </p:nvSpPr>
        <p:spPr>
          <a:xfrm>
            <a:off x="3984590" y="2191215"/>
            <a:ext cx="1532176" cy="455510"/>
          </a:xfrm>
          <a:prstGeom prst="ellipse">
            <a:avLst/>
          </a:prstGeom>
          <a:noFill/>
          <a:ln w="38100">
            <a:solidFill>
              <a:srgbClr val="51C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err="1">
                <a:solidFill>
                  <a:schemeClr val="tx1"/>
                </a:solidFill>
                <a:latin typeface="+mj-ea"/>
                <a:ea typeface="+mj-ea"/>
              </a:rPr>
              <a:t>점장</a:t>
            </a: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 번호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713497C-BD16-4585-898A-1564BBA7DA19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726348" y="2788448"/>
            <a:ext cx="523390" cy="109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84BE4AD-8700-4622-A733-D088C2850D5F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3560466" y="2537093"/>
            <a:ext cx="500980" cy="251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CFFB052-DD43-42C7-8685-8FB85B9C07CC}"/>
              </a:ext>
            </a:extLst>
          </p:cNvPr>
          <p:cNvCxnSpPr>
            <a:cxnSpLocks/>
          </p:cNvCxnSpPr>
          <p:nvPr/>
        </p:nvCxnSpPr>
        <p:spPr>
          <a:xfrm flipV="1">
            <a:off x="1244950" y="3006786"/>
            <a:ext cx="1025362" cy="6196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B8FC3C5-1DE6-422D-B1E4-D3C56F5ECC7A}"/>
              </a:ext>
            </a:extLst>
          </p:cNvPr>
          <p:cNvCxnSpPr>
            <a:cxnSpLocks/>
          </p:cNvCxnSpPr>
          <p:nvPr/>
        </p:nvCxnSpPr>
        <p:spPr>
          <a:xfrm flipH="1" flipV="1">
            <a:off x="2201651" y="2294354"/>
            <a:ext cx="236606" cy="282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다이아몬드 46">
            <a:extLst>
              <a:ext uri="{FF2B5EF4-FFF2-40B4-BE49-F238E27FC236}">
                <a16:creationId xmlns:a16="http://schemas.microsoft.com/office/drawing/2014/main" id="{EE0A7F51-771D-42D7-8904-C45075FAC669}"/>
              </a:ext>
            </a:extLst>
          </p:cNvPr>
          <p:cNvSpPr/>
          <p:nvPr/>
        </p:nvSpPr>
        <p:spPr>
          <a:xfrm>
            <a:off x="5043581" y="3787755"/>
            <a:ext cx="1442460" cy="649964"/>
          </a:xfrm>
          <a:prstGeom prst="diamond">
            <a:avLst/>
          </a:prstGeom>
          <a:solidFill>
            <a:srgbClr val="8BA9D8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+mj-ea"/>
                <a:ea typeface="+mj-ea"/>
              </a:rPr>
              <a:t>개발한다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1BF1F0-B35B-49FD-BC09-3B34A53DA6FC}"/>
              </a:ext>
            </a:extLst>
          </p:cNvPr>
          <p:cNvSpPr txBox="1"/>
          <p:nvPr/>
        </p:nvSpPr>
        <p:spPr>
          <a:xfrm>
            <a:off x="4909780" y="4736168"/>
            <a:ext cx="106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rgbClr val="464646">
                      <a:alpha val="80000"/>
                    </a:srgbClr>
                  </a:solidFill>
                </a:ln>
                <a:solidFill>
                  <a:srgbClr val="464646"/>
                </a:solidFill>
                <a:latin typeface="+mj-ea"/>
                <a:ea typeface="+mj-ea"/>
              </a:rPr>
              <a:t>n</a:t>
            </a:r>
            <a:endParaRPr lang="ko-KR" altLang="en-US" dirty="0" err="1">
              <a:ln>
                <a:solidFill>
                  <a:srgbClr val="464646">
                    <a:alpha val="80000"/>
                  </a:srgbClr>
                </a:solidFill>
              </a:ln>
              <a:solidFill>
                <a:srgbClr val="464646"/>
              </a:solidFill>
              <a:latin typeface="+mj-ea"/>
              <a:ea typeface="+mj-ea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7A2BECDE-D28C-4F57-AD20-30479BB84670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6117010" y="2821576"/>
            <a:ext cx="1396213" cy="1150274"/>
          </a:xfrm>
          <a:prstGeom prst="line">
            <a:avLst/>
          </a:prstGeom>
          <a:ln w="635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32BFF82-6EAB-49D5-B1A8-59DAFB3C64A5}"/>
              </a:ext>
            </a:extLst>
          </p:cNvPr>
          <p:cNvSpPr txBox="1"/>
          <p:nvPr/>
        </p:nvSpPr>
        <p:spPr>
          <a:xfrm>
            <a:off x="5995163" y="3409370"/>
            <a:ext cx="106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rgbClr val="464646">
                      <a:alpha val="80000"/>
                    </a:srgbClr>
                  </a:solidFill>
                </a:ln>
                <a:solidFill>
                  <a:srgbClr val="464646"/>
                </a:solidFill>
                <a:latin typeface="+mj-ea"/>
                <a:ea typeface="+mj-ea"/>
              </a:rPr>
              <a:t>m</a:t>
            </a:r>
            <a:endParaRPr lang="ko-KR" altLang="en-US" dirty="0" err="1">
              <a:ln>
                <a:solidFill>
                  <a:srgbClr val="464646">
                    <a:alpha val="80000"/>
                  </a:srgbClr>
                </a:solidFill>
              </a:ln>
              <a:solidFill>
                <a:srgbClr val="464646"/>
              </a:solidFill>
              <a:latin typeface="+mj-ea"/>
              <a:ea typeface="+mj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7BB33C1-7B4F-42D2-929A-163A6D6E8F22}"/>
              </a:ext>
            </a:extLst>
          </p:cNvPr>
          <p:cNvSpPr/>
          <p:nvPr/>
        </p:nvSpPr>
        <p:spPr>
          <a:xfrm>
            <a:off x="6781789" y="2434137"/>
            <a:ext cx="1462868" cy="387439"/>
          </a:xfrm>
          <a:prstGeom prst="rect">
            <a:avLst/>
          </a:prstGeom>
          <a:noFill/>
          <a:ln w="38100">
            <a:solidFill>
              <a:srgbClr val="F081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본사직원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015CA39-6754-4ABC-93EA-474825EBB124}"/>
              </a:ext>
            </a:extLst>
          </p:cNvPr>
          <p:cNvSpPr/>
          <p:nvPr/>
        </p:nvSpPr>
        <p:spPr>
          <a:xfrm>
            <a:off x="8005491" y="1696546"/>
            <a:ext cx="899991" cy="455510"/>
          </a:xfrm>
          <a:prstGeom prst="ellipse">
            <a:avLst/>
          </a:prstGeom>
          <a:noFill/>
          <a:ln w="38100">
            <a:solidFill>
              <a:srgbClr val="51C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월급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301F11D-2257-4BA1-AE07-D3720356C1A8}"/>
              </a:ext>
            </a:extLst>
          </p:cNvPr>
          <p:cNvSpPr/>
          <p:nvPr/>
        </p:nvSpPr>
        <p:spPr>
          <a:xfrm>
            <a:off x="7415756" y="3243957"/>
            <a:ext cx="1489726" cy="455510"/>
          </a:xfrm>
          <a:prstGeom prst="ellipse">
            <a:avLst/>
          </a:prstGeom>
          <a:noFill/>
          <a:ln w="38100">
            <a:solidFill>
              <a:srgbClr val="51C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  <a:latin typeface="+mj-ea"/>
                <a:ea typeface="+mj-ea"/>
              </a:rPr>
              <a:t>직원 부서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5F835FE-EA7F-4A5F-901F-C61846F4B8A2}"/>
              </a:ext>
            </a:extLst>
          </p:cNvPr>
          <p:cNvSpPr/>
          <p:nvPr/>
        </p:nvSpPr>
        <p:spPr>
          <a:xfrm>
            <a:off x="5648358" y="1888202"/>
            <a:ext cx="1440160" cy="455510"/>
          </a:xfrm>
          <a:prstGeom prst="ellipse">
            <a:avLst/>
          </a:prstGeom>
          <a:noFill/>
          <a:ln w="38100">
            <a:solidFill>
              <a:srgbClr val="51C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직원 이름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1831AD4-55F6-4EDD-8B80-6997CFB3C9BF}"/>
              </a:ext>
            </a:extLst>
          </p:cNvPr>
          <p:cNvSpPr/>
          <p:nvPr/>
        </p:nvSpPr>
        <p:spPr>
          <a:xfrm>
            <a:off x="6200528" y="1258174"/>
            <a:ext cx="1462868" cy="455510"/>
          </a:xfrm>
          <a:prstGeom prst="ellipse">
            <a:avLst/>
          </a:prstGeom>
          <a:noFill/>
          <a:ln w="38100">
            <a:solidFill>
              <a:srgbClr val="51C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u="sng" dirty="0">
                <a:solidFill>
                  <a:schemeClr val="tx1"/>
                </a:solidFill>
                <a:latin typeface="+mj-ea"/>
                <a:ea typeface="+mj-ea"/>
              </a:rPr>
              <a:t>직원 번호   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20C9BCD-834B-4AD8-8C1F-08F26728686A}"/>
              </a:ext>
            </a:extLst>
          </p:cNvPr>
          <p:cNvSpPr/>
          <p:nvPr/>
        </p:nvSpPr>
        <p:spPr>
          <a:xfrm>
            <a:off x="6872798" y="3895347"/>
            <a:ext cx="1419298" cy="455510"/>
          </a:xfrm>
          <a:prstGeom prst="ellipse">
            <a:avLst/>
          </a:prstGeom>
          <a:noFill/>
          <a:ln w="38100">
            <a:solidFill>
              <a:srgbClr val="51C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전화번호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9F092EF-72CC-4B89-8A8E-7098FA658583}"/>
              </a:ext>
            </a:extLst>
          </p:cNvPr>
          <p:cNvSpPr/>
          <p:nvPr/>
        </p:nvSpPr>
        <p:spPr>
          <a:xfrm>
            <a:off x="5805666" y="2970617"/>
            <a:ext cx="1360750" cy="455510"/>
          </a:xfrm>
          <a:prstGeom prst="ellipse">
            <a:avLst/>
          </a:prstGeom>
          <a:noFill/>
          <a:ln w="38100">
            <a:solidFill>
              <a:srgbClr val="51C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  <a:latin typeface="+mj-ea"/>
                <a:ea typeface="+mj-ea"/>
              </a:rPr>
              <a:t>근무평가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FAC0C0DC-6223-433D-A8EE-68FB5D3F106E}"/>
              </a:ext>
            </a:extLst>
          </p:cNvPr>
          <p:cNvCxnSpPr>
            <a:cxnSpLocks/>
          </p:cNvCxnSpPr>
          <p:nvPr/>
        </p:nvCxnSpPr>
        <p:spPr>
          <a:xfrm flipH="1" flipV="1">
            <a:off x="7105192" y="1713684"/>
            <a:ext cx="180944" cy="684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CAD530A8-AE5D-469F-9581-02E3BD1143EC}"/>
              </a:ext>
            </a:extLst>
          </p:cNvPr>
          <p:cNvCxnSpPr>
            <a:cxnSpLocks/>
          </p:cNvCxnSpPr>
          <p:nvPr/>
        </p:nvCxnSpPr>
        <p:spPr>
          <a:xfrm flipH="1" flipV="1">
            <a:off x="6700826" y="2337427"/>
            <a:ext cx="109879" cy="106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B134037B-CCD8-4D13-8214-973C4EB611EF}"/>
              </a:ext>
            </a:extLst>
          </p:cNvPr>
          <p:cNvCxnSpPr>
            <a:cxnSpLocks/>
          </p:cNvCxnSpPr>
          <p:nvPr/>
        </p:nvCxnSpPr>
        <p:spPr>
          <a:xfrm flipV="1">
            <a:off x="6824256" y="2826522"/>
            <a:ext cx="107706" cy="16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416C431-B850-4BA2-9079-3F3E15E0C5DD}"/>
              </a:ext>
            </a:extLst>
          </p:cNvPr>
          <p:cNvCxnSpPr>
            <a:cxnSpLocks/>
          </p:cNvCxnSpPr>
          <p:nvPr/>
        </p:nvCxnSpPr>
        <p:spPr>
          <a:xfrm flipH="1" flipV="1">
            <a:off x="7995991" y="2830457"/>
            <a:ext cx="119802" cy="419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FAA7EF5-F4F2-4015-8FD2-4975A4A6ADFF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7821227" y="1924301"/>
            <a:ext cx="184264" cy="474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0AC3CE03-135C-4068-A9B8-81543647E48B}"/>
              </a:ext>
            </a:extLst>
          </p:cNvPr>
          <p:cNvCxnSpPr>
            <a:cxnSpLocks/>
          </p:cNvCxnSpPr>
          <p:nvPr/>
        </p:nvCxnSpPr>
        <p:spPr>
          <a:xfrm flipV="1">
            <a:off x="7261520" y="2821576"/>
            <a:ext cx="419559" cy="11467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7F52A6A-4877-47B2-AD6B-D2C489187714}"/>
              </a:ext>
            </a:extLst>
          </p:cNvPr>
          <p:cNvCxnSpPr>
            <a:cxnSpLocks/>
          </p:cNvCxnSpPr>
          <p:nvPr/>
        </p:nvCxnSpPr>
        <p:spPr>
          <a:xfrm flipH="1">
            <a:off x="4375090" y="4267647"/>
            <a:ext cx="950349" cy="744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280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6B8A69EA-C19D-4690-8AC8-7D5D40BBF61B}"/>
              </a:ext>
            </a:extLst>
          </p:cNvPr>
          <p:cNvGrpSpPr/>
          <p:nvPr/>
        </p:nvGrpSpPr>
        <p:grpSpPr>
          <a:xfrm>
            <a:off x="325297" y="378275"/>
            <a:ext cx="5551714" cy="3088511"/>
            <a:chOff x="877531" y="1452202"/>
            <a:chExt cx="8139146" cy="4814777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3DD0B420-3FF9-4A28-A25D-71EC31FC2715}"/>
                </a:ext>
              </a:extLst>
            </p:cNvPr>
            <p:cNvSpPr/>
            <p:nvPr/>
          </p:nvSpPr>
          <p:spPr>
            <a:xfrm>
              <a:off x="2693505" y="2149541"/>
              <a:ext cx="1310728" cy="387439"/>
            </a:xfrm>
            <a:prstGeom prst="rect">
              <a:avLst/>
            </a:prstGeom>
            <a:noFill/>
            <a:ln w="38100">
              <a:solidFill>
                <a:srgbClr val="F081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매장</a:t>
              </a:r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8156A48F-524F-4C26-B7F9-CF822D034AEC}"/>
                </a:ext>
              </a:extLst>
            </p:cNvPr>
            <p:cNvSpPr/>
            <p:nvPr/>
          </p:nvSpPr>
          <p:spPr>
            <a:xfrm>
              <a:off x="877531" y="2343260"/>
              <a:ext cx="1385561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u="sng" dirty="0">
                  <a:solidFill>
                    <a:schemeClr val="tx1"/>
                  </a:solidFill>
                  <a:latin typeface="+mj-ea"/>
                  <a:ea typeface="+mj-ea"/>
                </a:rPr>
                <a:t>매장번호</a:t>
              </a: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14D26D82-9BA4-4414-9D0A-97C71BB9CCCC}"/>
                </a:ext>
              </a:extLst>
            </p:cNvPr>
            <p:cNvSpPr/>
            <p:nvPr/>
          </p:nvSpPr>
          <p:spPr>
            <a:xfrm>
              <a:off x="958601" y="3142358"/>
              <a:ext cx="1081512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  <a:latin typeface="+mj-ea"/>
                  <a:ea typeface="+mj-ea"/>
                </a:rPr>
                <a:t>총수익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062E99CA-B008-4A6A-8AB9-D5AA88127C25}"/>
                </a:ext>
              </a:extLst>
            </p:cNvPr>
            <p:cNvSpPr/>
            <p:nvPr/>
          </p:nvSpPr>
          <p:spPr>
            <a:xfrm>
              <a:off x="1615775" y="1452202"/>
              <a:ext cx="1171247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서비스 평가</a:t>
              </a:r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A880ACEA-9C19-4068-BAF3-87883DDC7C5B}"/>
                </a:ext>
              </a:extLst>
            </p:cNvPr>
            <p:cNvSpPr/>
            <p:nvPr/>
          </p:nvSpPr>
          <p:spPr>
            <a:xfrm>
              <a:off x="1423470" y="3837066"/>
              <a:ext cx="1532176" cy="453301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err="1">
                  <a:solidFill>
                    <a:schemeClr val="tx1"/>
                  </a:solidFill>
                  <a:latin typeface="+mj-ea"/>
                  <a:ea typeface="+mj-ea"/>
                </a:rPr>
                <a:t>점장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 번호</a:t>
              </a:r>
            </a:p>
          </p:txBody>
        </p: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E3A7B295-FF20-496F-A862-3B82146E5B61}"/>
                </a:ext>
              </a:extLst>
            </p:cNvPr>
            <p:cNvCxnSpPr>
              <a:cxnSpLocks/>
              <a:stCxn id="137" idx="1"/>
            </p:cNvCxnSpPr>
            <p:nvPr/>
          </p:nvCxnSpPr>
          <p:spPr>
            <a:xfrm flipH="1">
              <a:off x="2170115" y="2343261"/>
              <a:ext cx="523390" cy="1096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A65C0406-FEC5-4B31-9825-8A8DEE40B6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8717" y="2561599"/>
              <a:ext cx="1025362" cy="6196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662C69B9-40FD-4AD1-99E6-612B03F082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5418" y="1849167"/>
              <a:ext cx="236606" cy="2827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73D8A611-3ED0-43AA-9903-745D33D200EE}"/>
                </a:ext>
              </a:extLst>
            </p:cNvPr>
            <p:cNvSpPr/>
            <p:nvPr/>
          </p:nvSpPr>
          <p:spPr>
            <a:xfrm>
              <a:off x="5953329" y="4953342"/>
              <a:ext cx="1310728" cy="387439"/>
            </a:xfrm>
            <a:prstGeom prst="rect">
              <a:avLst/>
            </a:prstGeom>
            <a:noFill/>
            <a:ln w="38100">
              <a:solidFill>
                <a:srgbClr val="F081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매장직원</a:t>
              </a:r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8F5D27A9-944B-4A4A-B4E2-46590D6E9D36}"/>
                </a:ext>
              </a:extLst>
            </p:cNvPr>
            <p:cNvSpPr/>
            <p:nvPr/>
          </p:nvSpPr>
          <p:spPr>
            <a:xfrm>
              <a:off x="6545188" y="4230657"/>
              <a:ext cx="1398617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  <a:latin typeface="+mj-ea"/>
                  <a:ea typeface="+mj-ea"/>
                </a:rPr>
                <a:t>직원이름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6" name="다이아몬드 155">
              <a:extLst>
                <a:ext uri="{FF2B5EF4-FFF2-40B4-BE49-F238E27FC236}">
                  <a16:creationId xmlns:a16="http://schemas.microsoft.com/office/drawing/2014/main" id="{30D855B6-02D0-463F-B727-7EF8527BC641}"/>
                </a:ext>
              </a:extLst>
            </p:cNvPr>
            <p:cNvSpPr/>
            <p:nvPr/>
          </p:nvSpPr>
          <p:spPr>
            <a:xfrm>
              <a:off x="5005182" y="3207392"/>
              <a:ext cx="1388743" cy="692572"/>
            </a:xfrm>
            <a:prstGeom prst="diamond">
              <a:avLst/>
            </a:prstGeom>
            <a:solidFill>
              <a:srgbClr val="8BA9D8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+mj-ea"/>
                  <a:ea typeface="+mj-ea"/>
                </a:rPr>
                <a:t>소속한다</a:t>
              </a:r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CC4A1B83-EBA9-4F82-87B9-858E505930E6}"/>
                </a:ext>
              </a:extLst>
            </p:cNvPr>
            <p:cNvSpPr/>
            <p:nvPr/>
          </p:nvSpPr>
          <p:spPr>
            <a:xfrm>
              <a:off x="7618060" y="4566481"/>
              <a:ext cx="1398617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u="sng" dirty="0">
                  <a:solidFill>
                    <a:schemeClr val="tx1"/>
                  </a:solidFill>
                  <a:latin typeface="+mj-ea"/>
                  <a:ea typeface="+mj-ea"/>
                </a:rPr>
                <a:t>직원번호</a:t>
              </a:r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5459FA89-4B7B-4BBB-8890-3FF7DF1017DF}"/>
                </a:ext>
              </a:extLst>
            </p:cNvPr>
            <p:cNvSpPr/>
            <p:nvPr/>
          </p:nvSpPr>
          <p:spPr>
            <a:xfrm>
              <a:off x="4294208" y="5563888"/>
              <a:ext cx="1360750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전화번호</a:t>
              </a: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F68B8160-32D2-4297-81E6-A86CD0575886}"/>
                </a:ext>
              </a:extLst>
            </p:cNvPr>
            <p:cNvSpPr/>
            <p:nvPr/>
          </p:nvSpPr>
          <p:spPr>
            <a:xfrm>
              <a:off x="7291948" y="5409430"/>
              <a:ext cx="1360749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  <a:latin typeface="+mj-ea"/>
                  <a:ea typeface="+mj-ea"/>
                </a:rPr>
                <a:t>지점번호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9138227E-D9E8-4237-99D9-F96073DE5B0B}"/>
                </a:ext>
              </a:extLst>
            </p:cNvPr>
            <p:cNvSpPr/>
            <p:nvPr/>
          </p:nvSpPr>
          <p:spPr>
            <a:xfrm>
              <a:off x="5649061" y="5811469"/>
              <a:ext cx="1489726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  <a:latin typeface="+mj-ea"/>
                  <a:ea typeface="+mj-ea"/>
                </a:rPr>
                <a:t>근무평가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1758651C-278B-4081-9A1D-DD06B18CCE1B}"/>
                </a:ext>
              </a:extLst>
            </p:cNvPr>
            <p:cNvSpPr/>
            <p:nvPr/>
          </p:nvSpPr>
          <p:spPr>
            <a:xfrm>
              <a:off x="4700626" y="4916091"/>
              <a:ext cx="806391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월급</a:t>
              </a:r>
            </a:p>
          </p:txBody>
        </p: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B547DD15-671B-4D98-8F3F-CB9F67CEB4B0}"/>
                </a:ext>
              </a:extLst>
            </p:cNvPr>
            <p:cNvCxnSpPr>
              <a:cxnSpLocks/>
              <a:stCxn id="154" idx="1"/>
            </p:cNvCxnSpPr>
            <p:nvPr/>
          </p:nvCxnSpPr>
          <p:spPr>
            <a:xfrm flipH="1">
              <a:off x="5499717" y="5147062"/>
              <a:ext cx="453612" cy="23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AB9E60CA-9BFB-49B9-9AA1-372B8CF88675}"/>
                </a:ext>
              </a:extLst>
            </p:cNvPr>
            <p:cNvCxnSpPr>
              <a:cxnSpLocks/>
              <a:stCxn id="154" idx="0"/>
            </p:cNvCxnSpPr>
            <p:nvPr/>
          </p:nvCxnSpPr>
          <p:spPr>
            <a:xfrm flipH="1" flipV="1">
              <a:off x="6045191" y="3724310"/>
              <a:ext cx="563502" cy="1229032"/>
            </a:xfrm>
            <a:prstGeom prst="line">
              <a:avLst/>
            </a:prstGeom>
            <a:ln w="63500" cmpd="dbl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8BC757B8-F241-445D-A6B0-477858817B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21480" y="2547417"/>
              <a:ext cx="1325544" cy="811281"/>
            </a:xfrm>
            <a:prstGeom prst="line">
              <a:avLst/>
            </a:prstGeom>
            <a:ln w="63500" cmpd="dbl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9144DAD-7601-461E-B5B0-AADB239202F3}"/>
                </a:ext>
              </a:extLst>
            </p:cNvPr>
            <p:cNvSpPr txBox="1"/>
            <p:nvPr/>
          </p:nvSpPr>
          <p:spPr>
            <a:xfrm>
              <a:off x="5862193" y="4139877"/>
              <a:ext cx="1063465" cy="343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rgbClr val="464646">
                        <a:alpha val="80000"/>
                      </a:srgbClr>
                    </a:solidFill>
                  </a:ln>
                  <a:solidFill>
                    <a:srgbClr val="464646"/>
                  </a:solidFill>
                  <a:latin typeface="+mj-ea"/>
                  <a:ea typeface="+mj-ea"/>
                </a:rPr>
                <a:t>n</a:t>
              </a:r>
              <a:endParaRPr lang="ko-KR" altLang="en-US" sz="800" dirty="0" err="1">
                <a:ln>
                  <a:solidFill>
                    <a:srgbClr val="464646">
                      <a:alpha val="80000"/>
                    </a:srgbClr>
                  </a:solidFill>
                </a:ln>
                <a:solidFill>
                  <a:srgbClr val="464646"/>
                </a:solidFill>
                <a:latin typeface="+mj-ea"/>
                <a:ea typeface="+mj-ea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53844337-8AC5-491B-B645-1DA5774115D5}"/>
                </a:ext>
              </a:extLst>
            </p:cNvPr>
            <p:cNvSpPr txBox="1"/>
            <p:nvPr/>
          </p:nvSpPr>
          <p:spPr>
            <a:xfrm>
              <a:off x="4663058" y="3071916"/>
              <a:ext cx="1063465" cy="343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rgbClr val="464646">
                        <a:alpha val="80000"/>
                      </a:srgbClr>
                    </a:solidFill>
                  </a:ln>
                  <a:solidFill>
                    <a:srgbClr val="464646"/>
                  </a:solidFill>
                  <a:latin typeface="+mj-ea"/>
                  <a:ea typeface="+mj-ea"/>
                </a:rPr>
                <a:t>1</a:t>
              </a:r>
              <a:endParaRPr lang="ko-KR" altLang="en-US" sz="800" dirty="0" err="1">
                <a:ln>
                  <a:solidFill>
                    <a:srgbClr val="464646">
                      <a:alpha val="80000"/>
                    </a:srgbClr>
                  </a:solidFill>
                </a:ln>
                <a:solidFill>
                  <a:srgbClr val="464646"/>
                </a:solidFill>
                <a:latin typeface="+mj-ea"/>
                <a:ea typeface="+mj-ea"/>
              </a:endParaRPr>
            </a:p>
          </p:txBody>
        </p: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9B0AB943-9766-4FC1-A5E6-65D1847003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0940" y="5355475"/>
              <a:ext cx="372389" cy="3048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70CB451A-1557-4367-820E-99B0D1608E6A}"/>
                </a:ext>
              </a:extLst>
            </p:cNvPr>
            <p:cNvCxnSpPr>
              <a:cxnSpLocks/>
              <a:stCxn id="154" idx="2"/>
            </p:cNvCxnSpPr>
            <p:nvPr/>
          </p:nvCxnSpPr>
          <p:spPr>
            <a:xfrm flipH="1">
              <a:off x="6472045" y="5340781"/>
              <a:ext cx="136648" cy="4508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7C14BB80-0C34-44EE-AD95-22CB4E825457}"/>
                </a:ext>
              </a:extLst>
            </p:cNvPr>
            <p:cNvCxnSpPr>
              <a:cxnSpLocks/>
              <a:endCxn id="159" idx="1"/>
            </p:cNvCxnSpPr>
            <p:nvPr/>
          </p:nvCxnSpPr>
          <p:spPr>
            <a:xfrm>
              <a:off x="7263283" y="5342523"/>
              <a:ext cx="227942" cy="1336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B7025368-A8B3-4ED7-92FA-80C50644BA89}"/>
                </a:ext>
              </a:extLst>
            </p:cNvPr>
            <p:cNvCxnSpPr>
              <a:cxnSpLocks/>
              <a:endCxn id="157" idx="2"/>
            </p:cNvCxnSpPr>
            <p:nvPr/>
          </p:nvCxnSpPr>
          <p:spPr>
            <a:xfrm flipV="1">
              <a:off x="7291949" y="4794236"/>
              <a:ext cx="326111" cy="1883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0EBB6584-6CEC-4D82-BBCE-4389C14384A1}"/>
                </a:ext>
              </a:extLst>
            </p:cNvPr>
            <p:cNvCxnSpPr>
              <a:cxnSpLocks/>
              <a:endCxn id="155" idx="4"/>
            </p:cNvCxnSpPr>
            <p:nvPr/>
          </p:nvCxnSpPr>
          <p:spPr>
            <a:xfrm flipV="1">
              <a:off x="7146867" y="4686167"/>
              <a:ext cx="97630" cy="2386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BBBAD6B1-63D0-45A3-85A2-B72BCFDB00BD}"/>
              </a:ext>
            </a:extLst>
          </p:cNvPr>
          <p:cNvGrpSpPr/>
          <p:nvPr/>
        </p:nvGrpSpPr>
        <p:grpSpPr>
          <a:xfrm>
            <a:off x="121778" y="1115718"/>
            <a:ext cx="3753223" cy="3148766"/>
            <a:chOff x="2346880" y="-269057"/>
            <a:chExt cx="5405364" cy="6332088"/>
          </a:xfrm>
        </p:grpSpPr>
        <p:sp>
          <p:nvSpPr>
            <p:cNvPr id="173" name="다이아몬드 172">
              <a:extLst>
                <a:ext uri="{FF2B5EF4-FFF2-40B4-BE49-F238E27FC236}">
                  <a16:creationId xmlns:a16="http://schemas.microsoft.com/office/drawing/2014/main" id="{C959E7A9-0EC5-46F4-9B17-BE52EDC6E137}"/>
                </a:ext>
              </a:extLst>
            </p:cNvPr>
            <p:cNvSpPr/>
            <p:nvPr/>
          </p:nvSpPr>
          <p:spPr>
            <a:xfrm>
              <a:off x="4393375" y="3338617"/>
              <a:ext cx="1388743" cy="692572"/>
            </a:xfrm>
            <a:prstGeom prst="diamond">
              <a:avLst/>
            </a:prstGeom>
            <a:solidFill>
              <a:srgbClr val="8BA9D8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+mj-ea"/>
                  <a:ea typeface="+mj-ea"/>
                </a:rPr>
                <a:t>위치한다</a:t>
              </a:r>
            </a:p>
          </p:txBody>
        </p: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D9D96A41-DA26-454E-9FB1-0C142B35D3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6210" y="-269057"/>
              <a:ext cx="71534" cy="3652730"/>
            </a:xfrm>
            <a:prstGeom prst="line">
              <a:avLst/>
            </a:prstGeom>
            <a:ln w="63500" cmpd="dbl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7448EE28-ACDB-4A55-9C93-ABF569EBA52F}"/>
                </a:ext>
              </a:extLst>
            </p:cNvPr>
            <p:cNvSpPr txBox="1"/>
            <p:nvPr/>
          </p:nvSpPr>
          <p:spPr>
            <a:xfrm>
              <a:off x="4360011" y="2664985"/>
              <a:ext cx="10634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rgbClr val="464646">
                        <a:alpha val="80000"/>
                      </a:srgbClr>
                    </a:solidFill>
                  </a:ln>
                  <a:solidFill>
                    <a:srgbClr val="464646"/>
                  </a:solidFill>
                  <a:latin typeface="+mj-ea"/>
                  <a:ea typeface="+mj-ea"/>
                </a:rPr>
                <a:t>1</a:t>
              </a:r>
              <a:endParaRPr lang="ko-KR" altLang="en-US" sz="800" dirty="0" err="1">
                <a:ln>
                  <a:solidFill>
                    <a:srgbClr val="464646">
                      <a:alpha val="80000"/>
                    </a:srgbClr>
                  </a:solidFill>
                </a:ln>
                <a:solidFill>
                  <a:srgbClr val="464646"/>
                </a:solidFill>
                <a:latin typeface="+mj-ea"/>
                <a:ea typeface="+mj-ea"/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543A17F3-EC3D-4500-A1F6-C6B2F51AC39B}"/>
                </a:ext>
              </a:extLst>
            </p:cNvPr>
            <p:cNvSpPr/>
            <p:nvPr/>
          </p:nvSpPr>
          <p:spPr>
            <a:xfrm>
              <a:off x="4755654" y="4827615"/>
              <a:ext cx="1310728" cy="387439"/>
            </a:xfrm>
            <a:prstGeom prst="rect">
              <a:avLst/>
            </a:prstGeom>
            <a:noFill/>
            <a:ln w="38100">
              <a:solidFill>
                <a:srgbClr val="F081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위치</a:t>
              </a:r>
              <a:endParaRPr lang="en-US" altLang="ko-KR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39E6308C-457D-469C-96F5-413D8508291A}"/>
                </a:ext>
              </a:extLst>
            </p:cNvPr>
            <p:cNvSpPr/>
            <p:nvPr/>
          </p:nvSpPr>
          <p:spPr>
            <a:xfrm>
              <a:off x="5160787" y="5478436"/>
              <a:ext cx="1438579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주변시설</a:t>
              </a:r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3309315F-6C5C-4530-9215-BC1496075F5D}"/>
                </a:ext>
              </a:extLst>
            </p:cNvPr>
            <p:cNvSpPr/>
            <p:nvPr/>
          </p:nvSpPr>
          <p:spPr>
            <a:xfrm>
              <a:off x="2965721" y="5607521"/>
              <a:ext cx="806391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동</a:t>
              </a:r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841AC8EF-DED6-4966-B6EA-73740E9FC423}"/>
                </a:ext>
              </a:extLst>
            </p:cNvPr>
            <p:cNvSpPr/>
            <p:nvPr/>
          </p:nvSpPr>
          <p:spPr>
            <a:xfrm>
              <a:off x="6393925" y="4987299"/>
              <a:ext cx="1358319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u="sng" dirty="0">
                  <a:solidFill>
                    <a:schemeClr val="tx1"/>
                  </a:solidFill>
                  <a:latin typeface="+mj-ea"/>
                  <a:ea typeface="+mj-ea"/>
                </a:rPr>
                <a:t>지점번호</a:t>
              </a:r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6A2B636B-A87B-4AA7-BCE2-FF902AD0CA6A}"/>
                </a:ext>
              </a:extLst>
            </p:cNvPr>
            <p:cNvSpPr/>
            <p:nvPr/>
          </p:nvSpPr>
          <p:spPr>
            <a:xfrm>
              <a:off x="3425942" y="4056235"/>
              <a:ext cx="806391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  <a:latin typeface="+mj-ea"/>
                  <a:ea typeface="+mj-ea"/>
                </a:rPr>
                <a:t>도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10DF15D8-F58C-4630-BF99-5C283FFF3E6C}"/>
                </a:ext>
              </a:extLst>
            </p:cNvPr>
            <p:cNvSpPr/>
            <p:nvPr/>
          </p:nvSpPr>
          <p:spPr>
            <a:xfrm>
              <a:off x="2346880" y="5118194"/>
              <a:ext cx="806391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시</a:t>
              </a:r>
            </a:p>
          </p:txBody>
        </p: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AE95FEB6-9968-44CB-B28D-A53F2C646B06}"/>
                </a:ext>
              </a:extLst>
            </p:cNvPr>
            <p:cNvCxnSpPr>
              <a:cxnSpLocks/>
              <a:endCxn id="173" idx="2"/>
            </p:cNvCxnSpPr>
            <p:nvPr/>
          </p:nvCxnSpPr>
          <p:spPr>
            <a:xfrm flipH="1" flipV="1">
              <a:off x="5087747" y="4031189"/>
              <a:ext cx="185368" cy="784598"/>
            </a:xfrm>
            <a:prstGeom prst="line">
              <a:avLst/>
            </a:prstGeom>
            <a:ln w="63500" cmpd="dbl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42BFF76-D319-4494-8786-B1DA260DB73E}"/>
                </a:ext>
              </a:extLst>
            </p:cNvPr>
            <p:cNvSpPr txBox="1"/>
            <p:nvPr/>
          </p:nvSpPr>
          <p:spPr>
            <a:xfrm>
              <a:off x="4846343" y="4313889"/>
              <a:ext cx="1063466" cy="433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rgbClr val="464646">
                        <a:alpha val="80000"/>
                      </a:srgbClr>
                    </a:solidFill>
                  </a:ln>
                  <a:solidFill>
                    <a:srgbClr val="464646"/>
                  </a:solidFill>
                  <a:latin typeface="+mj-ea"/>
                  <a:ea typeface="+mj-ea"/>
                </a:rPr>
                <a:t>1</a:t>
              </a:r>
              <a:endParaRPr lang="ko-KR" altLang="en-US" sz="800" dirty="0" err="1">
                <a:ln>
                  <a:solidFill>
                    <a:srgbClr val="464646">
                      <a:alpha val="80000"/>
                    </a:srgbClr>
                  </a:solidFill>
                </a:ln>
                <a:solidFill>
                  <a:srgbClr val="464646"/>
                </a:solidFill>
                <a:latin typeface="+mj-ea"/>
                <a:ea typeface="+mj-ea"/>
              </a:endParaRPr>
            </a:p>
          </p:txBody>
        </p: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325D42B8-F34E-4AB8-93F8-74866146E5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92635" y="5238262"/>
              <a:ext cx="102109" cy="2249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FFD4DAE8-060C-4C19-843C-CF795BC946F1}"/>
                </a:ext>
              </a:extLst>
            </p:cNvPr>
            <p:cNvCxnSpPr>
              <a:cxnSpLocks/>
              <a:stCxn id="178" idx="7"/>
            </p:cNvCxnSpPr>
            <p:nvPr/>
          </p:nvCxnSpPr>
          <p:spPr>
            <a:xfrm flipV="1">
              <a:off x="3654019" y="5320493"/>
              <a:ext cx="114217" cy="3537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4030A726-3F22-4F8A-9BE4-462237A69CA4}"/>
                </a:ext>
              </a:extLst>
            </p:cNvPr>
            <p:cNvCxnSpPr>
              <a:cxnSpLocks/>
              <a:stCxn id="189" idx="6"/>
            </p:cNvCxnSpPr>
            <p:nvPr/>
          </p:nvCxnSpPr>
          <p:spPr>
            <a:xfrm flipV="1">
              <a:off x="4179373" y="4975080"/>
              <a:ext cx="580883" cy="1300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A037396E-8A13-4F80-AA76-0A296D9CCD60}"/>
                </a:ext>
              </a:extLst>
            </p:cNvPr>
            <p:cNvCxnSpPr>
              <a:cxnSpLocks/>
              <a:stCxn id="189" idx="0"/>
              <a:endCxn id="180" idx="4"/>
            </p:cNvCxnSpPr>
            <p:nvPr/>
          </p:nvCxnSpPr>
          <p:spPr>
            <a:xfrm flipV="1">
              <a:off x="3776178" y="4511745"/>
              <a:ext cx="52960" cy="365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906C8963-30A4-49D9-9E74-92318F3B751D}"/>
                </a:ext>
              </a:extLst>
            </p:cNvPr>
            <p:cNvCxnSpPr>
              <a:cxnSpLocks/>
              <a:stCxn id="176" idx="3"/>
              <a:endCxn id="179" idx="2"/>
            </p:cNvCxnSpPr>
            <p:nvPr/>
          </p:nvCxnSpPr>
          <p:spPr>
            <a:xfrm>
              <a:off x="6066382" y="5021335"/>
              <a:ext cx="327543" cy="1937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281FB7DE-F2FC-4BFE-971D-EE0B018647AC}"/>
                </a:ext>
              </a:extLst>
            </p:cNvPr>
            <p:cNvSpPr/>
            <p:nvPr/>
          </p:nvSpPr>
          <p:spPr>
            <a:xfrm>
              <a:off x="3372982" y="4877411"/>
              <a:ext cx="806391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  <a:latin typeface="+mj-ea"/>
                  <a:ea typeface="+mj-ea"/>
                </a:rPr>
                <a:t>주소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7A4A157D-421B-4430-A607-2A0029DF32B1}"/>
                </a:ext>
              </a:extLst>
            </p:cNvPr>
            <p:cNvCxnSpPr>
              <a:cxnSpLocks/>
              <a:endCxn id="189" idx="2"/>
            </p:cNvCxnSpPr>
            <p:nvPr/>
          </p:nvCxnSpPr>
          <p:spPr>
            <a:xfrm flipV="1">
              <a:off x="3143053" y="5105166"/>
              <a:ext cx="229929" cy="1937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DF099323-9D78-42DF-A0BD-0CC0EEFFCA6C}"/>
              </a:ext>
            </a:extLst>
          </p:cNvPr>
          <p:cNvGrpSpPr/>
          <p:nvPr/>
        </p:nvGrpSpPr>
        <p:grpSpPr>
          <a:xfrm>
            <a:off x="334618" y="2888144"/>
            <a:ext cx="4377140" cy="3563645"/>
            <a:chOff x="-326650" y="-1530131"/>
            <a:chExt cx="6852799" cy="7372370"/>
          </a:xfrm>
        </p:grpSpPr>
        <p:sp>
          <p:nvSpPr>
            <p:cNvPr id="192" name="다이아몬드 191">
              <a:extLst>
                <a:ext uri="{FF2B5EF4-FFF2-40B4-BE49-F238E27FC236}">
                  <a16:creationId xmlns:a16="http://schemas.microsoft.com/office/drawing/2014/main" id="{F3786296-5BA8-4CE2-9FC4-EA2F42B10E61}"/>
                </a:ext>
              </a:extLst>
            </p:cNvPr>
            <p:cNvSpPr/>
            <p:nvPr/>
          </p:nvSpPr>
          <p:spPr>
            <a:xfrm>
              <a:off x="4812982" y="1050503"/>
              <a:ext cx="1388743" cy="692571"/>
            </a:xfrm>
            <a:prstGeom prst="diamond">
              <a:avLst/>
            </a:prstGeom>
            <a:solidFill>
              <a:srgbClr val="8BA9D8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+mj-ea"/>
                  <a:ea typeface="+mj-ea"/>
                </a:rPr>
                <a:t>분류한다</a:t>
              </a:r>
            </a:p>
          </p:txBody>
        </p: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76F6F399-1C5F-4C65-9C60-E1C102D32D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0062" y="-1530131"/>
              <a:ext cx="376853" cy="2714542"/>
            </a:xfrm>
            <a:prstGeom prst="line">
              <a:avLst/>
            </a:prstGeom>
            <a:ln w="63500" cmpd="dbl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1C33E64-9038-4DC4-9058-DF94C4ED6346}"/>
                </a:ext>
              </a:extLst>
            </p:cNvPr>
            <p:cNvSpPr txBox="1"/>
            <p:nvPr/>
          </p:nvSpPr>
          <p:spPr>
            <a:xfrm>
              <a:off x="4414341" y="1484207"/>
              <a:ext cx="10634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rgbClr val="464646">
                        <a:alpha val="80000"/>
                      </a:srgbClr>
                    </a:solidFill>
                  </a:ln>
                  <a:solidFill>
                    <a:srgbClr val="464646"/>
                  </a:solidFill>
                  <a:latin typeface="+mj-ea"/>
                  <a:ea typeface="+mj-ea"/>
                </a:rPr>
                <a:t>1</a:t>
              </a:r>
              <a:endParaRPr lang="ko-KR" altLang="en-US" sz="800" dirty="0" err="1">
                <a:ln>
                  <a:solidFill>
                    <a:srgbClr val="464646">
                      <a:alpha val="80000"/>
                    </a:srgbClr>
                  </a:solidFill>
                </a:ln>
                <a:solidFill>
                  <a:srgbClr val="464646"/>
                </a:solidFill>
                <a:latin typeface="+mj-ea"/>
                <a:ea typeface="+mj-ea"/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2B051587-27DF-40E0-8593-9BD39C354804}"/>
                </a:ext>
              </a:extLst>
            </p:cNvPr>
            <p:cNvSpPr/>
            <p:nvPr/>
          </p:nvSpPr>
          <p:spPr>
            <a:xfrm>
              <a:off x="3650418" y="2103237"/>
              <a:ext cx="1310728" cy="387439"/>
            </a:xfrm>
            <a:prstGeom prst="rect">
              <a:avLst/>
            </a:prstGeom>
            <a:noFill/>
            <a:ln w="38100">
              <a:solidFill>
                <a:srgbClr val="F081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직급</a:t>
              </a:r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C55B7BF7-5733-4890-A012-A8944129B4AA}"/>
                </a:ext>
              </a:extLst>
            </p:cNvPr>
            <p:cNvSpPr/>
            <p:nvPr/>
          </p:nvSpPr>
          <p:spPr>
            <a:xfrm>
              <a:off x="1546573" y="1769368"/>
              <a:ext cx="1419298" cy="455511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u="sng" dirty="0">
                  <a:solidFill>
                    <a:schemeClr val="tx1"/>
                  </a:solidFill>
                  <a:latin typeface="+mj-ea"/>
                  <a:ea typeface="+mj-ea"/>
                </a:rPr>
                <a:t>직급이름</a:t>
              </a: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BA52D17E-BCE0-4118-AE3E-A9EE844E52F3}"/>
                </a:ext>
              </a:extLst>
            </p:cNvPr>
            <p:cNvSpPr/>
            <p:nvPr/>
          </p:nvSpPr>
          <p:spPr>
            <a:xfrm>
              <a:off x="1248278" y="4542995"/>
              <a:ext cx="1462868" cy="387439"/>
            </a:xfrm>
            <a:prstGeom prst="rect">
              <a:avLst/>
            </a:prstGeom>
            <a:noFill/>
            <a:ln w="38100">
              <a:solidFill>
                <a:srgbClr val="F081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본사직원</a:t>
              </a:r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3EFDBAFD-2020-4DCC-AC02-D9E43E0EF682}"/>
                </a:ext>
              </a:extLst>
            </p:cNvPr>
            <p:cNvSpPr/>
            <p:nvPr/>
          </p:nvSpPr>
          <p:spPr>
            <a:xfrm>
              <a:off x="-326650" y="4616183"/>
              <a:ext cx="899991" cy="455511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월급</a:t>
              </a:r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086B5CFF-A32F-405A-87B6-2D77261F8ED4}"/>
                </a:ext>
              </a:extLst>
            </p:cNvPr>
            <p:cNvSpPr/>
            <p:nvPr/>
          </p:nvSpPr>
          <p:spPr>
            <a:xfrm>
              <a:off x="1644748" y="5386729"/>
              <a:ext cx="1489726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  <a:latin typeface="+mj-ea"/>
                  <a:ea typeface="+mj-ea"/>
                </a:rPr>
                <a:t>직원 부서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38F06CA4-A86C-4936-BC05-E5E7D8FACE73}"/>
                </a:ext>
              </a:extLst>
            </p:cNvPr>
            <p:cNvSpPr/>
            <p:nvPr/>
          </p:nvSpPr>
          <p:spPr>
            <a:xfrm>
              <a:off x="114847" y="3997060"/>
              <a:ext cx="1440160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  <a:latin typeface="+mj-ea"/>
                  <a:ea typeface="+mj-ea"/>
                </a:rPr>
                <a:t>직원 이름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5CDE72D0-C22D-4F89-8242-5912B519A846}"/>
                </a:ext>
              </a:extLst>
            </p:cNvPr>
            <p:cNvSpPr/>
            <p:nvPr/>
          </p:nvSpPr>
          <p:spPr>
            <a:xfrm>
              <a:off x="650229" y="3354526"/>
              <a:ext cx="1462868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u="sng" dirty="0">
                  <a:solidFill>
                    <a:schemeClr val="tx1"/>
                  </a:solidFill>
                  <a:latin typeface="+mj-ea"/>
                  <a:ea typeface="+mj-ea"/>
                </a:rPr>
                <a:t>직원 번호   </a:t>
              </a: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7FCE0E1F-7C4A-4A97-BA69-93C17B2AA660}"/>
                </a:ext>
              </a:extLst>
            </p:cNvPr>
            <p:cNvSpPr/>
            <p:nvPr/>
          </p:nvSpPr>
          <p:spPr>
            <a:xfrm>
              <a:off x="2911168" y="5008983"/>
              <a:ext cx="1419298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전화번호</a:t>
              </a: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31436453-09DD-49EF-9122-8DDCF1ACBF97}"/>
                </a:ext>
              </a:extLst>
            </p:cNvPr>
            <p:cNvSpPr/>
            <p:nvPr/>
          </p:nvSpPr>
          <p:spPr>
            <a:xfrm>
              <a:off x="272155" y="5079475"/>
              <a:ext cx="1360750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  <a:latin typeface="+mj-ea"/>
                  <a:ea typeface="+mj-ea"/>
                </a:rPr>
                <a:t>근무평가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04" name="다이아몬드 203">
              <a:extLst>
                <a:ext uri="{FF2B5EF4-FFF2-40B4-BE49-F238E27FC236}">
                  <a16:creationId xmlns:a16="http://schemas.microsoft.com/office/drawing/2014/main" id="{BCB5636E-DBA3-4E27-9653-43D46BAB419A}"/>
                </a:ext>
              </a:extLst>
            </p:cNvPr>
            <p:cNvSpPr/>
            <p:nvPr/>
          </p:nvSpPr>
          <p:spPr>
            <a:xfrm>
              <a:off x="2345148" y="3253224"/>
              <a:ext cx="1388743" cy="692572"/>
            </a:xfrm>
            <a:prstGeom prst="diamond">
              <a:avLst/>
            </a:prstGeom>
            <a:solidFill>
              <a:srgbClr val="8BA9D8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+mj-ea"/>
                  <a:ea typeface="+mj-ea"/>
                </a:rPr>
                <a:t>분류한다</a:t>
              </a:r>
            </a:p>
          </p:txBody>
        </p: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E6B52905-F850-4C99-969C-10851C29BF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3628" y="1519281"/>
              <a:ext cx="383128" cy="613345"/>
            </a:xfrm>
            <a:prstGeom prst="line">
              <a:avLst/>
            </a:prstGeom>
            <a:ln w="63500" cmpd="dbl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50163FC7-09F4-4EAF-8417-517D203657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6180" y="2487380"/>
              <a:ext cx="677058" cy="846331"/>
            </a:xfrm>
            <a:prstGeom prst="line">
              <a:avLst/>
            </a:prstGeom>
            <a:ln w="63500" cmpd="dbl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직선 연결선 206">
              <a:extLst>
                <a:ext uri="{FF2B5EF4-FFF2-40B4-BE49-F238E27FC236}">
                  <a16:creationId xmlns:a16="http://schemas.microsoft.com/office/drawing/2014/main" id="{9D68F6DE-A868-4495-8E8A-A2D0D79452E0}"/>
                </a:ext>
              </a:extLst>
            </p:cNvPr>
            <p:cNvCxnSpPr>
              <a:cxnSpLocks/>
              <a:stCxn id="197" idx="0"/>
            </p:cNvCxnSpPr>
            <p:nvPr/>
          </p:nvCxnSpPr>
          <p:spPr>
            <a:xfrm flipV="1">
              <a:off x="1979712" y="3772645"/>
              <a:ext cx="713126" cy="770350"/>
            </a:xfrm>
            <a:prstGeom prst="line">
              <a:avLst/>
            </a:prstGeom>
            <a:ln w="63500" cmpd="dbl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414FA73B-5EA6-48A2-A9A6-CF6B29700291}"/>
                </a:ext>
              </a:extLst>
            </p:cNvPr>
            <p:cNvSpPr txBox="1"/>
            <p:nvPr/>
          </p:nvSpPr>
          <p:spPr>
            <a:xfrm>
              <a:off x="5462684" y="117642"/>
              <a:ext cx="10634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rgbClr val="464646">
                        <a:alpha val="80000"/>
                      </a:srgbClr>
                    </a:solidFill>
                  </a:ln>
                  <a:solidFill>
                    <a:srgbClr val="464646"/>
                  </a:solidFill>
                  <a:latin typeface="+mj-ea"/>
                  <a:ea typeface="+mj-ea"/>
                </a:rPr>
                <a:t>n</a:t>
              </a:r>
              <a:endParaRPr lang="ko-KR" altLang="en-US" sz="800" dirty="0" err="1">
                <a:ln>
                  <a:solidFill>
                    <a:srgbClr val="464646">
                      <a:alpha val="80000"/>
                    </a:srgbClr>
                  </a:solidFill>
                </a:ln>
                <a:solidFill>
                  <a:srgbClr val="464646"/>
                </a:solidFill>
                <a:latin typeface="+mj-ea"/>
                <a:ea typeface="+mj-ea"/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CDA5FD81-370E-4EAE-B9B9-4A747A475DA0}"/>
                </a:ext>
              </a:extLst>
            </p:cNvPr>
            <p:cNvSpPr txBox="1"/>
            <p:nvPr/>
          </p:nvSpPr>
          <p:spPr>
            <a:xfrm>
              <a:off x="2010950" y="3757382"/>
              <a:ext cx="10634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rgbClr val="464646">
                        <a:alpha val="80000"/>
                      </a:srgbClr>
                    </a:solidFill>
                  </a:ln>
                  <a:solidFill>
                    <a:srgbClr val="464646"/>
                  </a:solidFill>
                  <a:latin typeface="+mj-ea"/>
                  <a:ea typeface="+mj-ea"/>
                </a:rPr>
                <a:t>n</a:t>
              </a:r>
              <a:endParaRPr lang="ko-KR" altLang="en-US" sz="800" dirty="0" err="1">
                <a:ln>
                  <a:solidFill>
                    <a:srgbClr val="464646">
                      <a:alpha val="80000"/>
                    </a:srgbClr>
                  </a:solidFill>
                </a:ln>
                <a:solidFill>
                  <a:srgbClr val="464646"/>
                </a:solidFill>
                <a:latin typeface="+mj-ea"/>
                <a:ea typeface="+mj-ea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376A52C4-7D73-4DAC-A6D9-A7A894C09FA5}"/>
                </a:ext>
              </a:extLst>
            </p:cNvPr>
            <p:cNvSpPr txBox="1"/>
            <p:nvPr/>
          </p:nvSpPr>
          <p:spPr>
            <a:xfrm>
              <a:off x="3269921" y="2635084"/>
              <a:ext cx="10634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rgbClr val="464646">
                        <a:alpha val="80000"/>
                      </a:srgbClr>
                    </a:solidFill>
                  </a:ln>
                  <a:solidFill>
                    <a:srgbClr val="464646"/>
                  </a:solidFill>
                  <a:latin typeface="+mj-ea"/>
                  <a:ea typeface="+mj-ea"/>
                </a:rPr>
                <a:t>1</a:t>
              </a:r>
              <a:endParaRPr lang="ko-KR" altLang="en-US" sz="800" dirty="0" err="1">
                <a:ln>
                  <a:solidFill>
                    <a:srgbClr val="464646">
                      <a:alpha val="80000"/>
                    </a:srgbClr>
                  </a:solidFill>
                </a:ln>
                <a:solidFill>
                  <a:srgbClr val="464646"/>
                </a:solidFill>
                <a:latin typeface="+mj-ea"/>
                <a:ea typeface="+mj-ea"/>
              </a:endParaRPr>
            </a:p>
          </p:txBody>
        </p:sp>
        <p:cxnSp>
          <p:nvCxnSpPr>
            <p:cNvPr id="211" name="직선 연결선 210">
              <a:extLst>
                <a:ext uri="{FF2B5EF4-FFF2-40B4-BE49-F238E27FC236}">
                  <a16:creationId xmlns:a16="http://schemas.microsoft.com/office/drawing/2014/main" id="{7A91A2DE-2C30-4B69-98F3-46A2F98413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71681" y="3822542"/>
              <a:ext cx="180944" cy="684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직선 연결선 211">
              <a:extLst>
                <a:ext uri="{FF2B5EF4-FFF2-40B4-BE49-F238E27FC236}">
                  <a16:creationId xmlns:a16="http://schemas.microsoft.com/office/drawing/2014/main" id="{5EB8AD6B-41F3-4845-8DE5-8E2E61351D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67315" y="4446285"/>
              <a:ext cx="109879" cy="1062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직선 연결선 212">
              <a:extLst>
                <a:ext uri="{FF2B5EF4-FFF2-40B4-BE49-F238E27FC236}">
                  <a16:creationId xmlns:a16="http://schemas.microsoft.com/office/drawing/2014/main" id="{487F1E8C-1249-4CD4-BC55-FC9BC68041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0745" y="4935380"/>
              <a:ext cx="107706" cy="1693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직선 연결선 213">
              <a:extLst>
                <a:ext uri="{FF2B5EF4-FFF2-40B4-BE49-F238E27FC236}">
                  <a16:creationId xmlns:a16="http://schemas.microsoft.com/office/drawing/2014/main" id="{71E2D802-9F00-409A-96EA-9E5A5D1513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10214" y="4975382"/>
              <a:ext cx="119802" cy="4196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id="{F21849CB-971F-42FA-BD2A-DAA47BB10CFE}"/>
                </a:ext>
              </a:extLst>
            </p:cNvPr>
            <p:cNvCxnSpPr>
              <a:cxnSpLocks/>
              <a:stCxn id="197" idx="1"/>
            </p:cNvCxnSpPr>
            <p:nvPr/>
          </p:nvCxnSpPr>
          <p:spPr>
            <a:xfrm flipH="1">
              <a:off x="575758" y="4736714"/>
              <a:ext cx="672520" cy="585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직선 연결선 215">
              <a:extLst>
                <a:ext uri="{FF2B5EF4-FFF2-40B4-BE49-F238E27FC236}">
                  <a16:creationId xmlns:a16="http://schemas.microsoft.com/office/drawing/2014/main" id="{E91A557C-F4FA-4947-A0AB-D6571039E99D}"/>
                </a:ext>
              </a:extLst>
            </p:cNvPr>
            <p:cNvCxnSpPr>
              <a:cxnSpLocks/>
              <a:stCxn id="202" idx="2"/>
            </p:cNvCxnSpPr>
            <p:nvPr/>
          </p:nvCxnSpPr>
          <p:spPr>
            <a:xfrm flipH="1" flipV="1">
              <a:off x="2679834" y="4958912"/>
              <a:ext cx="231334" cy="2778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직선 연결선 216">
              <a:extLst>
                <a:ext uri="{FF2B5EF4-FFF2-40B4-BE49-F238E27FC236}">
                  <a16:creationId xmlns:a16="http://schemas.microsoft.com/office/drawing/2014/main" id="{C97C7E94-861F-495F-9DD9-727B60186107}"/>
                </a:ext>
              </a:extLst>
            </p:cNvPr>
            <p:cNvCxnSpPr>
              <a:cxnSpLocks/>
              <a:endCxn id="195" idx="1"/>
            </p:cNvCxnSpPr>
            <p:nvPr/>
          </p:nvCxnSpPr>
          <p:spPr>
            <a:xfrm>
              <a:off x="2921343" y="2069202"/>
              <a:ext cx="729076" cy="2277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9E7F593A-7F58-4101-8D9C-29A74BDCD956}"/>
              </a:ext>
            </a:extLst>
          </p:cNvPr>
          <p:cNvGrpSpPr/>
          <p:nvPr/>
        </p:nvGrpSpPr>
        <p:grpSpPr>
          <a:xfrm>
            <a:off x="2220172" y="3891235"/>
            <a:ext cx="5956701" cy="2834744"/>
            <a:chOff x="-255637" y="1247201"/>
            <a:chExt cx="9019516" cy="5060578"/>
          </a:xfrm>
        </p:grpSpPr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A7B90C21-9027-49DF-8899-D0CF40CE1FC3}"/>
                </a:ext>
              </a:extLst>
            </p:cNvPr>
            <p:cNvSpPr/>
            <p:nvPr/>
          </p:nvSpPr>
          <p:spPr>
            <a:xfrm>
              <a:off x="4802727" y="2046689"/>
              <a:ext cx="1310728" cy="387439"/>
            </a:xfrm>
            <a:prstGeom prst="rect">
              <a:avLst/>
            </a:prstGeom>
            <a:noFill/>
            <a:ln w="38100">
              <a:solidFill>
                <a:srgbClr val="F081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본사 부서</a:t>
              </a:r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9016E075-5ADE-46BD-91C9-672B4AB62849}"/>
                </a:ext>
              </a:extLst>
            </p:cNvPr>
            <p:cNvSpPr/>
            <p:nvPr/>
          </p:nvSpPr>
          <p:spPr>
            <a:xfrm>
              <a:off x="6422635" y="1539384"/>
              <a:ext cx="1396044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u="sng" dirty="0">
                  <a:solidFill>
                    <a:schemeClr val="tx1"/>
                  </a:solidFill>
                  <a:latin typeface="+mj-ea"/>
                  <a:ea typeface="+mj-ea"/>
                </a:rPr>
                <a:t>부서번호</a:t>
              </a:r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20C0CEB3-1017-4943-86E6-45948D33D73C}"/>
                </a:ext>
              </a:extLst>
            </p:cNvPr>
            <p:cNvSpPr/>
            <p:nvPr/>
          </p:nvSpPr>
          <p:spPr>
            <a:xfrm>
              <a:off x="4225936" y="1247201"/>
              <a:ext cx="1440160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  <a:latin typeface="+mj-ea"/>
                  <a:ea typeface="+mj-ea"/>
                </a:rPr>
                <a:t>부서이름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1FC78770-BBD5-44C7-B558-065A25B2687B}"/>
                </a:ext>
              </a:extLst>
            </p:cNvPr>
            <p:cNvSpPr/>
            <p:nvPr/>
          </p:nvSpPr>
          <p:spPr>
            <a:xfrm>
              <a:off x="4665861" y="2855674"/>
              <a:ext cx="1584460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  <a:latin typeface="+mj-ea"/>
                  <a:ea typeface="+mj-ea"/>
                </a:rPr>
                <a:t>부서 실적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23" name="다이아몬드 222">
              <a:extLst>
                <a:ext uri="{FF2B5EF4-FFF2-40B4-BE49-F238E27FC236}">
                  <a16:creationId xmlns:a16="http://schemas.microsoft.com/office/drawing/2014/main" id="{688D8FD4-645D-4674-9F39-57332ABB703A}"/>
                </a:ext>
              </a:extLst>
            </p:cNvPr>
            <p:cNvSpPr/>
            <p:nvPr/>
          </p:nvSpPr>
          <p:spPr>
            <a:xfrm>
              <a:off x="2306183" y="2954685"/>
              <a:ext cx="1388743" cy="692572"/>
            </a:xfrm>
            <a:prstGeom prst="diamond">
              <a:avLst/>
            </a:prstGeom>
            <a:solidFill>
              <a:srgbClr val="8BA9D8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+mj-ea"/>
                  <a:ea typeface="+mj-ea"/>
                </a:rPr>
                <a:t>소속한다</a:t>
              </a:r>
            </a:p>
          </p:txBody>
        </p:sp>
        <p:cxnSp>
          <p:nvCxnSpPr>
            <p:cNvPr id="224" name="직선 연결선 223">
              <a:extLst>
                <a:ext uri="{FF2B5EF4-FFF2-40B4-BE49-F238E27FC236}">
                  <a16:creationId xmlns:a16="http://schemas.microsoft.com/office/drawing/2014/main" id="{EA73CDF0-B2A2-4308-8740-E7F4F9E2B3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55637" y="3475851"/>
              <a:ext cx="2928508" cy="1231235"/>
            </a:xfrm>
            <a:prstGeom prst="line">
              <a:avLst/>
            </a:prstGeom>
            <a:ln w="63500" cmpd="dbl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BB21C638-265A-4750-8783-D4BD9E63AF2F}"/>
                </a:ext>
              </a:extLst>
            </p:cNvPr>
            <p:cNvSpPr txBox="1"/>
            <p:nvPr/>
          </p:nvSpPr>
          <p:spPr>
            <a:xfrm>
              <a:off x="2311925" y="3730583"/>
              <a:ext cx="10634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rgbClr val="464646">
                        <a:alpha val="80000"/>
                      </a:srgbClr>
                    </a:solidFill>
                  </a:ln>
                  <a:solidFill>
                    <a:srgbClr val="464646"/>
                  </a:solidFill>
                  <a:latin typeface="+mj-ea"/>
                  <a:ea typeface="+mj-ea"/>
                </a:rPr>
                <a:t>n</a:t>
              </a:r>
              <a:endParaRPr lang="ko-KR" altLang="en-US" sz="800" dirty="0" err="1">
                <a:ln>
                  <a:solidFill>
                    <a:srgbClr val="464646">
                      <a:alpha val="80000"/>
                    </a:srgbClr>
                  </a:solidFill>
                </a:ln>
                <a:solidFill>
                  <a:srgbClr val="464646"/>
                </a:solidFill>
                <a:latin typeface="+mj-ea"/>
                <a:ea typeface="+mj-ea"/>
              </a:endParaRP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5539BBCB-3699-40A8-A750-5206B02A23B2}"/>
                </a:ext>
              </a:extLst>
            </p:cNvPr>
            <p:cNvSpPr txBox="1"/>
            <p:nvPr/>
          </p:nvSpPr>
          <p:spPr>
            <a:xfrm>
              <a:off x="3866587" y="2369613"/>
              <a:ext cx="10634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rgbClr val="464646">
                        <a:alpha val="80000"/>
                      </a:srgbClr>
                    </a:solidFill>
                  </a:ln>
                  <a:solidFill>
                    <a:srgbClr val="464646"/>
                  </a:solidFill>
                  <a:latin typeface="+mj-ea"/>
                  <a:ea typeface="+mj-ea"/>
                </a:rPr>
                <a:t>1</a:t>
              </a:r>
              <a:endParaRPr lang="ko-KR" altLang="en-US" sz="800" dirty="0" err="1">
                <a:ln>
                  <a:solidFill>
                    <a:srgbClr val="464646">
                      <a:alpha val="80000"/>
                    </a:srgbClr>
                  </a:solidFill>
                </a:ln>
                <a:solidFill>
                  <a:srgbClr val="464646"/>
                </a:solidFill>
                <a:latin typeface="+mj-ea"/>
                <a:ea typeface="+mj-ea"/>
              </a:endParaRPr>
            </a:p>
          </p:txBody>
        </p:sp>
        <p:cxnSp>
          <p:nvCxnSpPr>
            <p:cNvPr id="227" name="직선 연결선 226">
              <a:extLst>
                <a:ext uri="{FF2B5EF4-FFF2-40B4-BE49-F238E27FC236}">
                  <a16:creationId xmlns:a16="http://schemas.microsoft.com/office/drawing/2014/main" id="{5CC23FDB-BE28-48DA-A6CD-8B2368C86A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4181" y="2461915"/>
              <a:ext cx="1469005" cy="649964"/>
            </a:xfrm>
            <a:prstGeom prst="line">
              <a:avLst/>
            </a:prstGeom>
            <a:ln w="63500" cmpd="dbl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직선 연결선 227">
              <a:extLst>
                <a:ext uri="{FF2B5EF4-FFF2-40B4-BE49-F238E27FC236}">
                  <a16:creationId xmlns:a16="http://schemas.microsoft.com/office/drawing/2014/main" id="{4F5338F4-2D76-49CC-81C6-13838D3F5143}"/>
                </a:ext>
              </a:extLst>
            </p:cNvPr>
            <p:cNvCxnSpPr>
              <a:cxnSpLocks/>
              <a:endCxn id="222" idx="0"/>
            </p:cNvCxnSpPr>
            <p:nvPr/>
          </p:nvCxnSpPr>
          <p:spPr>
            <a:xfrm flipH="1">
              <a:off x="5458091" y="2437666"/>
              <a:ext cx="68434" cy="418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직선 연결선 228">
              <a:extLst>
                <a:ext uri="{FF2B5EF4-FFF2-40B4-BE49-F238E27FC236}">
                  <a16:creationId xmlns:a16="http://schemas.microsoft.com/office/drawing/2014/main" id="{EF57DF7E-E250-49E9-84E4-F3B6CEBE38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3455" y="1822400"/>
              <a:ext cx="317825" cy="2242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직선 연결선 229">
              <a:extLst>
                <a:ext uri="{FF2B5EF4-FFF2-40B4-BE49-F238E27FC236}">
                  <a16:creationId xmlns:a16="http://schemas.microsoft.com/office/drawing/2014/main" id="{E0E602E2-1DB3-4AD6-92C3-455E9DB41255}"/>
                </a:ext>
              </a:extLst>
            </p:cNvPr>
            <p:cNvCxnSpPr>
              <a:cxnSpLocks/>
              <a:endCxn id="219" idx="0"/>
            </p:cNvCxnSpPr>
            <p:nvPr/>
          </p:nvCxnSpPr>
          <p:spPr>
            <a:xfrm>
              <a:off x="5215869" y="1698646"/>
              <a:ext cx="242222" cy="3480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B2410E81-E014-4303-BEA8-436B05EB4FEF}"/>
                </a:ext>
              </a:extLst>
            </p:cNvPr>
            <p:cNvSpPr/>
            <p:nvPr/>
          </p:nvSpPr>
          <p:spPr>
            <a:xfrm>
              <a:off x="6731865" y="4133134"/>
              <a:ext cx="1310728" cy="387439"/>
            </a:xfrm>
            <a:prstGeom prst="rect">
              <a:avLst/>
            </a:prstGeom>
            <a:noFill/>
            <a:ln w="38100">
              <a:solidFill>
                <a:srgbClr val="F081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상권</a:t>
              </a:r>
              <a:endParaRPr lang="en-US" altLang="ko-KR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53FE0C0C-A06E-4E7A-9A41-821F9254A2F8}"/>
                </a:ext>
              </a:extLst>
            </p:cNvPr>
            <p:cNvSpPr/>
            <p:nvPr/>
          </p:nvSpPr>
          <p:spPr>
            <a:xfrm>
              <a:off x="5762858" y="5122073"/>
              <a:ext cx="840206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</a:t>
              </a:r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50A44A95-D8B2-44EB-B20F-3A556169900F}"/>
                </a:ext>
              </a:extLst>
            </p:cNvPr>
            <p:cNvSpPr/>
            <p:nvPr/>
          </p:nvSpPr>
          <p:spPr>
            <a:xfrm>
              <a:off x="5346024" y="5852269"/>
              <a:ext cx="806391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동</a:t>
              </a:r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7ED22DA4-3DAF-44FF-9251-76A7BF16BC69}"/>
                </a:ext>
              </a:extLst>
            </p:cNvPr>
            <p:cNvSpPr/>
            <p:nvPr/>
          </p:nvSpPr>
          <p:spPr>
            <a:xfrm>
              <a:off x="5806245" y="4300983"/>
              <a:ext cx="806391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  <a:latin typeface="+mj-ea"/>
                  <a:ea typeface="+mj-ea"/>
                </a:rPr>
                <a:t>도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FC9C8106-2B97-4041-A71A-9C7EBDE7A29C}"/>
                </a:ext>
              </a:extLst>
            </p:cNvPr>
            <p:cNvSpPr/>
            <p:nvPr/>
          </p:nvSpPr>
          <p:spPr>
            <a:xfrm>
              <a:off x="4727183" y="5362942"/>
              <a:ext cx="806391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시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D1082764-B062-4D3A-B203-B506045EE299}"/>
                </a:ext>
              </a:extLst>
            </p:cNvPr>
            <p:cNvSpPr txBox="1"/>
            <p:nvPr/>
          </p:nvSpPr>
          <p:spPr>
            <a:xfrm>
              <a:off x="1304765" y="4547417"/>
              <a:ext cx="1063464" cy="21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rgbClr val="464646">
                        <a:alpha val="80000"/>
                      </a:srgbClr>
                    </a:solidFill>
                  </a:ln>
                  <a:solidFill>
                    <a:srgbClr val="464646"/>
                  </a:solidFill>
                  <a:latin typeface="+mj-ea"/>
                  <a:ea typeface="+mj-ea"/>
                </a:rPr>
                <a:t>n</a:t>
              </a:r>
              <a:endParaRPr lang="ko-KR" altLang="en-US" sz="800" dirty="0" err="1">
                <a:ln>
                  <a:solidFill>
                    <a:srgbClr val="464646">
                      <a:alpha val="80000"/>
                    </a:srgbClr>
                  </a:solidFill>
                </a:ln>
                <a:solidFill>
                  <a:srgbClr val="464646"/>
                </a:solidFill>
                <a:latin typeface="+mj-ea"/>
                <a:ea typeface="+mj-ea"/>
              </a:endParaRPr>
            </a:p>
          </p:txBody>
        </p:sp>
        <p:cxnSp>
          <p:nvCxnSpPr>
            <p:cNvPr id="237" name="직선 연결선 236">
              <a:extLst>
                <a:ext uri="{FF2B5EF4-FFF2-40B4-BE49-F238E27FC236}">
                  <a16:creationId xmlns:a16="http://schemas.microsoft.com/office/drawing/2014/main" id="{EC8AF388-8964-46BE-8469-2A7567F66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68846" y="4543781"/>
              <a:ext cx="102109" cy="2249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직선 연결선 237">
              <a:extLst>
                <a:ext uri="{FF2B5EF4-FFF2-40B4-BE49-F238E27FC236}">
                  <a16:creationId xmlns:a16="http://schemas.microsoft.com/office/drawing/2014/main" id="{32F91888-420D-4A18-BD5C-11409A4078E1}"/>
                </a:ext>
              </a:extLst>
            </p:cNvPr>
            <p:cNvCxnSpPr>
              <a:cxnSpLocks/>
              <a:stCxn id="233" idx="7"/>
            </p:cNvCxnSpPr>
            <p:nvPr/>
          </p:nvCxnSpPr>
          <p:spPr>
            <a:xfrm flipV="1">
              <a:off x="6034322" y="5565241"/>
              <a:ext cx="114217" cy="3537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직선 연결선 238">
              <a:extLst>
                <a:ext uri="{FF2B5EF4-FFF2-40B4-BE49-F238E27FC236}">
                  <a16:creationId xmlns:a16="http://schemas.microsoft.com/office/drawing/2014/main" id="{2359FAEC-E961-46C6-AB95-CC06ED6C1D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1583" y="4512656"/>
              <a:ext cx="619888" cy="6646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직선 연결선 239">
              <a:extLst>
                <a:ext uri="{FF2B5EF4-FFF2-40B4-BE49-F238E27FC236}">
                  <a16:creationId xmlns:a16="http://schemas.microsoft.com/office/drawing/2014/main" id="{B6BE6684-21AF-42B7-AD70-47C0A6E296E6}"/>
                </a:ext>
              </a:extLst>
            </p:cNvPr>
            <p:cNvCxnSpPr>
              <a:cxnSpLocks/>
              <a:endCxn id="234" idx="4"/>
            </p:cNvCxnSpPr>
            <p:nvPr/>
          </p:nvCxnSpPr>
          <p:spPr>
            <a:xfrm flipV="1">
              <a:off x="6156481" y="4756493"/>
              <a:ext cx="52960" cy="3540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직선 연결선 240">
              <a:extLst>
                <a:ext uri="{FF2B5EF4-FFF2-40B4-BE49-F238E27FC236}">
                  <a16:creationId xmlns:a16="http://schemas.microsoft.com/office/drawing/2014/main" id="{3C652FF7-A041-4F49-90CE-38B48B110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3356" y="5338339"/>
              <a:ext cx="229929" cy="1937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2" name="다이아몬드 241">
              <a:extLst>
                <a:ext uri="{FF2B5EF4-FFF2-40B4-BE49-F238E27FC236}">
                  <a16:creationId xmlns:a16="http://schemas.microsoft.com/office/drawing/2014/main" id="{99521329-81D3-4CD4-B2E7-C1F97202DBF3}"/>
                </a:ext>
              </a:extLst>
            </p:cNvPr>
            <p:cNvSpPr/>
            <p:nvPr/>
          </p:nvSpPr>
          <p:spPr>
            <a:xfrm>
              <a:off x="2681016" y="3968663"/>
              <a:ext cx="1388744" cy="692573"/>
            </a:xfrm>
            <a:prstGeom prst="diamond">
              <a:avLst/>
            </a:prstGeom>
            <a:solidFill>
              <a:srgbClr val="8BA9D8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+mj-ea"/>
                  <a:ea typeface="+mj-ea"/>
                </a:rPr>
                <a:t>분석한다</a:t>
              </a:r>
            </a:p>
          </p:txBody>
        </p:sp>
        <p:cxnSp>
          <p:nvCxnSpPr>
            <p:cNvPr id="243" name="직선 연결선 242">
              <a:extLst>
                <a:ext uri="{FF2B5EF4-FFF2-40B4-BE49-F238E27FC236}">
                  <a16:creationId xmlns:a16="http://schemas.microsoft.com/office/drawing/2014/main" id="{6B415B57-8546-40F1-8182-EE420D6A8C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92948" y="4336023"/>
              <a:ext cx="2853675" cy="596904"/>
            </a:xfrm>
            <a:prstGeom prst="line">
              <a:avLst/>
            </a:prstGeom>
            <a:ln w="63500" cmpd="dbl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직선 연결선 243">
              <a:extLst>
                <a:ext uri="{FF2B5EF4-FFF2-40B4-BE49-F238E27FC236}">
                  <a16:creationId xmlns:a16="http://schemas.microsoft.com/office/drawing/2014/main" id="{A67D5C8D-D554-41B6-9812-8026CEC777C3}"/>
                </a:ext>
              </a:extLst>
            </p:cNvPr>
            <p:cNvCxnSpPr>
              <a:cxnSpLocks/>
              <a:stCxn id="242" idx="3"/>
              <a:endCxn id="231" idx="1"/>
            </p:cNvCxnSpPr>
            <p:nvPr/>
          </p:nvCxnSpPr>
          <p:spPr>
            <a:xfrm>
              <a:off x="4069760" y="4314950"/>
              <a:ext cx="2662105" cy="119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EF0C9701-4143-496B-81FB-E11CBA80D8CF}"/>
                </a:ext>
              </a:extLst>
            </p:cNvPr>
            <p:cNvSpPr txBox="1"/>
            <p:nvPr/>
          </p:nvSpPr>
          <p:spPr>
            <a:xfrm>
              <a:off x="4991623" y="3948194"/>
              <a:ext cx="1063464" cy="21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rgbClr val="464646">
                        <a:alpha val="80000"/>
                      </a:srgbClr>
                    </a:solidFill>
                  </a:ln>
                  <a:solidFill>
                    <a:srgbClr val="464646"/>
                  </a:solidFill>
                  <a:latin typeface="+mj-ea"/>
                  <a:ea typeface="+mj-ea"/>
                </a:rPr>
                <a:t>m</a:t>
              </a:r>
              <a:endParaRPr lang="ko-KR" altLang="en-US" sz="800" dirty="0" err="1">
                <a:ln>
                  <a:solidFill>
                    <a:srgbClr val="464646">
                      <a:alpha val="80000"/>
                    </a:srgbClr>
                  </a:solidFill>
                </a:ln>
                <a:solidFill>
                  <a:srgbClr val="464646"/>
                </a:solidFill>
                <a:latin typeface="+mj-ea"/>
                <a:ea typeface="+mj-ea"/>
              </a:endParaRPr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C3D85E67-95C0-49BB-8B87-B4FE5B1223FB}"/>
                </a:ext>
              </a:extLst>
            </p:cNvPr>
            <p:cNvSpPr/>
            <p:nvPr/>
          </p:nvSpPr>
          <p:spPr>
            <a:xfrm>
              <a:off x="7231960" y="4762657"/>
              <a:ext cx="1438579" cy="455510"/>
            </a:xfrm>
            <a:prstGeom prst="ellipse">
              <a:avLst/>
            </a:prstGeom>
            <a:noFill/>
            <a:ln w="63500" cmpd="dbl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주변시설</a:t>
              </a:r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1F502428-FCDF-49A6-85E2-2307ECC7B92A}"/>
                </a:ext>
              </a:extLst>
            </p:cNvPr>
            <p:cNvSpPr/>
            <p:nvPr/>
          </p:nvSpPr>
          <p:spPr>
            <a:xfrm>
              <a:off x="6457630" y="2954978"/>
              <a:ext cx="1438579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  <a:latin typeface="+mj-ea"/>
                  <a:ea typeface="+mj-ea"/>
                </a:rPr>
                <a:t>유동인구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A006C7E7-9D2A-4592-AD6A-CE2E25DB555C}"/>
                </a:ext>
              </a:extLst>
            </p:cNvPr>
            <p:cNvSpPr/>
            <p:nvPr/>
          </p:nvSpPr>
          <p:spPr>
            <a:xfrm>
              <a:off x="7325300" y="3435540"/>
              <a:ext cx="1438579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교통량</a:t>
              </a:r>
              <a:endParaRPr lang="en-US" altLang="ko-KR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249" name="직선 연결선 248">
              <a:extLst>
                <a:ext uri="{FF2B5EF4-FFF2-40B4-BE49-F238E27FC236}">
                  <a16:creationId xmlns:a16="http://schemas.microsoft.com/office/drawing/2014/main" id="{E7E8AA42-A261-4187-92B7-FD2FD5E64F9F}"/>
                </a:ext>
              </a:extLst>
            </p:cNvPr>
            <p:cNvCxnSpPr>
              <a:cxnSpLocks/>
              <a:stCxn id="231" idx="0"/>
            </p:cNvCxnSpPr>
            <p:nvPr/>
          </p:nvCxnSpPr>
          <p:spPr>
            <a:xfrm flipH="1" flipV="1">
              <a:off x="7123189" y="3415644"/>
              <a:ext cx="264040" cy="7174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직선 연결선 249">
              <a:extLst>
                <a:ext uri="{FF2B5EF4-FFF2-40B4-BE49-F238E27FC236}">
                  <a16:creationId xmlns:a16="http://schemas.microsoft.com/office/drawing/2014/main" id="{B2C50B80-13A2-4698-B28D-9AE38A79B6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5645" y="3901203"/>
              <a:ext cx="69598" cy="2319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9ECF338D-F126-4702-8DFB-A70FD2C512B2}"/>
              </a:ext>
            </a:extLst>
          </p:cNvPr>
          <p:cNvGrpSpPr/>
          <p:nvPr/>
        </p:nvGrpSpPr>
        <p:grpSpPr>
          <a:xfrm>
            <a:off x="2484717" y="172068"/>
            <a:ext cx="5664972" cy="1303078"/>
            <a:chOff x="-359406" y="425421"/>
            <a:chExt cx="8536923" cy="1964985"/>
          </a:xfrm>
        </p:grpSpPr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EA8B47A1-1F03-4490-9E60-EC04140067D1}"/>
                </a:ext>
              </a:extLst>
            </p:cNvPr>
            <p:cNvSpPr/>
            <p:nvPr/>
          </p:nvSpPr>
          <p:spPr>
            <a:xfrm>
              <a:off x="5658559" y="425421"/>
              <a:ext cx="1734087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  <a:latin typeface="+mj-ea"/>
                  <a:ea typeface="+mj-ea"/>
                </a:rPr>
                <a:t>맥딜리버리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 여부</a:t>
              </a:r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03BDB779-DDAF-4F23-B7CA-11099FE32599}"/>
                </a:ext>
              </a:extLst>
            </p:cNvPr>
            <p:cNvSpPr/>
            <p:nvPr/>
          </p:nvSpPr>
          <p:spPr>
            <a:xfrm>
              <a:off x="3649461" y="462360"/>
              <a:ext cx="1709931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맥드라이브 여부</a:t>
              </a:r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81B3A25F-5ABC-4B60-8395-FF77D2CAE313}"/>
                </a:ext>
              </a:extLst>
            </p:cNvPr>
            <p:cNvSpPr/>
            <p:nvPr/>
          </p:nvSpPr>
          <p:spPr>
            <a:xfrm>
              <a:off x="3336958" y="1934896"/>
              <a:ext cx="1481202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err="1">
                  <a:solidFill>
                    <a:schemeClr val="tx1"/>
                  </a:solidFill>
                  <a:latin typeface="+mj-ea"/>
                  <a:ea typeface="+mj-ea"/>
                </a:rPr>
                <a:t>Mfy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여부</a:t>
              </a:r>
            </a:p>
          </p:txBody>
        </p:sp>
        <p:sp>
          <p:nvSpPr>
            <p:cNvPr id="262" name="타원 261">
              <a:extLst>
                <a:ext uri="{FF2B5EF4-FFF2-40B4-BE49-F238E27FC236}">
                  <a16:creationId xmlns:a16="http://schemas.microsoft.com/office/drawing/2014/main" id="{C6914A25-97ED-4A84-B5A8-650864932A62}"/>
                </a:ext>
              </a:extLst>
            </p:cNvPr>
            <p:cNvSpPr/>
            <p:nvPr/>
          </p:nvSpPr>
          <p:spPr>
            <a:xfrm>
              <a:off x="6696314" y="1004705"/>
              <a:ext cx="1481203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주변 </a:t>
              </a:r>
              <a:endParaRPr lang="en-US" altLang="ko-KR" sz="8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주요 시설</a:t>
              </a:r>
            </a:p>
          </p:txBody>
        </p: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143A78EE-4B15-418C-B406-4AECD98ED6E5}"/>
                </a:ext>
              </a:extLst>
            </p:cNvPr>
            <p:cNvSpPr/>
            <p:nvPr/>
          </p:nvSpPr>
          <p:spPr>
            <a:xfrm>
              <a:off x="2326813" y="897236"/>
              <a:ext cx="1774879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인건비 상승여부</a:t>
              </a: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4E48DC8C-4609-4AB6-92CD-785F2482ECD3}"/>
                </a:ext>
              </a:extLst>
            </p:cNvPr>
            <p:cNvSpPr/>
            <p:nvPr/>
          </p:nvSpPr>
          <p:spPr>
            <a:xfrm>
              <a:off x="4647594" y="1263908"/>
              <a:ext cx="1606265" cy="387439"/>
            </a:xfrm>
            <a:prstGeom prst="rect">
              <a:avLst/>
            </a:prstGeom>
            <a:noFill/>
            <a:ln w="63500" cmpd="dbl">
              <a:solidFill>
                <a:srgbClr val="F081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  <a:latin typeface="+mj-ea"/>
                  <a:ea typeface="+mj-ea"/>
                </a:rPr>
                <a:t>매출결정요인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265" name="직선 연결선 264">
              <a:extLst>
                <a:ext uri="{FF2B5EF4-FFF2-40B4-BE49-F238E27FC236}">
                  <a16:creationId xmlns:a16="http://schemas.microsoft.com/office/drawing/2014/main" id="{8877E600-E319-40BA-88D0-21C9001459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5266" y="892390"/>
              <a:ext cx="231990" cy="3245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6" name="직선 연결선 265">
              <a:extLst>
                <a:ext uri="{FF2B5EF4-FFF2-40B4-BE49-F238E27FC236}">
                  <a16:creationId xmlns:a16="http://schemas.microsoft.com/office/drawing/2014/main" id="{0A73CD97-1FE1-4D27-808D-51503DEACBA6}"/>
                </a:ext>
              </a:extLst>
            </p:cNvPr>
            <p:cNvCxnSpPr>
              <a:cxnSpLocks/>
            </p:cNvCxnSpPr>
            <p:nvPr/>
          </p:nvCxnSpPr>
          <p:spPr>
            <a:xfrm>
              <a:off x="4100656" y="1091478"/>
              <a:ext cx="500587" cy="1636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직선 연결선 266">
              <a:extLst>
                <a:ext uri="{FF2B5EF4-FFF2-40B4-BE49-F238E27FC236}">
                  <a16:creationId xmlns:a16="http://schemas.microsoft.com/office/drawing/2014/main" id="{DAC1F8A1-D0D1-432B-9FC6-9DC6485C15D5}"/>
                </a:ext>
              </a:extLst>
            </p:cNvPr>
            <p:cNvCxnSpPr>
              <a:cxnSpLocks/>
            </p:cNvCxnSpPr>
            <p:nvPr/>
          </p:nvCxnSpPr>
          <p:spPr>
            <a:xfrm>
              <a:off x="4940812" y="887893"/>
              <a:ext cx="284794" cy="3730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직선 연결선 267">
              <a:extLst>
                <a:ext uri="{FF2B5EF4-FFF2-40B4-BE49-F238E27FC236}">
                  <a16:creationId xmlns:a16="http://schemas.microsoft.com/office/drawing/2014/main" id="{31931AAC-CD34-43E1-BA4C-9F9AD13AC841}"/>
                </a:ext>
              </a:extLst>
            </p:cNvPr>
            <p:cNvCxnSpPr>
              <a:cxnSpLocks/>
              <a:endCxn id="261" idx="7"/>
            </p:cNvCxnSpPr>
            <p:nvPr/>
          </p:nvCxnSpPr>
          <p:spPr>
            <a:xfrm flipH="1">
              <a:off x="4601243" y="1723170"/>
              <a:ext cx="277092" cy="2784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직선 연결선 268">
              <a:extLst>
                <a:ext uri="{FF2B5EF4-FFF2-40B4-BE49-F238E27FC236}">
                  <a16:creationId xmlns:a16="http://schemas.microsoft.com/office/drawing/2014/main" id="{1C68D5CA-A1D6-49FD-BCE7-79EF453E1F89}"/>
                </a:ext>
              </a:extLst>
            </p:cNvPr>
            <p:cNvCxnSpPr>
              <a:cxnSpLocks/>
              <a:stCxn id="262" idx="3"/>
            </p:cNvCxnSpPr>
            <p:nvPr/>
          </p:nvCxnSpPr>
          <p:spPr>
            <a:xfrm flipH="1">
              <a:off x="6315538" y="1393508"/>
              <a:ext cx="597693" cy="542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0" name="다이아몬드 269">
              <a:extLst>
                <a:ext uri="{FF2B5EF4-FFF2-40B4-BE49-F238E27FC236}">
                  <a16:creationId xmlns:a16="http://schemas.microsoft.com/office/drawing/2014/main" id="{A625D659-D7D3-4041-AEC7-8C420B887734}"/>
                </a:ext>
              </a:extLst>
            </p:cNvPr>
            <p:cNvSpPr/>
            <p:nvPr/>
          </p:nvSpPr>
          <p:spPr>
            <a:xfrm>
              <a:off x="1783883" y="1414597"/>
              <a:ext cx="1258219" cy="649964"/>
            </a:xfrm>
            <a:prstGeom prst="diamond">
              <a:avLst/>
            </a:prstGeom>
            <a:solidFill>
              <a:srgbClr val="8BA9D8"/>
            </a:solidFill>
            <a:ln w="63500" cmpd="dbl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+mj-ea"/>
                  <a:ea typeface="+mj-ea"/>
                </a:rPr>
                <a:t>소유한다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22BA0358-74DC-4457-BBFE-118A4300D968}"/>
                </a:ext>
              </a:extLst>
            </p:cNvPr>
            <p:cNvSpPr txBox="1"/>
            <p:nvPr/>
          </p:nvSpPr>
          <p:spPr>
            <a:xfrm>
              <a:off x="1025014" y="1471560"/>
              <a:ext cx="1063465" cy="21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rgbClr val="464646">
                        <a:alpha val="80000"/>
                      </a:srgbClr>
                    </a:solidFill>
                  </a:ln>
                  <a:solidFill>
                    <a:srgbClr val="464646"/>
                  </a:solidFill>
                  <a:latin typeface="+mj-ea"/>
                  <a:ea typeface="+mj-ea"/>
                </a:rPr>
                <a:t>1</a:t>
              </a:r>
              <a:endParaRPr lang="ko-KR" altLang="en-US" sz="800" dirty="0" err="1">
                <a:ln>
                  <a:solidFill>
                    <a:srgbClr val="464646">
                      <a:alpha val="80000"/>
                    </a:srgbClr>
                  </a:solidFill>
                </a:ln>
                <a:solidFill>
                  <a:srgbClr val="464646"/>
                </a:solidFill>
                <a:latin typeface="+mj-ea"/>
                <a:ea typeface="+mj-ea"/>
              </a:endParaRPr>
            </a:p>
          </p:txBody>
        </p:sp>
        <p:cxnSp>
          <p:nvCxnSpPr>
            <p:cNvPr id="272" name="직선 연결선 271">
              <a:extLst>
                <a:ext uri="{FF2B5EF4-FFF2-40B4-BE49-F238E27FC236}">
                  <a16:creationId xmlns:a16="http://schemas.microsoft.com/office/drawing/2014/main" id="{E0481844-2236-4611-8B68-F6F097062B19}"/>
                </a:ext>
              </a:extLst>
            </p:cNvPr>
            <p:cNvCxnSpPr>
              <a:cxnSpLocks/>
              <a:stCxn id="270" idx="3"/>
              <a:endCxn id="264" idx="1"/>
            </p:cNvCxnSpPr>
            <p:nvPr/>
          </p:nvCxnSpPr>
          <p:spPr>
            <a:xfrm flipV="1">
              <a:off x="3042102" y="1457628"/>
              <a:ext cx="1605492" cy="281952"/>
            </a:xfrm>
            <a:prstGeom prst="line">
              <a:avLst/>
            </a:prstGeom>
            <a:ln w="63500" cmpd="dbl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3" name="직선 연결선 272">
              <a:extLst>
                <a:ext uri="{FF2B5EF4-FFF2-40B4-BE49-F238E27FC236}">
                  <a16:creationId xmlns:a16="http://schemas.microsoft.com/office/drawing/2014/main" id="{EAD580F2-E622-41F5-807E-EA12F8F1E5F5}"/>
                </a:ext>
              </a:extLst>
            </p:cNvPr>
            <p:cNvCxnSpPr>
              <a:cxnSpLocks/>
              <a:stCxn id="137" idx="3"/>
              <a:endCxn id="270" idx="1"/>
            </p:cNvCxnSpPr>
            <p:nvPr/>
          </p:nvCxnSpPr>
          <p:spPr>
            <a:xfrm>
              <a:off x="-359406" y="1651287"/>
              <a:ext cx="2143289" cy="88292"/>
            </a:xfrm>
            <a:prstGeom prst="line">
              <a:avLst/>
            </a:prstGeom>
            <a:ln w="63500" cmpd="dbl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CB4F87DC-D1D4-4EBE-B1BB-C73FDC8CD0EA}"/>
                </a:ext>
              </a:extLst>
            </p:cNvPr>
            <p:cNvSpPr txBox="1"/>
            <p:nvPr/>
          </p:nvSpPr>
          <p:spPr>
            <a:xfrm>
              <a:off x="3683500" y="1310242"/>
              <a:ext cx="1063465" cy="21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rgbClr val="464646">
                        <a:alpha val="80000"/>
                      </a:srgbClr>
                    </a:solidFill>
                  </a:ln>
                  <a:solidFill>
                    <a:srgbClr val="464646"/>
                  </a:solidFill>
                  <a:latin typeface="+mj-ea"/>
                  <a:ea typeface="+mj-ea"/>
                </a:rPr>
                <a:t>n</a:t>
              </a:r>
              <a:endParaRPr lang="ko-KR" altLang="en-US" sz="800" dirty="0" err="1">
                <a:ln>
                  <a:solidFill>
                    <a:srgbClr val="464646">
                      <a:alpha val="80000"/>
                    </a:srgbClr>
                  </a:solidFill>
                </a:ln>
                <a:solidFill>
                  <a:srgbClr val="464646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B80A41FE-7421-40CD-B63C-6FFA49A3591F}"/>
              </a:ext>
            </a:extLst>
          </p:cNvPr>
          <p:cNvGrpSpPr/>
          <p:nvPr/>
        </p:nvGrpSpPr>
        <p:grpSpPr>
          <a:xfrm>
            <a:off x="5793675" y="983380"/>
            <a:ext cx="4810261" cy="2772119"/>
            <a:chOff x="789804" y="1053150"/>
            <a:chExt cx="6989464" cy="4306125"/>
          </a:xfrm>
        </p:grpSpPr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0AE7410F-219B-4603-8571-07C9FF044751}"/>
                </a:ext>
              </a:extLst>
            </p:cNvPr>
            <p:cNvSpPr/>
            <p:nvPr/>
          </p:nvSpPr>
          <p:spPr>
            <a:xfrm>
              <a:off x="2087747" y="4113454"/>
              <a:ext cx="1310728" cy="387439"/>
            </a:xfrm>
            <a:prstGeom prst="rect">
              <a:avLst/>
            </a:prstGeom>
            <a:noFill/>
            <a:ln w="38100">
              <a:solidFill>
                <a:srgbClr val="F081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메뉴</a:t>
              </a:r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A134C3F2-64A5-41BF-9FB9-69BDAA4A4032}"/>
                </a:ext>
              </a:extLst>
            </p:cNvPr>
            <p:cNvSpPr/>
            <p:nvPr/>
          </p:nvSpPr>
          <p:spPr>
            <a:xfrm>
              <a:off x="789804" y="3653434"/>
              <a:ext cx="1067453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판매량</a:t>
              </a:r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A7888D7D-A60B-4F7B-AAFA-423EE395DC88}"/>
                </a:ext>
              </a:extLst>
            </p:cNvPr>
            <p:cNvSpPr/>
            <p:nvPr/>
          </p:nvSpPr>
          <p:spPr>
            <a:xfrm>
              <a:off x="3254558" y="4748844"/>
              <a:ext cx="806391" cy="412734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가격</a:t>
              </a:r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D78FFC91-6D90-46C8-A64F-6878C94CF995}"/>
                </a:ext>
              </a:extLst>
            </p:cNvPr>
            <p:cNvSpPr/>
            <p:nvPr/>
          </p:nvSpPr>
          <p:spPr>
            <a:xfrm>
              <a:off x="2407536" y="3369501"/>
              <a:ext cx="1394135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u="sng" dirty="0">
                  <a:solidFill>
                    <a:schemeClr val="tx1"/>
                  </a:solidFill>
                  <a:latin typeface="+mj-ea"/>
                  <a:ea typeface="+mj-ea"/>
                </a:rPr>
                <a:t>메뉴번호</a:t>
              </a:r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1650B74A-8DCC-46FB-B681-21D8AC1E2F53}"/>
                </a:ext>
              </a:extLst>
            </p:cNvPr>
            <p:cNvSpPr/>
            <p:nvPr/>
          </p:nvSpPr>
          <p:spPr>
            <a:xfrm>
              <a:off x="1763559" y="4903765"/>
              <a:ext cx="806391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  <a:latin typeface="+mj-ea"/>
                  <a:ea typeface="+mj-ea"/>
                </a:rPr>
                <a:t>이름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4C90C01F-54C2-41D8-84A4-75216D7929EB}"/>
                </a:ext>
              </a:extLst>
            </p:cNvPr>
            <p:cNvSpPr/>
            <p:nvPr/>
          </p:nvSpPr>
          <p:spPr>
            <a:xfrm>
              <a:off x="2347024" y="1893867"/>
              <a:ext cx="1310728" cy="387438"/>
            </a:xfrm>
            <a:prstGeom prst="rect">
              <a:avLst/>
            </a:prstGeom>
            <a:noFill/>
            <a:ln w="63500" cmpd="dbl">
              <a:solidFill>
                <a:srgbClr val="F081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재료</a:t>
              </a:r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EEC5BD94-057E-42A2-AAE8-E41025E4AEEF}"/>
                </a:ext>
              </a:extLst>
            </p:cNvPr>
            <p:cNvSpPr/>
            <p:nvPr/>
          </p:nvSpPr>
          <p:spPr>
            <a:xfrm>
              <a:off x="4448446" y="2112234"/>
              <a:ext cx="806391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이름</a:t>
              </a:r>
            </a:p>
          </p:txBody>
        </p:sp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id="{90D9080F-3FDF-43D0-9578-547C8B42E4CE}"/>
                </a:ext>
              </a:extLst>
            </p:cNvPr>
            <p:cNvSpPr/>
            <p:nvPr/>
          </p:nvSpPr>
          <p:spPr>
            <a:xfrm>
              <a:off x="1334694" y="1450830"/>
              <a:ext cx="806391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  <a:latin typeface="+mj-ea"/>
                  <a:ea typeface="+mj-ea"/>
                </a:rPr>
                <a:t>가격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76" name="타원 275">
              <a:extLst>
                <a:ext uri="{FF2B5EF4-FFF2-40B4-BE49-F238E27FC236}">
                  <a16:creationId xmlns:a16="http://schemas.microsoft.com/office/drawing/2014/main" id="{572C01D0-2439-478F-8EE7-9A722ADC8ED7}"/>
                </a:ext>
              </a:extLst>
            </p:cNvPr>
            <p:cNvSpPr/>
            <p:nvPr/>
          </p:nvSpPr>
          <p:spPr>
            <a:xfrm>
              <a:off x="3991255" y="1053150"/>
              <a:ext cx="806391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  <a:latin typeface="+mj-ea"/>
                  <a:ea typeface="+mj-ea"/>
                </a:rPr>
                <a:t>갯수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77" name="다이아몬드 276">
              <a:extLst>
                <a:ext uri="{FF2B5EF4-FFF2-40B4-BE49-F238E27FC236}">
                  <a16:creationId xmlns:a16="http://schemas.microsoft.com/office/drawing/2014/main" id="{DED91893-CC34-4BA4-967D-8C152120E2B9}"/>
                </a:ext>
              </a:extLst>
            </p:cNvPr>
            <p:cNvSpPr/>
            <p:nvPr/>
          </p:nvSpPr>
          <p:spPr>
            <a:xfrm>
              <a:off x="4110020" y="2974076"/>
              <a:ext cx="1349258" cy="649964"/>
            </a:xfrm>
            <a:prstGeom prst="diamond">
              <a:avLst/>
            </a:prstGeom>
            <a:solidFill>
              <a:srgbClr val="8BA9D8"/>
            </a:solidFill>
            <a:ln w="63500" cmpd="dbl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+mj-ea"/>
                  <a:ea typeface="+mj-ea"/>
                </a:rPr>
                <a:t>구성한다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22DA0580-9107-4821-8837-11DD4181CD68}"/>
                </a:ext>
              </a:extLst>
            </p:cNvPr>
            <p:cNvSpPr txBox="1"/>
            <p:nvPr/>
          </p:nvSpPr>
          <p:spPr>
            <a:xfrm>
              <a:off x="3917484" y="3823327"/>
              <a:ext cx="1063466" cy="319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rgbClr val="464646">
                        <a:alpha val="80000"/>
                      </a:srgbClr>
                    </a:solidFill>
                  </a:ln>
                  <a:solidFill>
                    <a:srgbClr val="464646"/>
                  </a:solidFill>
                  <a:latin typeface="+mj-ea"/>
                  <a:ea typeface="+mj-ea"/>
                </a:rPr>
                <a:t>1</a:t>
              </a:r>
              <a:endParaRPr lang="ko-KR" altLang="en-US" sz="800" dirty="0" err="1">
                <a:ln>
                  <a:solidFill>
                    <a:srgbClr val="464646">
                      <a:alpha val="80000"/>
                    </a:srgbClr>
                  </a:solidFill>
                </a:ln>
                <a:solidFill>
                  <a:srgbClr val="464646"/>
                </a:solidFill>
                <a:latin typeface="+mj-ea"/>
                <a:ea typeface="+mj-ea"/>
              </a:endParaRPr>
            </a:p>
          </p:txBody>
        </p:sp>
        <p:cxnSp>
          <p:nvCxnSpPr>
            <p:cNvPr id="279" name="직선 연결선 278">
              <a:extLst>
                <a:ext uri="{FF2B5EF4-FFF2-40B4-BE49-F238E27FC236}">
                  <a16:creationId xmlns:a16="http://schemas.microsoft.com/office/drawing/2014/main" id="{7593D021-1BD6-4CA3-BC96-D479116116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59287" y="2368893"/>
              <a:ext cx="1030706" cy="676054"/>
            </a:xfrm>
            <a:prstGeom prst="line">
              <a:avLst/>
            </a:prstGeom>
            <a:ln w="63500" cmpd="dbl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직선 연결선 279">
              <a:extLst>
                <a:ext uri="{FF2B5EF4-FFF2-40B4-BE49-F238E27FC236}">
                  <a16:creationId xmlns:a16="http://schemas.microsoft.com/office/drawing/2014/main" id="{2ADC78E0-0182-4C1C-B3CC-6025E69D9A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7597" y="3482810"/>
              <a:ext cx="1031621" cy="712056"/>
            </a:xfrm>
            <a:prstGeom prst="line">
              <a:avLst/>
            </a:prstGeom>
            <a:ln w="63500" cmpd="dbl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743C0C1D-9952-4BAE-A466-1944FE6C8466}"/>
                </a:ext>
              </a:extLst>
            </p:cNvPr>
            <p:cNvSpPr txBox="1"/>
            <p:nvPr/>
          </p:nvSpPr>
          <p:spPr>
            <a:xfrm>
              <a:off x="1216930" y="2945244"/>
              <a:ext cx="1063466" cy="319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rgbClr val="464646">
                        <a:alpha val="80000"/>
                      </a:srgbClr>
                    </a:solidFill>
                  </a:ln>
                  <a:solidFill>
                    <a:srgbClr val="464646"/>
                  </a:solidFill>
                  <a:latin typeface="+mj-ea"/>
                  <a:ea typeface="+mj-ea"/>
                </a:rPr>
                <a:t>n</a:t>
              </a:r>
              <a:endParaRPr lang="ko-KR" altLang="en-US" sz="800" dirty="0" err="1">
                <a:ln>
                  <a:solidFill>
                    <a:srgbClr val="464646">
                      <a:alpha val="80000"/>
                    </a:srgbClr>
                  </a:solidFill>
                </a:ln>
                <a:solidFill>
                  <a:srgbClr val="464646"/>
                </a:solidFill>
                <a:latin typeface="+mj-ea"/>
                <a:ea typeface="+mj-ea"/>
              </a:endParaRPr>
            </a:p>
          </p:txBody>
        </p:sp>
        <p:cxnSp>
          <p:nvCxnSpPr>
            <p:cNvPr id="282" name="직선 연결선 281">
              <a:extLst>
                <a:ext uri="{FF2B5EF4-FFF2-40B4-BE49-F238E27FC236}">
                  <a16:creationId xmlns:a16="http://schemas.microsoft.com/office/drawing/2014/main" id="{A1BDFBBD-365F-4B85-9948-4E136A27BCC7}"/>
                </a:ext>
              </a:extLst>
            </p:cNvPr>
            <p:cNvCxnSpPr>
              <a:cxnSpLocks/>
              <a:stCxn id="251" idx="1"/>
            </p:cNvCxnSpPr>
            <p:nvPr/>
          </p:nvCxnSpPr>
          <p:spPr>
            <a:xfrm flipH="1" flipV="1">
              <a:off x="1682361" y="4078148"/>
              <a:ext cx="405386" cy="229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3" name="직선 연결선 282">
              <a:extLst>
                <a:ext uri="{FF2B5EF4-FFF2-40B4-BE49-F238E27FC236}">
                  <a16:creationId xmlns:a16="http://schemas.microsoft.com/office/drawing/2014/main" id="{87C487B0-B839-46B9-A84A-46A15BDB25B6}"/>
                </a:ext>
              </a:extLst>
            </p:cNvPr>
            <p:cNvCxnSpPr>
              <a:cxnSpLocks/>
              <a:stCxn id="255" idx="0"/>
            </p:cNvCxnSpPr>
            <p:nvPr/>
          </p:nvCxnSpPr>
          <p:spPr>
            <a:xfrm flipV="1">
              <a:off x="2166755" y="4492533"/>
              <a:ext cx="25437" cy="4112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4" name="직선 연결선 283">
              <a:extLst>
                <a:ext uri="{FF2B5EF4-FFF2-40B4-BE49-F238E27FC236}">
                  <a16:creationId xmlns:a16="http://schemas.microsoft.com/office/drawing/2014/main" id="{414FC5F8-E74A-4E1E-A825-08257E3765B5}"/>
                </a:ext>
              </a:extLst>
            </p:cNvPr>
            <p:cNvCxnSpPr>
              <a:cxnSpLocks/>
              <a:stCxn id="251" idx="0"/>
            </p:cNvCxnSpPr>
            <p:nvPr/>
          </p:nvCxnSpPr>
          <p:spPr>
            <a:xfrm flipV="1">
              <a:off x="2743111" y="3829728"/>
              <a:ext cx="107625" cy="2837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직선 연결선 284">
              <a:extLst>
                <a:ext uri="{FF2B5EF4-FFF2-40B4-BE49-F238E27FC236}">
                  <a16:creationId xmlns:a16="http://schemas.microsoft.com/office/drawing/2014/main" id="{8D5B3BE8-2ABE-4827-94F0-B56A77B83F8B}"/>
                </a:ext>
              </a:extLst>
            </p:cNvPr>
            <p:cNvCxnSpPr>
              <a:cxnSpLocks/>
              <a:stCxn id="253" idx="1"/>
            </p:cNvCxnSpPr>
            <p:nvPr/>
          </p:nvCxnSpPr>
          <p:spPr>
            <a:xfrm flipH="1" flipV="1">
              <a:off x="3288629" y="4517709"/>
              <a:ext cx="84022" cy="2915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직선 연결선 285">
              <a:extLst>
                <a:ext uri="{FF2B5EF4-FFF2-40B4-BE49-F238E27FC236}">
                  <a16:creationId xmlns:a16="http://schemas.microsoft.com/office/drawing/2014/main" id="{C0FA2E68-3E3C-45F5-ADB5-486D548033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1185" y="1459880"/>
              <a:ext cx="485521" cy="389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직선 연결선 286">
              <a:extLst>
                <a:ext uri="{FF2B5EF4-FFF2-40B4-BE49-F238E27FC236}">
                  <a16:creationId xmlns:a16="http://schemas.microsoft.com/office/drawing/2014/main" id="{9D2ED6AF-CB38-4AA5-A15A-5C01EDCE2DC0}"/>
                </a:ext>
              </a:extLst>
            </p:cNvPr>
            <p:cNvCxnSpPr>
              <a:cxnSpLocks/>
              <a:stCxn id="257" idx="2"/>
              <a:endCxn id="256" idx="3"/>
            </p:cNvCxnSpPr>
            <p:nvPr/>
          </p:nvCxnSpPr>
          <p:spPr>
            <a:xfrm flipH="1" flipV="1">
              <a:off x="3657752" y="2087587"/>
              <a:ext cx="790694" cy="2524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직선 연결선 287">
              <a:extLst>
                <a:ext uri="{FF2B5EF4-FFF2-40B4-BE49-F238E27FC236}">
                  <a16:creationId xmlns:a16="http://schemas.microsoft.com/office/drawing/2014/main" id="{F1CE73A2-A3D4-4AD6-9C73-179921809AC5}"/>
                </a:ext>
              </a:extLst>
            </p:cNvPr>
            <p:cNvCxnSpPr>
              <a:cxnSpLocks/>
            </p:cNvCxnSpPr>
            <p:nvPr/>
          </p:nvCxnSpPr>
          <p:spPr>
            <a:xfrm>
              <a:off x="2138012" y="1755565"/>
              <a:ext cx="269524" cy="894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직선 연결선 288">
              <a:extLst>
                <a:ext uri="{FF2B5EF4-FFF2-40B4-BE49-F238E27FC236}">
                  <a16:creationId xmlns:a16="http://schemas.microsoft.com/office/drawing/2014/main" id="{25CC9CE3-75DD-4D48-BE1C-6827BF9A08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9373" y="3189732"/>
              <a:ext cx="35989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90" name="직선 연결선 289">
            <a:extLst>
              <a:ext uri="{FF2B5EF4-FFF2-40B4-BE49-F238E27FC236}">
                <a16:creationId xmlns:a16="http://schemas.microsoft.com/office/drawing/2014/main" id="{63846744-B84C-4387-BD3B-783B381F7556}"/>
              </a:ext>
            </a:extLst>
          </p:cNvPr>
          <p:cNvCxnSpPr>
            <a:cxnSpLocks/>
          </p:cNvCxnSpPr>
          <p:nvPr/>
        </p:nvCxnSpPr>
        <p:spPr>
          <a:xfrm flipH="1" flipV="1">
            <a:off x="5045339" y="1730781"/>
            <a:ext cx="1704481" cy="1224947"/>
          </a:xfrm>
          <a:prstGeom prst="line">
            <a:avLst/>
          </a:prstGeom>
          <a:ln w="635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직선 연결선 290">
            <a:extLst>
              <a:ext uri="{FF2B5EF4-FFF2-40B4-BE49-F238E27FC236}">
                <a16:creationId xmlns:a16="http://schemas.microsoft.com/office/drawing/2014/main" id="{80F83C5D-BEE8-4177-8D74-9DCE7150EBD2}"/>
              </a:ext>
            </a:extLst>
          </p:cNvPr>
          <p:cNvCxnSpPr>
            <a:cxnSpLocks/>
          </p:cNvCxnSpPr>
          <p:nvPr/>
        </p:nvCxnSpPr>
        <p:spPr>
          <a:xfrm flipH="1" flipV="1">
            <a:off x="2468325" y="1023291"/>
            <a:ext cx="1982402" cy="520209"/>
          </a:xfrm>
          <a:prstGeom prst="line">
            <a:avLst/>
          </a:prstGeom>
          <a:ln w="635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3" name="다이아몬드 292">
            <a:extLst>
              <a:ext uri="{FF2B5EF4-FFF2-40B4-BE49-F238E27FC236}">
                <a16:creationId xmlns:a16="http://schemas.microsoft.com/office/drawing/2014/main" id="{B512AFE4-8CB2-4AAF-8274-A3F92F195C3F}"/>
              </a:ext>
            </a:extLst>
          </p:cNvPr>
          <p:cNvSpPr/>
          <p:nvPr/>
        </p:nvSpPr>
        <p:spPr>
          <a:xfrm>
            <a:off x="4224998" y="1425571"/>
            <a:ext cx="947262" cy="444261"/>
          </a:xfrm>
          <a:prstGeom prst="diamond">
            <a:avLst/>
          </a:prstGeom>
          <a:solidFill>
            <a:srgbClr val="8BA9D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+mj-ea"/>
                <a:ea typeface="+mj-ea"/>
              </a:rPr>
              <a:t>관리한다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F9AEC682-B452-4DEB-9CE2-101E238BC357}"/>
              </a:ext>
            </a:extLst>
          </p:cNvPr>
          <p:cNvSpPr txBox="1"/>
          <p:nvPr/>
        </p:nvSpPr>
        <p:spPr>
          <a:xfrm>
            <a:off x="3487465" y="1090933"/>
            <a:ext cx="725390" cy="22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rgbClr val="464646">
                      <a:alpha val="80000"/>
                    </a:srgbClr>
                  </a:solidFill>
                </a:ln>
                <a:solidFill>
                  <a:srgbClr val="464646"/>
                </a:solidFill>
                <a:latin typeface="+mj-ea"/>
                <a:ea typeface="+mj-ea"/>
              </a:rPr>
              <a:t>1</a:t>
            </a:r>
            <a:endParaRPr lang="ko-KR" altLang="en-US" sz="800" dirty="0" err="1">
              <a:ln>
                <a:solidFill>
                  <a:srgbClr val="464646">
                    <a:alpha val="80000"/>
                  </a:srgbClr>
                </a:solidFill>
              </a:ln>
              <a:solidFill>
                <a:srgbClr val="464646"/>
              </a:solidFill>
              <a:latin typeface="+mj-ea"/>
              <a:ea typeface="+mj-ea"/>
            </a:endParaRPr>
          </a:p>
        </p:txBody>
      </p:sp>
      <p:cxnSp>
        <p:nvCxnSpPr>
          <p:cNvPr id="296" name="직선 연결선 295">
            <a:extLst>
              <a:ext uri="{FF2B5EF4-FFF2-40B4-BE49-F238E27FC236}">
                <a16:creationId xmlns:a16="http://schemas.microsoft.com/office/drawing/2014/main" id="{B4DB4F49-4E83-4FB1-A710-0CBFFC628620}"/>
              </a:ext>
            </a:extLst>
          </p:cNvPr>
          <p:cNvCxnSpPr>
            <a:cxnSpLocks/>
          </p:cNvCxnSpPr>
          <p:nvPr/>
        </p:nvCxnSpPr>
        <p:spPr>
          <a:xfrm flipV="1">
            <a:off x="5749832" y="3160514"/>
            <a:ext cx="936246" cy="349662"/>
          </a:xfrm>
          <a:prstGeom prst="line">
            <a:avLst/>
          </a:prstGeom>
          <a:ln w="635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" name="다이아몬드 296">
            <a:extLst>
              <a:ext uri="{FF2B5EF4-FFF2-40B4-BE49-F238E27FC236}">
                <a16:creationId xmlns:a16="http://schemas.microsoft.com/office/drawing/2014/main" id="{4D13DE5B-BA71-48CA-BA38-90FD2831EC8A}"/>
              </a:ext>
            </a:extLst>
          </p:cNvPr>
          <p:cNvSpPr/>
          <p:nvPr/>
        </p:nvSpPr>
        <p:spPr>
          <a:xfrm>
            <a:off x="4993973" y="3419206"/>
            <a:ext cx="917159" cy="387953"/>
          </a:xfrm>
          <a:prstGeom prst="diamond">
            <a:avLst/>
          </a:prstGeom>
          <a:solidFill>
            <a:srgbClr val="8BA9D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+mj-ea"/>
                <a:ea typeface="+mj-ea"/>
              </a:rPr>
              <a:t>개발한다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7D423CDD-D5AD-4555-BA47-0C0C3D94142F}"/>
              </a:ext>
            </a:extLst>
          </p:cNvPr>
          <p:cNvSpPr txBox="1"/>
          <p:nvPr/>
        </p:nvSpPr>
        <p:spPr>
          <a:xfrm>
            <a:off x="4725597" y="3742397"/>
            <a:ext cx="702337" cy="120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rgbClr val="464646">
                      <a:alpha val="80000"/>
                    </a:srgbClr>
                  </a:solidFill>
                </a:ln>
                <a:solidFill>
                  <a:srgbClr val="464646"/>
                </a:solidFill>
                <a:latin typeface="+mj-ea"/>
                <a:ea typeface="+mj-ea"/>
              </a:rPr>
              <a:t>m</a:t>
            </a:r>
            <a:endParaRPr lang="ko-KR" altLang="en-US" sz="800" dirty="0" err="1">
              <a:ln>
                <a:solidFill>
                  <a:srgbClr val="464646">
                    <a:alpha val="80000"/>
                  </a:srgbClr>
                </a:solidFill>
              </a:ln>
              <a:solidFill>
                <a:srgbClr val="464646"/>
              </a:solidFill>
              <a:latin typeface="+mj-ea"/>
              <a:ea typeface="+mj-ea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F4CBFCD6-AA71-4B80-8CFB-5C65E9B81526}"/>
              </a:ext>
            </a:extLst>
          </p:cNvPr>
          <p:cNvSpPr txBox="1"/>
          <p:nvPr/>
        </p:nvSpPr>
        <p:spPr>
          <a:xfrm>
            <a:off x="5950131" y="3142595"/>
            <a:ext cx="702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rgbClr val="464646">
                      <a:alpha val="80000"/>
                    </a:srgbClr>
                  </a:solidFill>
                </a:ln>
                <a:solidFill>
                  <a:srgbClr val="464646"/>
                </a:solidFill>
                <a:latin typeface="+mj-ea"/>
                <a:ea typeface="+mj-ea"/>
              </a:rPr>
              <a:t>n</a:t>
            </a:r>
            <a:endParaRPr lang="ko-KR" altLang="en-US" sz="800" dirty="0" err="1">
              <a:ln>
                <a:solidFill>
                  <a:srgbClr val="464646">
                    <a:alpha val="80000"/>
                  </a:srgbClr>
                </a:solidFill>
              </a:ln>
              <a:solidFill>
                <a:srgbClr val="464646"/>
              </a:solidFill>
              <a:latin typeface="+mj-ea"/>
              <a:ea typeface="+mj-ea"/>
            </a:endParaRPr>
          </a:p>
        </p:txBody>
      </p:sp>
      <p:cxnSp>
        <p:nvCxnSpPr>
          <p:cNvPr id="300" name="직선 연결선 299">
            <a:extLst>
              <a:ext uri="{FF2B5EF4-FFF2-40B4-BE49-F238E27FC236}">
                <a16:creationId xmlns:a16="http://schemas.microsoft.com/office/drawing/2014/main" id="{941A4F3E-6B31-4E51-9584-743B00D05EAE}"/>
              </a:ext>
            </a:extLst>
          </p:cNvPr>
          <p:cNvCxnSpPr>
            <a:cxnSpLocks/>
          </p:cNvCxnSpPr>
          <p:nvPr/>
        </p:nvCxnSpPr>
        <p:spPr>
          <a:xfrm flipH="1">
            <a:off x="1191221" y="1130000"/>
            <a:ext cx="546402" cy="808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직선 연결선 291">
            <a:extLst>
              <a:ext uri="{FF2B5EF4-FFF2-40B4-BE49-F238E27FC236}">
                <a16:creationId xmlns:a16="http://schemas.microsoft.com/office/drawing/2014/main" id="{7B74521D-E77F-4607-B36C-1172C9626895}"/>
              </a:ext>
            </a:extLst>
          </p:cNvPr>
          <p:cNvCxnSpPr>
            <a:cxnSpLocks/>
          </p:cNvCxnSpPr>
          <p:nvPr/>
        </p:nvCxnSpPr>
        <p:spPr>
          <a:xfrm flipV="1">
            <a:off x="2848480" y="3737499"/>
            <a:ext cx="2407101" cy="1573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765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rot="20888870">
            <a:off x="-541582" y="2628901"/>
            <a:ext cx="10227164" cy="1600199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58317" y="3206234"/>
            <a:ext cx="1627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ko-KR" altLang="en-US" sz="2400" dirty="0">
                <a:ln>
                  <a:solidFill>
                    <a:schemeClr val="bg1">
                      <a:alpha val="8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037" y="6544467"/>
            <a:ext cx="683924" cy="38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2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342900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10800000">
            <a:off x="0" y="6516000"/>
            <a:ext cx="9144000" cy="342000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854096" y="1327389"/>
            <a:ext cx="3435799" cy="3763274"/>
            <a:chOff x="3731943" y="2220276"/>
            <a:chExt cx="1680115" cy="2831257"/>
          </a:xfrm>
        </p:grpSpPr>
        <p:sp>
          <p:nvSpPr>
            <p:cNvPr id="12" name="TextBox 11"/>
            <p:cNvSpPr txBox="1"/>
            <p:nvPr/>
          </p:nvSpPr>
          <p:spPr>
            <a:xfrm>
              <a:off x="4378698" y="2340821"/>
              <a:ext cx="386606" cy="324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200" spc="-150" dirty="0"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100000">
                        <a:schemeClr val="accent5">
                          <a:lumMod val="75000"/>
                        </a:schemeClr>
                      </a:gs>
                    </a:gsLst>
                    <a:lin ang="13500000" scaled="1"/>
                    <a:tileRect/>
                  </a:gradFill>
                  <a:latin typeface="+mj-ea"/>
                  <a:ea typeface="+mj-ea"/>
                </a:rPr>
                <a:t>목 차</a:t>
              </a:r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3731943" y="2220276"/>
              <a:ext cx="1680115" cy="2831257"/>
            </a:xfrm>
            <a:prstGeom prst="roundRect">
              <a:avLst>
                <a:gd name="adj" fmla="val 13040"/>
              </a:avLst>
            </a:prstGeom>
            <a:noFill/>
            <a:ln w="19050">
              <a:gradFill flip="none" rotWithShape="1">
                <a:gsLst>
                  <a:gs pos="0">
                    <a:schemeClr val="accent5"/>
                  </a:gs>
                  <a:gs pos="100000">
                    <a:schemeClr val="accent2"/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896226" y="2980518"/>
              <a:ext cx="1351554" cy="1295006"/>
              <a:chOff x="3896227" y="3005778"/>
              <a:chExt cx="1351554" cy="1295006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4021646" y="3005778"/>
                <a:ext cx="1100714" cy="2662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700" dirty="0">
                    <a:ln w="6350">
                      <a:solidFill>
                        <a:srgbClr val="5A5A5A">
                          <a:alpha val="80000"/>
                        </a:srgbClr>
                      </a:solidFill>
                    </a:ln>
                    <a:solidFill>
                      <a:srgbClr val="5A5A5A"/>
                    </a:solidFill>
                    <a:latin typeface="+mj-ea"/>
                    <a:ea typeface="+mj-ea"/>
                  </a:rPr>
                  <a:t>1. </a:t>
                </a:r>
                <a:r>
                  <a:rPr lang="ko-KR" altLang="en-US" sz="1700" dirty="0">
                    <a:ln w="6350">
                      <a:solidFill>
                        <a:srgbClr val="5A5A5A">
                          <a:alpha val="80000"/>
                        </a:srgbClr>
                      </a:solidFill>
                    </a:ln>
                    <a:solidFill>
                      <a:srgbClr val="5A5A5A"/>
                    </a:solidFill>
                    <a:latin typeface="+mj-ea"/>
                    <a:ea typeface="+mj-ea"/>
                  </a:rPr>
                  <a:t>데이터베이스 대상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896227" y="3348685"/>
                <a:ext cx="1351554" cy="2662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1700">
                    <a:ln>
                      <a:solidFill>
                        <a:srgbClr val="5A5A5A">
                          <a:alpha val="80000"/>
                        </a:srgbClr>
                      </a:solidFill>
                    </a:ln>
                    <a:solidFill>
                      <a:srgbClr val="5A5A5A"/>
                    </a:solidFill>
                    <a:latin typeface="a뉴고딕L" panose="02020600000000000000" pitchFamily="18" charset="-127"/>
                    <a:ea typeface="a뉴고딕L" panose="02020600000000000000" pitchFamily="18" charset="-127"/>
                  </a:defRPr>
                </a:lvl1pPr>
              </a:lstStyle>
              <a:p>
                <a:r>
                  <a:rPr lang="en-US" altLang="ko-KR" dirty="0">
                    <a:ln w="6350">
                      <a:solidFill>
                        <a:srgbClr val="5A5A5A">
                          <a:alpha val="80000"/>
                        </a:srgbClr>
                      </a:solidFill>
                    </a:ln>
                    <a:latin typeface="+mj-ea"/>
                    <a:ea typeface="+mj-ea"/>
                  </a:rPr>
                  <a:t>2. </a:t>
                </a:r>
                <a:r>
                  <a:rPr lang="ko-KR" altLang="en-US" dirty="0">
                    <a:ln w="6350">
                      <a:solidFill>
                        <a:srgbClr val="5A5A5A">
                          <a:alpha val="80000"/>
                        </a:srgbClr>
                      </a:solidFill>
                    </a:ln>
                    <a:latin typeface="+mj-ea"/>
                    <a:ea typeface="+mj-ea"/>
                  </a:rPr>
                  <a:t>데이터베이스 설계 목적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128252" y="3691592"/>
                <a:ext cx="887501" cy="2662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1700">
                    <a:ln>
                      <a:solidFill>
                        <a:srgbClr val="5A5A5A">
                          <a:alpha val="80000"/>
                        </a:srgbClr>
                      </a:solidFill>
                    </a:ln>
                    <a:solidFill>
                      <a:srgbClr val="5A5A5A"/>
                    </a:solidFill>
                    <a:latin typeface="a뉴고딕L" panose="02020600000000000000" pitchFamily="18" charset="-127"/>
                    <a:ea typeface="a뉴고딕L" panose="02020600000000000000" pitchFamily="18" charset="-127"/>
                  </a:defRPr>
                </a:lvl1pPr>
              </a:lstStyle>
              <a:p>
                <a:r>
                  <a:rPr lang="en-US" altLang="ko-KR" dirty="0">
                    <a:ln w="6350">
                      <a:solidFill>
                        <a:srgbClr val="5A5A5A">
                          <a:alpha val="80000"/>
                        </a:srgbClr>
                      </a:solidFill>
                    </a:ln>
                    <a:latin typeface="+mj-ea"/>
                    <a:ea typeface="+mj-ea"/>
                  </a:rPr>
                  <a:t>3. </a:t>
                </a:r>
                <a:r>
                  <a:rPr lang="ko-KR" altLang="en-US" dirty="0">
                    <a:ln w="6350">
                      <a:solidFill>
                        <a:srgbClr val="5A5A5A">
                          <a:alpha val="80000"/>
                        </a:srgbClr>
                      </a:solidFill>
                    </a:ln>
                    <a:latin typeface="+mj-ea"/>
                    <a:ea typeface="+mj-ea"/>
                  </a:rPr>
                  <a:t>요구사항 개요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253670" y="4034499"/>
                <a:ext cx="636661" cy="2662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1700">
                    <a:ln>
                      <a:solidFill>
                        <a:srgbClr val="5A5A5A">
                          <a:alpha val="80000"/>
                        </a:srgbClr>
                      </a:solidFill>
                    </a:ln>
                    <a:solidFill>
                      <a:srgbClr val="5A5A5A"/>
                    </a:solidFill>
                    <a:latin typeface="a뉴고딕L" panose="02020600000000000000" pitchFamily="18" charset="-127"/>
                    <a:ea typeface="a뉴고딕L" panose="02020600000000000000" pitchFamily="18" charset="-127"/>
                  </a:defRPr>
                </a:lvl1pPr>
              </a:lstStyle>
              <a:p>
                <a:r>
                  <a:rPr lang="en-US" altLang="ko-KR" dirty="0">
                    <a:ln w="6350">
                      <a:solidFill>
                        <a:srgbClr val="5A5A5A">
                          <a:alpha val="80000"/>
                        </a:srgbClr>
                      </a:solidFill>
                    </a:ln>
                    <a:latin typeface="+mj-ea"/>
                    <a:ea typeface="+mj-ea"/>
                  </a:rPr>
                  <a:t>4.</a:t>
                </a:r>
                <a:r>
                  <a:rPr lang="ko-KR" altLang="en-US" dirty="0">
                    <a:ln w="6350">
                      <a:solidFill>
                        <a:srgbClr val="5A5A5A">
                          <a:alpha val="80000"/>
                        </a:srgbClr>
                      </a:solidFill>
                    </a:ln>
                    <a:latin typeface="+mj-ea"/>
                    <a:ea typeface="+mj-ea"/>
                  </a:rPr>
                  <a:t> 개념설계</a:t>
                </a: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A8F69F7-27D6-4F27-B779-160FCBCB5D7F}"/>
              </a:ext>
            </a:extLst>
          </p:cNvPr>
          <p:cNvSpPr txBox="1"/>
          <p:nvPr/>
        </p:nvSpPr>
        <p:spPr>
          <a:xfrm>
            <a:off x="3637287" y="4139110"/>
            <a:ext cx="184217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700">
                <a:ln>
                  <a:solidFill>
                    <a:srgbClr val="5A5A5A">
                      <a:alpha val="80000"/>
                    </a:srgbClr>
                  </a:solidFill>
                </a:ln>
                <a:solidFill>
                  <a:srgbClr val="5A5A5A"/>
                </a:solidFill>
                <a:latin typeface="a뉴고딕L" panose="02020600000000000000" pitchFamily="18" charset="-127"/>
                <a:ea typeface="a뉴고딕L" panose="02020600000000000000" pitchFamily="18" charset="-127"/>
              </a:defRPr>
            </a:lvl1pPr>
          </a:lstStyle>
          <a:p>
            <a:r>
              <a:rPr lang="en-US" altLang="ko-KR" dirty="0">
                <a:ln w="6350">
                  <a:solidFill>
                    <a:srgbClr val="5A5A5A">
                      <a:alpha val="80000"/>
                    </a:srgbClr>
                  </a:solidFill>
                </a:ln>
                <a:latin typeface="+mj-ea"/>
                <a:ea typeface="+mj-ea"/>
              </a:rPr>
              <a:t>5.</a:t>
            </a:r>
            <a:r>
              <a:rPr lang="ko-KR" altLang="en-US" dirty="0">
                <a:ln w="6350">
                  <a:solidFill>
                    <a:srgbClr val="5A5A5A">
                      <a:alpha val="80000"/>
                    </a:srgbClr>
                  </a:solidFill>
                </a:ln>
                <a:latin typeface="+mj-ea"/>
                <a:ea typeface="+mj-ea"/>
              </a:rPr>
              <a:t> </a:t>
            </a:r>
            <a:r>
              <a:rPr lang="en-US" altLang="ko-KR" dirty="0">
                <a:ln w="6350">
                  <a:solidFill>
                    <a:srgbClr val="5A5A5A">
                      <a:alpha val="80000"/>
                    </a:srgbClr>
                  </a:solidFill>
                </a:ln>
                <a:latin typeface="+mj-ea"/>
                <a:ea typeface="+mj-ea"/>
              </a:rPr>
              <a:t>ER </a:t>
            </a:r>
            <a:r>
              <a:rPr lang="ko-KR" altLang="en-US" dirty="0">
                <a:ln w="6350">
                  <a:solidFill>
                    <a:srgbClr val="5A5A5A">
                      <a:alpha val="80000"/>
                    </a:srgbClr>
                  </a:solidFill>
                </a:ln>
                <a:latin typeface="+mj-ea"/>
                <a:ea typeface="+mj-ea"/>
              </a:rPr>
              <a:t>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192197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10800000">
            <a:off x="0" y="6634592"/>
            <a:ext cx="9144000" cy="223407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A00D00-D916-4EA7-9D1B-76F11ED92F83}"/>
              </a:ext>
            </a:extLst>
          </p:cNvPr>
          <p:cNvSpPr txBox="1"/>
          <p:nvPr/>
        </p:nvSpPr>
        <p:spPr>
          <a:xfrm>
            <a:off x="1470730" y="4102413"/>
            <a:ext cx="62025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pc="-150">
                <a:ln w="6350">
                  <a:solidFill>
                    <a:schemeClr val="tx2">
                      <a:lumMod val="75000"/>
                      <a:alpha val="8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defRPr>
            </a:lvl1pPr>
          </a:lstStyle>
          <a:p>
            <a:r>
              <a:rPr lang="ko-KR" altLang="en-US" sz="8000" dirty="0">
                <a:latin typeface="+mj-ea"/>
                <a:ea typeface="+mj-ea"/>
              </a:rPr>
              <a:t>맥도날드</a:t>
            </a:r>
            <a:endParaRPr lang="en-US" altLang="ko-KR" sz="8000" dirty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FC9558-97FD-49B1-B78E-205F14344C19}"/>
              </a:ext>
            </a:extLst>
          </p:cNvPr>
          <p:cNvSpPr/>
          <p:nvPr/>
        </p:nvSpPr>
        <p:spPr>
          <a:xfrm rot="10800000">
            <a:off x="0" y="0"/>
            <a:ext cx="9144000" cy="223407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0C894C-AFC6-46FA-9A52-D8DE350E2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213" y="1221233"/>
            <a:ext cx="2711573" cy="271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7452" y="320307"/>
            <a:ext cx="38427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pc="-150">
                <a:ln w="6350">
                  <a:solidFill>
                    <a:schemeClr val="tx2">
                      <a:lumMod val="75000"/>
                      <a:alpha val="8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defRPr>
            </a:lvl1pPr>
          </a:lstStyle>
          <a:p>
            <a:pPr algn="l"/>
            <a:r>
              <a:rPr lang="ko-KR" altLang="en-US" sz="2200" dirty="0">
                <a:latin typeface="+mj-ea"/>
                <a:ea typeface="+mj-ea"/>
              </a:rPr>
              <a:t>맥도날드의 핵심적인 경영 요소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07614" y="768377"/>
            <a:ext cx="8528773" cy="72000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 rot="10800000">
            <a:off x="0" y="6634592"/>
            <a:ext cx="9144000" cy="223407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A00D00-D916-4EA7-9D1B-76F11ED92F83}"/>
              </a:ext>
            </a:extLst>
          </p:cNvPr>
          <p:cNvSpPr txBox="1"/>
          <p:nvPr/>
        </p:nvSpPr>
        <p:spPr>
          <a:xfrm>
            <a:off x="725005" y="3054849"/>
            <a:ext cx="62025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pc="-150">
                <a:ln w="6350">
                  <a:solidFill>
                    <a:schemeClr val="tx2">
                      <a:lumMod val="75000"/>
                      <a:alpha val="8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defRPr>
            </a:lvl1pPr>
          </a:lstStyle>
          <a:p>
            <a:pPr marL="742950" indent="-742950" algn="l">
              <a:buAutoNum type="arabicPeriod"/>
            </a:pPr>
            <a:r>
              <a:rPr lang="ko-KR" altLang="en-US" sz="4000" dirty="0">
                <a:latin typeface="+mj-ea"/>
                <a:ea typeface="+mj-ea"/>
              </a:rPr>
              <a:t>서비스 </a:t>
            </a:r>
            <a:endParaRPr lang="en-US" altLang="ko-KR" sz="4000" dirty="0">
              <a:latin typeface="+mj-ea"/>
              <a:ea typeface="+mj-ea"/>
            </a:endParaRPr>
          </a:p>
          <a:p>
            <a:pPr marL="742950" indent="-742950" algn="l">
              <a:buAutoNum type="arabicPeriod"/>
            </a:pPr>
            <a:r>
              <a:rPr lang="ko-KR" altLang="en-US" sz="4000" dirty="0">
                <a:latin typeface="+mj-ea"/>
                <a:ea typeface="+mj-ea"/>
              </a:rPr>
              <a:t>상권 분석</a:t>
            </a:r>
            <a:endParaRPr lang="en-US" altLang="ko-KR" sz="4000" dirty="0">
              <a:latin typeface="+mj-ea"/>
              <a:ea typeface="+mj-ea"/>
            </a:endParaRPr>
          </a:p>
          <a:p>
            <a:pPr marL="742950" indent="-742950" algn="l">
              <a:buAutoNum type="arabicPeriod"/>
            </a:pPr>
            <a:r>
              <a:rPr lang="ko-KR" altLang="en-US" sz="4000" dirty="0">
                <a:latin typeface="+mj-ea"/>
                <a:ea typeface="+mj-ea"/>
              </a:rPr>
              <a:t>메뉴 표준화</a:t>
            </a:r>
            <a:endParaRPr lang="en-US" altLang="ko-KR" sz="4000" dirty="0">
              <a:latin typeface="+mj-ea"/>
              <a:ea typeface="+mj-ea"/>
            </a:endParaRPr>
          </a:p>
          <a:p>
            <a:pPr marL="742950" indent="-742950" algn="l">
              <a:buAutoNum type="arabicPeriod"/>
            </a:pPr>
            <a:endParaRPr lang="en-US" altLang="ko-KR" sz="4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2245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47367" y="257395"/>
            <a:ext cx="23679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pc="-150">
                <a:ln w="6350">
                  <a:solidFill>
                    <a:schemeClr val="tx2">
                      <a:lumMod val="75000"/>
                      <a:alpha val="8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defRPr>
            </a:lvl1pPr>
          </a:lstStyle>
          <a:p>
            <a:pPr algn="l"/>
            <a:r>
              <a:rPr lang="ko-KR" altLang="en-US" sz="2200" dirty="0">
                <a:latin typeface="+mj-ea"/>
                <a:ea typeface="+mj-ea"/>
              </a:rPr>
              <a:t>데이터베이스 대상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07614" y="768377"/>
            <a:ext cx="8528773" cy="72000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 rot="10800000">
            <a:off x="0" y="6634592"/>
            <a:ext cx="9144000" cy="223407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208" y="88119"/>
            <a:ext cx="7681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pPr algn="l"/>
            <a:r>
              <a:rPr lang="en-US" altLang="ko-KR" sz="4400" dirty="0">
                <a:latin typeface="+mj-ea"/>
                <a:ea typeface="+mj-ea"/>
              </a:rPr>
              <a:t>01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A00D00-D916-4EA7-9D1B-76F11ED92F83}"/>
              </a:ext>
            </a:extLst>
          </p:cNvPr>
          <p:cNvSpPr txBox="1"/>
          <p:nvPr/>
        </p:nvSpPr>
        <p:spPr>
          <a:xfrm>
            <a:off x="1547666" y="2785036"/>
            <a:ext cx="62025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pc="-150">
                <a:ln w="6350">
                  <a:solidFill>
                    <a:schemeClr val="tx2">
                      <a:lumMod val="75000"/>
                      <a:alpha val="8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defRPr>
            </a:lvl1pPr>
          </a:lstStyle>
          <a:p>
            <a:r>
              <a:rPr lang="ko-KR" altLang="en-US" sz="4000" dirty="0">
                <a:latin typeface="+mj-ea"/>
                <a:ea typeface="+mj-ea"/>
              </a:rPr>
              <a:t>맥도날드 한국본사의 </a:t>
            </a:r>
            <a:endParaRPr lang="en-US" altLang="ko-KR" sz="4000" dirty="0">
              <a:latin typeface="+mj-ea"/>
              <a:ea typeface="+mj-ea"/>
            </a:endParaRPr>
          </a:p>
          <a:p>
            <a:r>
              <a:rPr lang="ko-KR" altLang="en-US" sz="4000" dirty="0">
                <a:latin typeface="+mj-ea"/>
                <a:ea typeface="+mj-ea"/>
              </a:rPr>
              <a:t>각 부서 및 </a:t>
            </a:r>
            <a:r>
              <a:rPr lang="en-US" altLang="ko-KR" sz="4000" dirty="0">
                <a:latin typeface="+mj-ea"/>
                <a:ea typeface="+mj-ea"/>
              </a:rPr>
              <a:t>OC, OM, DO</a:t>
            </a:r>
          </a:p>
        </p:txBody>
      </p:sp>
    </p:spTree>
    <p:extLst>
      <p:ext uri="{BB962C8B-B14F-4D97-AF65-F5344CB8AC3E}">
        <p14:creationId xmlns:p14="http://schemas.microsoft.com/office/powerpoint/2010/main" val="233584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47367" y="257395"/>
            <a:ext cx="29738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pc="-150">
                <a:ln w="6350">
                  <a:solidFill>
                    <a:schemeClr val="tx2">
                      <a:lumMod val="75000"/>
                      <a:alpha val="8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defRPr>
            </a:lvl1pPr>
          </a:lstStyle>
          <a:p>
            <a:pPr algn="l"/>
            <a:r>
              <a:rPr lang="ko-KR" altLang="en-US" sz="2200" dirty="0">
                <a:latin typeface="+mj-ea"/>
                <a:ea typeface="+mj-ea"/>
              </a:rPr>
              <a:t>데이터베이스 설계 목적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07614" y="768377"/>
            <a:ext cx="8528773" cy="72000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 rot="10800000">
            <a:off x="0" y="6634592"/>
            <a:ext cx="9144000" cy="223407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208" y="88119"/>
            <a:ext cx="7681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pPr algn="l"/>
            <a:r>
              <a:rPr lang="en-US" altLang="ko-KR" sz="4400" dirty="0">
                <a:latin typeface="+mj-ea"/>
                <a:ea typeface="+mj-ea"/>
              </a:rPr>
              <a:t>02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A00D00-D916-4EA7-9D1B-76F11ED92F83}"/>
              </a:ext>
            </a:extLst>
          </p:cNvPr>
          <p:cNvSpPr txBox="1"/>
          <p:nvPr/>
        </p:nvSpPr>
        <p:spPr>
          <a:xfrm>
            <a:off x="307614" y="2923671"/>
            <a:ext cx="852877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pc="-150">
                <a:ln w="6350">
                  <a:solidFill>
                    <a:schemeClr val="tx2">
                      <a:lumMod val="75000"/>
                      <a:alpha val="8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defRPr>
            </a:lvl1pPr>
          </a:lstStyle>
          <a:p>
            <a:r>
              <a:rPr lang="ko-KR" altLang="en-US" sz="4000" dirty="0">
                <a:latin typeface="+mj-ea"/>
                <a:ea typeface="+mj-ea"/>
              </a:rPr>
              <a:t>맥도날드 기업의</a:t>
            </a:r>
            <a:endParaRPr lang="en-US" altLang="ko-KR" sz="4000" dirty="0">
              <a:latin typeface="+mj-ea"/>
              <a:ea typeface="+mj-ea"/>
            </a:endParaRPr>
          </a:p>
          <a:p>
            <a:r>
              <a:rPr lang="ko-KR" altLang="en-US" sz="4000" dirty="0">
                <a:latin typeface="+mj-ea"/>
                <a:ea typeface="+mj-ea"/>
              </a:rPr>
              <a:t>매출 상승 및 발전</a:t>
            </a:r>
            <a:endParaRPr lang="en-US" altLang="ko-KR" sz="4000" dirty="0">
              <a:latin typeface="+mj-ea"/>
              <a:ea typeface="+mj-ea"/>
            </a:endParaRPr>
          </a:p>
          <a:p>
            <a:pPr marL="457200" indent="-457200" algn="l">
              <a:buAutoNum type="arabicPeriod"/>
            </a:pPr>
            <a:endParaRPr lang="ko-KR" altLang="en-US" sz="2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8324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47367" y="249371"/>
            <a:ext cx="2448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pc="-150">
                <a:ln w="6350">
                  <a:solidFill>
                    <a:schemeClr val="tx2">
                      <a:lumMod val="75000"/>
                      <a:alpha val="8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defRPr>
            </a:lvl1pPr>
          </a:lstStyle>
          <a:p>
            <a:pPr algn="l"/>
            <a:r>
              <a:rPr lang="ko-KR" altLang="en-US" sz="2200" dirty="0">
                <a:latin typeface="+mj-ea"/>
                <a:ea typeface="+mj-ea"/>
              </a:rPr>
              <a:t>요구사항 분석 개요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07614" y="768377"/>
            <a:ext cx="8528773" cy="72000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 rot="10800000">
            <a:off x="0" y="6634592"/>
            <a:ext cx="9144000" cy="223407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208" y="88119"/>
            <a:ext cx="7681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pPr algn="l"/>
            <a:r>
              <a:rPr lang="en-US" altLang="ko-KR" sz="4400" dirty="0">
                <a:latin typeface="+mj-ea"/>
                <a:ea typeface="+mj-ea"/>
              </a:rPr>
              <a:t>03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A00D00-D916-4EA7-9D1B-76F11ED92F83}"/>
              </a:ext>
            </a:extLst>
          </p:cNvPr>
          <p:cNvSpPr txBox="1"/>
          <p:nvPr/>
        </p:nvSpPr>
        <p:spPr>
          <a:xfrm>
            <a:off x="947367" y="1268956"/>
            <a:ext cx="7031505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pc="-150">
                <a:ln w="6350">
                  <a:solidFill>
                    <a:schemeClr val="tx2">
                      <a:lumMod val="75000"/>
                      <a:alpha val="8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200" dirty="0">
                <a:latin typeface="+mn-ea"/>
                <a:ea typeface="+mn-ea"/>
              </a:rPr>
              <a:t>(</a:t>
            </a:r>
            <a:r>
              <a:rPr lang="ko-KR" altLang="en-US" sz="2200" dirty="0">
                <a:latin typeface="+mn-ea"/>
                <a:ea typeface="+mn-ea"/>
              </a:rPr>
              <a:t>본사의 인사부</a:t>
            </a:r>
            <a:r>
              <a:rPr lang="en-US" altLang="ko-KR" sz="2200" dirty="0">
                <a:latin typeface="+mn-ea"/>
                <a:ea typeface="+mn-ea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ko-KR" altLang="en-US" sz="2200" dirty="0">
                <a:latin typeface="+mn-ea"/>
                <a:ea typeface="+mn-ea"/>
              </a:rPr>
              <a:t>요구사항</a:t>
            </a:r>
            <a:r>
              <a:rPr lang="en-US" altLang="ko-KR" sz="2200" dirty="0">
                <a:latin typeface="+mn-ea"/>
                <a:ea typeface="+mn-ea"/>
              </a:rPr>
              <a:t>1 : </a:t>
            </a:r>
            <a:r>
              <a:rPr lang="ko-KR" altLang="en-US" sz="2200" dirty="0">
                <a:latin typeface="+mn-ea"/>
                <a:ea typeface="+mn-ea"/>
              </a:rPr>
              <a:t>매장의 매출 순위 검색</a:t>
            </a:r>
            <a:endParaRPr lang="en-US" altLang="ko-KR" sz="2200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2200" dirty="0">
                <a:latin typeface="+mn-ea"/>
                <a:ea typeface="+mn-ea"/>
              </a:rPr>
              <a:t>요구사항</a:t>
            </a:r>
            <a:r>
              <a:rPr lang="en-US" altLang="ko-KR" sz="2200" dirty="0">
                <a:latin typeface="+mn-ea"/>
                <a:ea typeface="+mn-ea"/>
              </a:rPr>
              <a:t>2 : </a:t>
            </a:r>
            <a:r>
              <a:rPr lang="ko-KR" altLang="en-US" sz="2200" dirty="0">
                <a:latin typeface="+mn-ea"/>
                <a:ea typeface="+mn-ea"/>
              </a:rPr>
              <a:t>매장 직원의 실적 및 순위검색</a:t>
            </a:r>
            <a:endParaRPr lang="en-US" altLang="ko-KR" sz="2200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2200" dirty="0">
                <a:latin typeface="+mn-ea"/>
                <a:ea typeface="+mn-ea"/>
              </a:rPr>
              <a:t>(</a:t>
            </a:r>
            <a:r>
              <a:rPr lang="ko-KR" altLang="en-US" sz="2200" dirty="0">
                <a:latin typeface="+mn-ea"/>
                <a:ea typeface="+mn-ea"/>
              </a:rPr>
              <a:t>본사의 </a:t>
            </a:r>
            <a:r>
              <a:rPr lang="ko-KR" altLang="en-US" sz="2200" dirty="0" err="1">
                <a:latin typeface="+mn-ea"/>
                <a:ea typeface="+mn-ea"/>
              </a:rPr>
              <a:t>운영부</a:t>
            </a:r>
            <a:r>
              <a:rPr lang="en-US" altLang="ko-KR" sz="2200" dirty="0">
                <a:latin typeface="+mn-ea"/>
                <a:ea typeface="+mn-ea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ko-KR" altLang="en-US" sz="2200" dirty="0">
                <a:latin typeface="+mn-ea"/>
                <a:ea typeface="+mn-ea"/>
              </a:rPr>
              <a:t>요구사항</a:t>
            </a:r>
            <a:r>
              <a:rPr lang="en-US" altLang="ko-KR" sz="2200" dirty="0">
                <a:latin typeface="+mn-ea"/>
                <a:ea typeface="+mn-ea"/>
              </a:rPr>
              <a:t>3 :  </a:t>
            </a:r>
            <a:r>
              <a:rPr lang="ko-KR" altLang="en-US" sz="2200" dirty="0">
                <a:latin typeface="+mn-ea"/>
                <a:ea typeface="+mn-ea"/>
              </a:rPr>
              <a:t>매출 상승을 위한 매출결정요인 검색</a:t>
            </a:r>
            <a:endParaRPr lang="en-US" altLang="ko-KR" sz="2200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2200" dirty="0">
                <a:latin typeface="+mn-ea"/>
                <a:ea typeface="+mn-ea"/>
              </a:rPr>
              <a:t>요구사항</a:t>
            </a:r>
            <a:r>
              <a:rPr lang="en-US" altLang="ko-KR" sz="2200" dirty="0">
                <a:latin typeface="+mn-ea"/>
                <a:ea typeface="+mn-ea"/>
              </a:rPr>
              <a:t>4 : </a:t>
            </a:r>
            <a:r>
              <a:rPr lang="ko-KR" altLang="en-US" sz="2200" dirty="0">
                <a:latin typeface="+mn-ea"/>
                <a:ea typeface="+mn-ea"/>
              </a:rPr>
              <a:t>새로운 매장의 입지선정을 위한 상권 검색</a:t>
            </a:r>
            <a:endParaRPr lang="en-US" altLang="ko-KR" sz="2200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2200" dirty="0">
                <a:latin typeface="+mn-ea"/>
                <a:ea typeface="+mn-ea"/>
              </a:rPr>
              <a:t>(</a:t>
            </a:r>
            <a:r>
              <a:rPr lang="ko-KR" altLang="en-US" sz="2200" dirty="0">
                <a:latin typeface="+mn-ea"/>
                <a:ea typeface="+mn-ea"/>
              </a:rPr>
              <a:t>본사의 개발부</a:t>
            </a:r>
            <a:r>
              <a:rPr lang="en-US" altLang="ko-KR" sz="2200" dirty="0">
                <a:latin typeface="+mn-ea"/>
                <a:ea typeface="+mn-ea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ko-KR" altLang="en-US" sz="2200" dirty="0">
                <a:latin typeface="+mn-ea"/>
                <a:ea typeface="+mn-ea"/>
              </a:rPr>
              <a:t>요구사항</a:t>
            </a:r>
            <a:r>
              <a:rPr lang="en-US" altLang="ko-KR" sz="2200" dirty="0">
                <a:latin typeface="+mn-ea"/>
                <a:ea typeface="+mn-ea"/>
              </a:rPr>
              <a:t>5 : </a:t>
            </a:r>
            <a:r>
              <a:rPr lang="ko-KR" altLang="en-US" sz="2200" dirty="0" err="1">
                <a:latin typeface="+mn-ea"/>
                <a:ea typeface="+mn-ea"/>
              </a:rPr>
              <a:t>신메뉴</a:t>
            </a:r>
            <a:r>
              <a:rPr lang="ko-KR" altLang="en-US" sz="2200" dirty="0">
                <a:latin typeface="+mn-ea"/>
                <a:ea typeface="+mn-ea"/>
              </a:rPr>
              <a:t> 개발을 위한 기존의 메뉴 및 그에 대한 정보 검색</a:t>
            </a:r>
            <a:endParaRPr lang="en-US" altLang="ko-KR" sz="2200" dirty="0">
              <a:latin typeface="+mn-ea"/>
              <a:ea typeface="+mn-ea"/>
            </a:endParaRPr>
          </a:p>
          <a:p>
            <a:pPr algn="l"/>
            <a:endParaRPr lang="en-US" altLang="ko-KR" sz="2200" dirty="0">
              <a:latin typeface="+mn-ea"/>
              <a:ea typeface="+mn-ea"/>
            </a:endParaRPr>
          </a:p>
          <a:p>
            <a:pPr marL="457200" indent="-457200" algn="l">
              <a:buAutoNum type="arabicPeriod"/>
            </a:pPr>
            <a:endParaRPr lang="en-US" altLang="ko-KR" sz="2200" dirty="0">
              <a:latin typeface="+mn-ea"/>
              <a:ea typeface="+mn-ea"/>
            </a:endParaRPr>
          </a:p>
          <a:p>
            <a:pPr algn="l"/>
            <a:endParaRPr lang="ko-KR" altLang="en-US" sz="2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0845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47367" y="230762"/>
            <a:ext cx="23679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pc="-150">
                <a:ln w="6350">
                  <a:solidFill>
                    <a:schemeClr val="tx2">
                      <a:lumMod val="75000"/>
                      <a:alpha val="8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defRPr>
            </a:lvl1pPr>
          </a:lstStyle>
          <a:p>
            <a:pPr algn="l"/>
            <a:r>
              <a:rPr lang="ko-KR" altLang="en-US" sz="2200" dirty="0">
                <a:latin typeface="+mj-ea"/>
                <a:ea typeface="+mj-ea"/>
              </a:rPr>
              <a:t>데이터베이스 대상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07614" y="768377"/>
            <a:ext cx="8528773" cy="72000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 rot="10800000">
            <a:off x="0" y="6634592"/>
            <a:ext cx="9144000" cy="223407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208" y="61486"/>
            <a:ext cx="7681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pPr algn="l"/>
            <a:r>
              <a:rPr lang="en-US" altLang="ko-KR" sz="4400" dirty="0">
                <a:latin typeface="+mj-ea"/>
                <a:ea typeface="+mj-ea"/>
              </a:rPr>
              <a:t>04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A00D00-D916-4EA7-9D1B-76F11ED92F83}"/>
              </a:ext>
            </a:extLst>
          </p:cNvPr>
          <p:cNvSpPr txBox="1"/>
          <p:nvPr/>
        </p:nvSpPr>
        <p:spPr>
          <a:xfrm>
            <a:off x="2131345" y="3033169"/>
            <a:ext cx="62025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pc="-150">
                <a:ln w="6350">
                  <a:solidFill>
                    <a:schemeClr val="tx2">
                      <a:lumMod val="75000"/>
                      <a:alpha val="8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defRPr>
            </a:lvl1pPr>
          </a:lstStyle>
          <a:p>
            <a:pPr algn="l"/>
            <a:r>
              <a:rPr lang="ko-KR" altLang="en-US" sz="6000" dirty="0">
                <a:latin typeface="+mj-ea"/>
                <a:ea typeface="+mj-ea"/>
              </a:rPr>
              <a:t>본사의 인사부</a:t>
            </a:r>
            <a:endParaRPr lang="en-US" altLang="ko-KR" sz="6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1774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50177" y="250746"/>
            <a:ext cx="71640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pc="-150">
                <a:ln w="6350">
                  <a:solidFill>
                    <a:schemeClr val="tx2">
                      <a:lumMod val="75000"/>
                      <a:alpha val="8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defRPr>
            </a:lvl1pPr>
          </a:lstStyle>
          <a:p>
            <a:pPr algn="l"/>
            <a:r>
              <a:rPr lang="ko-KR" altLang="en-US" sz="2200" dirty="0">
                <a:latin typeface="+mj-ea"/>
                <a:ea typeface="+mj-ea"/>
              </a:rPr>
              <a:t>개념설계</a:t>
            </a:r>
            <a:r>
              <a:rPr lang="en-US" altLang="ko-KR" sz="2200" dirty="0">
                <a:latin typeface="+mj-ea"/>
                <a:ea typeface="+mj-ea"/>
              </a:rPr>
              <a:t>_</a:t>
            </a:r>
            <a:r>
              <a:rPr lang="ko-KR" altLang="en-US" sz="2200" dirty="0">
                <a:latin typeface="+mj-ea"/>
                <a:ea typeface="+mj-ea"/>
              </a:rPr>
              <a:t>요구사항</a:t>
            </a:r>
            <a:r>
              <a:rPr lang="en-US" altLang="ko-KR" sz="2200" dirty="0">
                <a:latin typeface="+mj-ea"/>
                <a:ea typeface="+mj-ea"/>
              </a:rPr>
              <a:t>1 :</a:t>
            </a:r>
            <a:r>
              <a:rPr lang="ko-KR" altLang="en-US" sz="2200" dirty="0">
                <a:latin typeface="+mj-ea"/>
                <a:ea typeface="+mj-ea"/>
              </a:rPr>
              <a:t> 매장의 정보 및 매출 순위 검색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07614" y="768377"/>
            <a:ext cx="8528773" cy="72000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 rot="10800000">
            <a:off x="0" y="6634592"/>
            <a:ext cx="9144000" cy="223407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208" y="88119"/>
            <a:ext cx="7681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pPr algn="l"/>
            <a:r>
              <a:rPr lang="en-US" altLang="ko-KR" sz="4400" dirty="0">
                <a:latin typeface="+mj-ea"/>
                <a:ea typeface="+mj-ea"/>
              </a:rPr>
              <a:t>04</a:t>
            </a:r>
            <a:endParaRPr lang="ko-KR" altLang="en-US" sz="4400" dirty="0">
              <a:latin typeface="+mj-ea"/>
              <a:ea typeface="+mj-ea"/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02717EEB-5105-446B-9B7E-B9E129F1BEC4}"/>
              </a:ext>
            </a:extLst>
          </p:cNvPr>
          <p:cNvGrpSpPr/>
          <p:nvPr/>
        </p:nvGrpSpPr>
        <p:grpSpPr>
          <a:xfrm>
            <a:off x="760936" y="1405094"/>
            <a:ext cx="8139146" cy="4814777"/>
            <a:chOff x="877531" y="1452202"/>
            <a:chExt cx="8139146" cy="4814777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A070E27-7AA6-4984-8A62-854B5E8EB768}"/>
                </a:ext>
              </a:extLst>
            </p:cNvPr>
            <p:cNvSpPr/>
            <p:nvPr/>
          </p:nvSpPr>
          <p:spPr>
            <a:xfrm>
              <a:off x="2693505" y="2149541"/>
              <a:ext cx="1310728" cy="387439"/>
            </a:xfrm>
            <a:prstGeom prst="rect">
              <a:avLst/>
            </a:prstGeom>
            <a:noFill/>
            <a:ln w="38100">
              <a:solidFill>
                <a:srgbClr val="F081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+mj-ea"/>
                  <a:ea typeface="+mj-ea"/>
                </a:rPr>
                <a:t>매장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BE412B83-A97C-4E40-AA81-2BF765B9DFF9}"/>
                </a:ext>
              </a:extLst>
            </p:cNvPr>
            <p:cNvSpPr/>
            <p:nvPr/>
          </p:nvSpPr>
          <p:spPr>
            <a:xfrm>
              <a:off x="877531" y="2343260"/>
              <a:ext cx="1385561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u="sng" dirty="0">
                  <a:solidFill>
                    <a:schemeClr val="tx1"/>
                  </a:solidFill>
                  <a:latin typeface="+mj-ea"/>
                  <a:ea typeface="+mj-ea"/>
                </a:rPr>
                <a:t>매장번호</a:t>
              </a: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8DB19E1A-FE96-4B0D-A02C-7DB4E6D26619}"/>
                </a:ext>
              </a:extLst>
            </p:cNvPr>
            <p:cNvSpPr/>
            <p:nvPr/>
          </p:nvSpPr>
          <p:spPr>
            <a:xfrm>
              <a:off x="958601" y="3142358"/>
              <a:ext cx="1081512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>
                  <a:solidFill>
                    <a:schemeClr val="tx1"/>
                  </a:solidFill>
                  <a:latin typeface="+mj-ea"/>
                  <a:ea typeface="+mj-ea"/>
                </a:rPr>
                <a:t>총수익</a:t>
              </a:r>
              <a:endParaRPr lang="ko-KR" altLang="en-US" sz="15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CEFB3093-2008-4A82-9E23-CD0CE8DD1298}"/>
                </a:ext>
              </a:extLst>
            </p:cNvPr>
            <p:cNvSpPr/>
            <p:nvPr/>
          </p:nvSpPr>
          <p:spPr>
            <a:xfrm>
              <a:off x="1615775" y="1452202"/>
              <a:ext cx="1171247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  <a:latin typeface="+mj-ea"/>
                  <a:ea typeface="+mj-ea"/>
                </a:rPr>
                <a:t>서비스 평가</a:t>
              </a: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2BCA506E-63A8-451C-A620-35038B0322E4}"/>
                </a:ext>
              </a:extLst>
            </p:cNvPr>
            <p:cNvSpPr/>
            <p:nvPr/>
          </p:nvSpPr>
          <p:spPr>
            <a:xfrm>
              <a:off x="4428357" y="1746028"/>
              <a:ext cx="1532176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err="1">
                  <a:solidFill>
                    <a:schemeClr val="tx1"/>
                  </a:solidFill>
                  <a:latin typeface="+mj-ea"/>
                  <a:ea typeface="+mj-ea"/>
                </a:rPr>
                <a:t>점장</a:t>
              </a:r>
              <a:r>
                <a:rPr lang="ko-KR" altLang="en-US" sz="1500" dirty="0">
                  <a:solidFill>
                    <a:schemeClr val="tx1"/>
                  </a:solidFill>
                  <a:latin typeface="+mj-ea"/>
                  <a:ea typeface="+mj-ea"/>
                </a:rPr>
                <a:t> 번호</a:t>
              </a: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3D4AD689-ED80-4E24-A950-88EB41E39BF2}"/>
                </a:ext>
              </a:extLst>
            </p:cNvPr>
            <p:cNvCxnSpPr>
              <a:cxnSpLocks/>
              <a:stCxn id="72" idx="1"/>
            </p:cNvCxnSpPr>
            <p:nvPr/>
          </p:nvCxnSpPr>
          <p:spPr>
            <a:xfrm flipH="1">
              <a:off x="2170115" y="2343261"/>
              <a:ext cx="523390" cy="1096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5B5D95B7-E5BA-4B53-9919-8FFFE1D3928C}"/>
                </a:ext>
              </a:extLst>
            </p:cNvPr>
            <p:cNvCxnSpPr>
              <a:cxnSpLocks/>
              <a:endCxn id="72" idx="3"/>
            </p:cNvCxnSpPr>
            <p:nvPr/>
          </p:nvCxnSpPr>
          <p:spPr>
            <a:xfrm flipH="1">
              <a:off x="4004233" y="2091906"/>
              <a:ext cx="500980" cy="2513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17A4F2DA-8BED-443C-B8F5-DF7A4EAC8C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8717" y="2561599"/>
              <a:ext cx="1025362" cy="6196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1CE655BC-E194-469F-9B26-CF68612D39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5418" y="1849167"/>
              <a:ext cx="236606" cy="2827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7A481081-6A72-41E3-A84D-E519FB9E2A10}"/>
                </a:ext>
              </a:extLst>
            </p:cNvPr>
            <p:cNvSpPr/>
            <p:nvPr/>
          </p:nvSpPr>
          <p:spPr>
            <a:xfrm>
              <a:off x="5953329" y="4953342"/>
              <a:ext cx="1310728" cy="387439"/>
            </a:xfrm>
            <a:prstGeom prst="rect">
              <a:avLst/>
            </a:prstGeom>
            <a:noFill/>
            <a:ln w="38100">
              <a:solidFill>
                <a:srgbClr val="F081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+mj-ea"/>
                  <a:ea typeface="+mj-ea"/>
                </a:rPr>
                <a:t>매장직원</a:t>
              </a: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57E435AD-2E93-4659-9608-92CB4136DE36}"/>
                </a:ext>
              </a:extLst>
            </p:cNvPr>
            <p:cNvSpPr/>
            <p:nvPr/>
          </p:nvSpPr>
          <p:spPr>
            <a:xfrm>
              <a:off x="6545188" y="4230657"/>
              <a:ext cx="1398617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>
                  <a:solidFill>
                    <a:schemeClr val="tx1"/>
                  </a:solidFill>
                  <a:latin typeface="+mj-ea"/>
                  <a:ea typeface="+mj-ea"/>
                </a:rPr>
                <a:t>직원이름</a:t>
              </a:r>
              <a:endParaRPr lang="ko-KR" altLang="en-US" sz="15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6" name="다이아몬드 95">
              <a:extLst>
                <a:ext uri="{FF2B5EF4-FFF2-40B4-BE49-F238E27FC236}">
                  <a16:creationId xmlns:a16="http://schemas.microsoft.com/office/drawing/2014/main" id="{41431DC1-C143-4C9F-964D-9A135192A740}"/>
                </a:ext>
              </a:extLst>
            </p:cNvPr>
            <p:cNvSpPr/>
            <p:nvPr/>
          </p:nvSpPr>
          <p:spPr>
            <a:xfrm>
              <a:off x="4912294" y="3204403"/>
              <a:ext cx="1506650" cy="729380"/>
            </a:xfrm>
            <a:prstGeom prst="diamond">
              <a:avLst/>
            </a:prstGeom>
            <a:solidFill>
              <a:srgbClr val="8BA9D8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+mj-ea"/>
                  <a:ea typeface="+mj-ea"/>
                </a:rPr>
                <a:t>소속한다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0C2A7A98-6B4E-4D54-B0C8-F3466D301C58}"/>
                </a:ext>
              </a:extLst>
            </p:cNvPr>
            <p:cNvSpPr/>
            <p:nvPr/>
          </p:nvSpPr>
          <p:spPr>
            <a:xfrm>
              <a:off x="7618060" y="4566481"/>
              <a:ext cx="1398617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u="sng" dirty="0">
                  <a:solidFill>
                    <a:schemeClr val="tx1"/>
                  </a:solidFill>
                  <a:latin typeface="+mj-ea"/>
                  <a:ea typeface="+mj-ea"/>
                </a:rPr>
                <a:t>직원번호</a:t>
              </a: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196B68FC-C6C9-4483-AF40-2AD67B46F89A}"/>
                </a:ext>
              </a:extLst>
            </p:cNvPr>
            <p:cNvSpPr/>
            <p:nvPr/>
          </p:nvSpPr>
          <p:spPr>
            <a:xfrm>
              <a:off x="4294208" y="5563888"/>
              <a:ext cx="1360750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  <a:latin typeface="+mj-ea"/>
                  <a:ea typeface="+mj-ea"/>
                </a:rPr>
                <a:t>전화번호</a:t>
              </a:r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DD479A72-4E59-4042-B4ED-C2D1E3527044}"/>
                </a:ext>
              </a:extLst>
            </p:cNvPr>
            <p:cNvSpPr/>
            <p:nvPr/>
          </p:nvSpPr>
          <p:spPr>
            <a:xfrm>
              <a:off x="7291948" y="5409430"/>
              <a:ext cx="1360749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>
                  <a:solidFill>
                    <a:schemeClr val="tx1"/>
                  </a:solidFill>
                  <a:latin typeface="+mj-ea"/>
                  <a:ea typeface="+mj-ea"/>
                </a:rPr>
                <a:t>지점번호</a:t>
              </a:r>
              <a:endParaRPr lang="ko-KR" altLang="en-US" sz="15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EFC69ACE-BD49-4AD6-98AF-EE8C2F98AE87}"/>
                </a:ext>
              </a:extLst>
            </p:cNvPr>
            <p:cNvSpPr/>
            <p:nvPr/>
          </p:nvSpPr>
          <p:spPr>
            <a:xfrm>
              <a:off x="5649061" y="5811469"/>
              <a:ext cx="1489726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>
                  <a:solidFill>
                    <a:schemeClr val="tx1"/>
                  </a:solidFill>
                  <a:latin typeface="+mj-ea"/>
                  <a:ea typeface="+mj-ea"/>
                </a:rPr>
                <a:t>근무평가</a:t>
              </a:r>
              <a:endParaRPr lang="ko-KR" altLang="en-US" sz="15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71A2C0F7-4D1F-4DE8-B937-AC751E430FA1}"/>
                </a:ext>
              </a:extLst>
            </p:cNvPr>
            <p:cNvSpPr/>
            <p:nvPr/>
          </p:nvSpPr>
          <p:spPr>
            <a:xfrm>
              <a:off x="4700626" y="4916091"/>
              <a:ext cx="806391" cy="455510"/>
            </a:xfrm>
            <a:prstGeom prst="ellipse">
              <a:avLst/>
            </a:prstGeom>
            <a:noFill/>
            <a:ln w="38100">
              <a:solidFill>
                <a:srgbClr val="51C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  <a:latin typeface="+mj-ea"/>
                  <a:ea typeface="+mj-ea"/>
                </a:rPr>
                <a:t>월급</a:t>
              </a: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6E4E90B3-270A-429E-B038-3774CCD3F87D}"/>
                </a:ext>
              </a:extLst>
            </p:cNvPr>
            <p:cNvCxnSpPr>
              <a:cxnSpLocks/>
              <a:stCxn id="94" idx="1"/>
            </p:cNvCxnSpPr>
            <p:nvPr/>
          </p:nvCxnSpPr>
          <p:spPr>
            <a:xfrm flipH="1">
              <a:off x="5499717" y="5147062"/>
              <a:ext cx="453612" cy="23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ED73A2A-AA10-42B1-ACC5-FE6B66F84886}"/>
                </a:ext>
              </a:extLst>
            </p:cNvPr>
            <p:cNvCxnSpPr>
              <a:cxnSpLocks/>
              <a:stCxn id="94" idx="0"/>
            </p:cNvCxnSpPr>
            <p:nvPr/>
          </p:nvCxnSpPr>
          <p:spPr>
            <a:xfrm flipH="1" flipV="1">
              <a:off x="6045191" y="3724310"/>
              <a:ext cx="563502" cy="1229032"/>
            </a:xfrm>
            <a:prstGeom prst="line">
              <a:avLst/>
            </a:prstGeom>
            <a:ln w="63500" cmpd="dbl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77E3DF9E-3B37-44C8-B6D6-F6C0E2ECE9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21480" y="2547417"/>
              <a:ext cx="1325544" cy="811281"/>
            </a:xfrm>
            <a:prstGeom prst="line">
              <a:avLst/>
            </a:prstGeom>
            <a:ln w="63500" cmpd="dbl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2705A58-4599-4F3F-B2DD-95709FD565E4}"/>
                </a:ext>
              </a:extLst>
            </p:cNvPr>
            <p:cNvSpPr txBox="1"/>
            <p:nvPr/>
          </p:nvSpPr>
          <p:spPr>
            <a:xfrm>
              <a:off x="5862192" y="4139878"/>
              <a:ext cx="1063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rgbClr val="464646">
                        <a:alpha val="80000"/>
                      </a:srgbClr>
                    </a:solidFill>
                  </a:ln>
                  <a:solidFill>
                    <a:srgbClr val="464646"/>
                  </a:solidFill>
                  <a:latin typeface="+mj-ea"/>
                  <a:ea typeface="+mj-ea"/>
                </a:rPr>
                <a:t>n</a:t>
              </a:r>
              <a:endParaRPr lang="ko-KR" altLang="en-US" dirty="0" err="1">
                <a:ln>
                  <a:solidFill>
                    <a:srgbClr val="464646">
                      <a:alpha val="80000"/>
                    </a:srgbClr>
                  </a:solidFill>
                </a:ln>
                <a:solidFill>
                  <a:srgbClr val="464646"/>
                </a:solidFill>
                <a:latin typeface="+mj-ea"/>
                <a:ea typeface="+mj-ea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309A35E-9F8F-4056-8273-A312842D4464}"/>
                </a:ext>
              </a:extLst>
            </p:cNvPr>
            <p:cNvSpPr txBox="1"/>
            <p:nvPr/>
          </p:nvSpPr>
          <p:spPr>
            <a:xfrm>
              <a:off x="4700626" y="2603600"/>
              <a:ext cx="1063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rgbClr val="464646">
                        <a:alpha val="80000"/>
                      </a:srgbClr>
                    </a:solidFill>
                  </a:ln>
                  <a:solidFill>
                    <a:srgbClr val="464646"/>
                  </a:solidFill>
                  <a:latin typeface="+mj-ea"/>
                  <a:ea typeface="+mj-ea"/>
                </a:rPr>
                <a:t>1</a:t>
              </a:r>
              <a:endParaRPr lang="ko-KR" altLang="en-US" dirty="0" err="1">
                <a:ln>
                  <a:solidFill>
                    <a:srgbClr val="464646">
                      <a:alpha val="80000"/>
                    </a:srgbClr>
                  </a:solidFill>
                </a:ln>
                <a:solidFill>
                  <a:srgbClr val="464646"/>
                </a:solidFill>
                <a:latin typeface="+mj-ea"/>
                <a:ea typeface="+mj-ea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462DAF4C-3381-4A99-97C4-922FE8003D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0940" y="5355475"/>
              <a:ext cx="372389" cy="3048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49113311-4A14-4C64-9BED-76713B36906D}"/>
                </a:ext>
              </a:extLst>
            </p:cNvPr>
            <p:cNvCxnSpPr>
              <a:cxnSpLocks/>
              <a:stCxn id="94" idx="2"/>
            </p:cNvCxnSpPr>
            <p:nvPr/>
          </p:nvCxnSpPr>
          <p:spPr>
            <a:xfrm flipH="1">
              <a:off x="6472045" y="5340781"/>
              <a:ext cx="136648" cy="4508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B8EA76E1-3953-4575-9340-B4417B9185A5}"/>
                </a:ext>
              </a:extLst>
            </p:cNvPr>
            <p:cNvCxnSpPr>
              <a:cxnSpLocks/>
              <a:endCxn id="100" idx="1"/>
            </p:cNvCxnSpPr>
            <p:nvPr/>
          </p:nvCxnSpPr>
          <p:spPr>
            <a:xfrm>
              <a:off x="7263283" y="5342523"/>
              <a:ext cx="227942" cy="1336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A47DC76E-BA81-45DC-BE42-E2BD572D00CE}"/>
                </a:ext>
              </a:extLst>
            </p:cNvPr>
            <p:cNvCxnSpPr>
              <a:cxnSpLocks/>
              <a:endCxn id="98" idx="2"/>
            </p:cNvCxnSpPr>
            <p:nvPr/>
          </p:nvCxnSpPr>
          <p:spPr>
            <a:xfrm flipV="1">
              <a:off x="7291949" y="4794236"/>
              <a:ext cx="326111" cy="1883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5221C1ED-C1EC-4C4A-AE28-B4F71D0EF7F8}"/>
                </a:ext>
              </a:extLst>
            </p:cNvPr>
            <p:cNvCxnSpPr>
              <a:cxnSpLocks/>
              <a:endCxn id="95" idx="4"/>
            </p:cNvCxnSpPr>
            <p:nvPr/>
          </p:nvCxnSpPr>
          <p:spPr>
            <a:xfrm flipV="1">
              <a:off x="7146867" y="4686167"/>
              <a:ext cx="97630" cy="2386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5448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연결2">
      <a:dk1>
        <a:sysClr val="windowText" lastClr="000000"/>
      </a:dk1>
      <a:lt1>
        <a:sysClr val="window" lastClr="FFFFFF"/>
      </a:lt1>
      <a:dk2>
        <a:srgbClr val="5A5A5A"/>
      </a:dk2>
      <a:lt2>
        <a:srgbClr val="E7E6E6"/>
      </a:lt2>
      <a:accent1>
        <a:srgbClr val="8BA9D8"/>
      </a:accent1>
      <a:accent2>
        <a:srgbClr val="51C4EB"/>
      </a:accent2>
      <a:accent3>
        <a:srgbClr val="ABADB3"/>
      </a:accent3>
      <a:accent4>
        <a:srgbClr val="D491C5"/>
      </a:accent4>
      <a:accent5>
        <a:srgbClr val="F081B8"/>
      </a:accent5>
      <a:accent6>
        <a:srgbClr val="D6CDD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ln>
              <a:solidFill>
                <a:srgbClr val="464646">
                  <a:alpha val="80000"/>
                </a:srgbClr>
              </a:solidFill>
            </a:ln>
            <a:solidFill>
              <a:srgbClr val="464646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1514</TotalTime>
  <Words>473</Words>
  <Application>Microsoft Office PowerPoint</Application>
  <PresentationFormat>화면 슬라이드 쇼(4:3)</PresentationFormat>
  <Paragraphs>268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a뉴고딕L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진선량</dc:creator>
  <cp:lastModifiedBy>이유림</cp:lastModifiedBy>
  <cp:revision>89</cp:revision>
  <dcterms:created xsi:type="dcterms:W3CDTF">2017-05-09T09:40:15Z</dcterms:created>
  <dcterms:modified xsi:type="dcterms:W3CDTF">2018-11-12T07:31:13Z</dcterms:modified>
</cp:coreProperties>
</file>