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74" r:id="rId3"/>
    <p:sldId id="264" r:id="rId4"/>
    <p:sldId id="258" r:id="rId5"/>
    <p:sldId id="259" r:id="rId6"/>
    <p:sldId id="260" r:id="rId7"/>
    <p:sldId id="268" r:id="rId8"/>
    <p:sldId id="265" r:id="rId9"/>
    <p:sldId id="262" r:id="rId10"/>
    <p:sldId id="263" r:id="rId11"/>
    <p:sldId id="267" r:id="rId12"/>
    <p:sldId id="272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9F98A16-139A-4AF3-A69A-FBC2DE389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45509E-2D0E-4D18-AD06-55720BA1F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88E12-FFE4-4668-860C-19D293620ECE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69CBCB-F50A-42B9-A2C0-31A5A474B6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744CA-6C98-4D73-8CB6-FD5F32D898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02F8-98C9-432B-AD05-4B28A5E5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661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F1D1-06AB-42EB-999E-1ECE54050FC5}" type="datetimeFigureOut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F8F29-3B92-4C63-98EF-F9DA44A7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59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242BB-3A6C-445E-8026-D2B1C1375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74C41F-0521-4D9D-9C5D-DA27B37F9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CFFB-ACDC-4EAC-9097-3058A58A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9EC3-42A6-4B19-BD43-4AF1E69FB002}" type="datetime1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27DF0-C9C1-44E6-A8E7-B3D2FEA8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6887F-10B8-4A38-AF1A-9B08114D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4B7CD-06A5-4803-AB9E-DBF0969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9DBBC-C093-4F48-8620-FC0CEEE7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2175A-3D49-4670-B96F-7DCFF46A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89C3-F5BA-44D1-8B4A-2470ACE0E38D}" type="datetime1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856BA-9751-4DD9-A702-F1E3D43C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80436-36BA-4C66-891A-81DD15E7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0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B3F4E-9754-401A-B169-103B26EEE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320AE-2B0F-4341-8514-1211B7438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01473-EFF5-4BA5-A3AC-97B63B2C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D327-F258-4E0C-B6A1-23F592E49662}" type="datetime1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388CF-73E2-44F8-986F-841DBF64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841CB-A754-49DA-988E-58F54A04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5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FF3B2-AAD1-4DC9-9B5F-867389B5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F8440-3392-4041-978F-ECA6103A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5A828-87CF-44C5-BF76-58E770AF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7735-F26A-44CC-A04E-8EB39F141236}" type="datetime1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A2D39-597F-4ABE-A91F-0FB1ABEC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0A149-DD12-4B6E-965B-B66508FC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4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54759-AC09-4B11-9D30-C5F3A5C6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F6A4F-F9DF-47DE-A394-FC4DFF5E7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21B12-3579-4323-92BF-D66DB801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4B8C-9D76-4664-B521-5451156C08FF}" type="datetime1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03A76-C11A-4E45-B50B-752F3286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BB6FC-F3C3-4EC9-AFA7-15B8DC39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1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065D-3EBD-45B2-A5E6-BFF579B9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01F18-903E-4992-B51A-7BBECF82A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2DA32-324A-4C73-9C7C-B7B2C0D5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0A989-70FD-413E-A0A6-88268018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AFA5-F1C2-4272-BECC-274BBE886C0A}" type="datetime1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4F18F-BE36-4164-A311-D6316ED2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F93F3-EBE3-4705-9E16-816F3125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4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25BD7-5C4D-4CEB-99B9-A9F36E7F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E6756-85DB-495F-B02D-12C1A44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0F340-498C-469C-9C5C-93703068C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DAD091-D432-46C5-B9D9-F97BC15BA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7BE1-6642-4AB5-9C3F-62620E870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C91082-8FC5-45C0-9FB9-0B7A3BF8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8E8-402D-41D1-AACC-1C1C1ADE6294}" type="datetime1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448379-973B-49E5-9D78-D8F29942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402669-C49C-4261-B1A4-1FF8D3A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F9D7B-348A-426C-9A6A-5000C8C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D445E-CF76-4BF0-A4B8-2D41FB88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AA8D-AA95-4FCF-8870-BD9A909F3900}" type="datetime1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AA78D-F9EB-4843-8BA8-D5328416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1EB17-0B80-4D9B-87AD-65169BDF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036FCF-AFF5-437A-A6CD-177C82FD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272-A535-469B-BCBC-E3529ECE58EE}" type="datetime1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7D73C-439E-4419-957A-F1ABBEDC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A5F2C-EA03-4C5A-9476-17B3CE08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2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B6105-26A7-472C-9707-721CCBEB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4370F-B6EF-4902-BB17-50CA39800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53A1DB-3E53-4579-B0B3-209C37A9B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DD8AB-2F45-476B-AA01-2CB275AC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3582-1F35-4EE8-BF8B-094E5AC4855B}" type="datetime1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FA954-AB1C-455C-885D-AEE8272C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718F-2D86-43B0-AF4F-FB802EA4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0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F93BB-6BBF-420E-BAD6-FE19585B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DDA68-35EF-426A-9587-855E28FAF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6BF330-8421-4819-BB33-A0EA2077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7760A-D01F-4F2B-91CD-AAD79752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5EA0-FD36-4257-80D6-A1DF28CAC9D6}" type="datetime1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C614E-077E-4F56-B0F2-5A5D377D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49B77-6C75-4EE7-84EC-5AB013DD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290CF8-F0A9-4A59-A58D-3E899F9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83316-9C69-41FF-90EF-E3AC2141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4C09D-42C9-4AA0-8442-CA2DFD951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0A53-A820-4466-A2DD-1DC7D41D4608}" type="datetime1">
              <a:rPr lang="ko-KR" altLang="en-US" smtClean="0"/>
              <a:t>2020-03-26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14E6A-2794-4485-A17D-9FD9412DD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FF2A3-9561-4003-925F-731987BB8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9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7D6AFC-792D-407B-A0DC-EB262CA06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 b="1"/>
              <a:t>네트워크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EF3D3D-2225-4C9F-A620-8E9B01AF7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786130"/>
          </a:xfrm>
        </p:spPr>
        <p:txBody>
          <a:bodyPr anchor="ctr">
            <a:normAutofit fontScale="55000" lnSpcReduction="20000"/>
          </a:bodyPr>
          <a:lstStyle/>
          <a:p>
            <a:r>
              <a:rPr lang="en-US" altLang="ko-KR" sz="3200" b="1" dirty="0"/>
              <a:t>2</a:t>
            </a:r>
            <a:r>
              <a:rPr lang="ko-KR" altLang="en-US" sz="3200" b="1" dirty="0"/>
              <a:t>주차 과제</a:t>
            </a:r>
            <a:r>
              <a:rPr lang="en-US" altLang="ko-KR" sz="3200" b="1" dirty="0"/>
              <a:t>: 1, 2</a:t>
            </a:r>
            <a:r>
              <a:rPr lang="ko-KR" altLang="en-US" sz="3200" b="1" dirty="0"/>
              <a:t>장 실습코드 실행 </a:t>
            </a:r>
            <a:endParaRPr lang="en-US" altLang="ko-KR" sz="3200" b="1" dirty="0"/>
          </a:p>
          <a:p>
            <a:r>
              <a:rPr lang="ko-KR" altLang="en-US" sz="3200" b="1" dirty="0"/>
              <a:t>학번</a:t>
            </a:r>
            <a:r>
              <a:rPr lang="en-US" altLang="ko-KR" sz="3200" b="1" dirty="0"/>
              <a:t>: 2017156037, </a:t>
            </a:r>
            <a:r>
              <a:rPr lang="ko-KR" altLang="en-US" sz="3200" b="1" dirty="0"/>
              <a:t>이름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정수경</a:t>
            </a:r>
            <a:endParaRPr lang="en-US" altLang="ko-KR" sz="3200" b="1" dirty="0"/>
          </a:p>
          <a:p>
            <a:r>
              <a:rPr lang="en-US" altLang="ko-KR" sz="700" dirty="0"/>
              <a:t>			</a:t>
            </a:r>
            <a:endParaRPr lang="ko-KR" altLang="en-US" sz="7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B4681-48AF-4EEC-B3C3-50059DC7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ko-KR" b="1">
                <a:solidFill>
                  <a:schemeClr val="tx1">
                    <a:lumMod val="50000"/>
                    <a:lumOff val="50000"/>
                  </a:schemeClr>
                </a:solidFill>
              </a:rPr>
              <a:t>1-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8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6F6B4F-DE88-4D42-91A2-9A61BB113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64" y="583949"/>
            <a:ext cx="5951736" cy="2461473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6618B8-C617-41F1-A2B9-3B6CCC41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-10-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24AC83-58B1-4C63-8F3F-6723917E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512" y="3252960"/>
            <a:ext cx="5860288" cy="2895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750E2B-84D0-4A8B-8500-97DCFEACA6E5}"/>
              </a:ext>
            </a:extLst>
          </p:cNvPr>
          <p:cNvSpPr txBox="1"/>
          <p:nvPr/>
        </p:nvSpPr>
        <p:spPr>
          <a:xfrm>
            <a:off x="8735708" y="3255770"/>
            <a:ext cx="1740405" cy="1589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BF008A2-96D7-4F54-B494-54368A8A69C2}"/>
              </a:ext>
            </a:extLst>
          </p:cNvPr>
          <p:cNvCxnSpPr/>
          <p:nvPr/>
        </p:nvCxnSpPr>
        <p:spPr>
          <a:xfrm>
            <a:off x="3407304" y="746096"/>
            <a:ext cx="575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E2482D-66E0-44ED-8380-E267BE94076F}"/>
              </a:ext>
            </a:extLst>
          </p:cNvPr>
          <p:cNvSpPr txBox="1"/>
          <p:nvPr/>
        </p:nvSpPr>
        <p:spPr>
          <a:xfrm>
            <a:off x="121883" y="1291523"/>
            <a:ext cx="4965584" cy="19229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B8CA35-5B36-4BBA-A1BC-ABBE9DE85F6E}"/>
              </a:ext>
            </a:extLst>
          </p:cNvPr>
          <p:cNvSpPr txBox="1"/>
          <p:nvPr/>
        </p:nvSpPr>
        <p:spPr>
          <a:xfrm>
            <a:off x="5493512" y="4124039"/>
            <a:ext cx="4965584" cy="19229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7398183-B188-4A94-87F1-5720D2FAE38B}"/>
              </a:ext>
            </a:extLst>
          </p:cNvPr>
          <p:cNvSpPr/>
          <p:nvPr/>
        </p:nvSpPr>
        <p:spPr>
          <a:xfrm>
            <a:off x="98612" y="1262886"/>
            <a:ext cx="995083" cy="25939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4CA96BB-B02C-410A-B8D3-BA2E10165FD6}"/>
              </a:ext>
            </a:extLst>
          </p:cNvPr>
          <p:cNvSpPr/>
          <p:nvPr/>
        </p:nvSpPr>
        <p:spPr>
          <a:xfrm>
            <a:off x="5468467" y="4086769"/>
            <a:ext cx="995083" cy="25939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93492-33F8-4A19-AAE4-63FF1CE8D52F}"/>
              </a:ext>
            </a:extLst>
          </p:cNvPr>
          <p:cNvSpPr txBox="1"/>
          <p:nvPr/>
        </p:nvSpPr>
        <p:spPr>
          <a:xfrm>
            <a:off x="6169368" y="1254453"/>
            <a:ext cx="536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→ </a:t>
            </a:r>
            <a:r>
              <a:rPr lang="ko-KR" altLang="en-US" sz="1500" b="1" dirty="0">
                <a:highlight>
                  <a:srgbClr val="FFFF00"/>
                </a:highlight>
              </a:rPr>
              <a:t>★해결책</a:t>
            </a:r>
            <a:r>
              <a:rPr lang="en-US" altLang="ko-KR" sz="1500" b="1" dirty="0"/>
              <a:t>:</a:t>
            </a:r>
            <a:r>
              <a:rPr lang="ko-KR" altLang="en-US" sz="1500" b="1" dirty="0"/>
              <a:t> </a:t>
            </a:r>
            <a:r>
              <a:rPr lang="ko-KR" altLang="en-US" sz="1500" b="1" dirty="0">
                <a:solidFill>
                  <a:srgbClr val="FF0000"/>
                </a:solidFill>
              </a:rPr>
              <a:t>모든 파일의 권한 및 상세 정보 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79D89-6A3B-41E5-A113-F87CF24AF325}"/>
              </a:ext>
            </a:extLst>
          </p:cNvPr>
          <p:cNvSpPr txBox="1"/>
          <p:nvPr/>
        </p:nvSpPr>
        <p:spPr>
          <a:xfrm>
            <a:off x="216804" y="124850"/>
            <a:ext cx="536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↓ 현재 </a:t>
            </a:r>
            <a:r>
              <a:rPr lang="en-US" altLang="ko-KR" sz="1500" b="1" dirty="0"/>
              <a:t>data.txt</a:t>
            </a:r>
            <a:r>
              <a:rPr lang="ko-KR" altLang="en-US" sz="1500" b="1" dirty="0"/>
              <a:t> 파일에 대한 </a:t>
            </a:r>
            <a:r>
              <a:rPr lang="en-US" altLang="ko-KR" sz="1500" b="1" dirty="0"/>
              <a:t>‘</a:t>
            </a:r>
            <a:r>
              <a:rPr lang="ko-KR" altLang="en-US" sz="1500" b="1" dirty="0"/>
              <a:t>읽기 권한</a:t>
            </a:r>
            <a:r>
              <a:rPr lang="en-US" altLang="ko-KR" sz="1500" b="1" dirty="0"/>
              <a:t>(r)’</a:t>
            </a:r>
            <a:r>
              <a:rPr lang="ko-KR" altLang="en-US" sz="1500" b="1" dirty="0"/>
              <a:t>이 없는 상태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B710C-DE10-4E53-8FD7-7660EBE6B013}"/>
              </a:ext>
            </a:extLst>
          </p:cNvPr>
          <p:cNvSpPr txBox="1"/>
          <p:nvPr/>
        </p:nvSpPr>
        <p:spPr>
          <a:xfrm>
            <a:off x="3255779" y="4066264"/>
            <a:ext cx="24367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‘</a:t>
            </a:r>
            <a:r>
              <a:rPr lang="ko-KR" altLang="en-US" sz="1500" b="1" dirty="0"/>
              <a:t>읽기 권한</a:t>
            </a:r>
            <a:r>
              <a:rPr lang="en-US" altLang="ko-KR" sz="1500" b="1" dirty="0"/>
              <a:t>(r)’ </a:t>
            </a:r>
            <a:r>
              <a:rPr lang="ko-KR" altLang="en-US" sz="1500" b="1" dirty="0"/>
              <a:t>부여됨→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8CD6B-1807-482D-9F08-9AEF0DD14E48}"/>
              </a:ext>
            </a:extLst>
          </p:cNvPr>
          <p:cNvSpPr txBox="1"/>
          <p:nvPr/>
        </p:nvSpPr>
        <p:spPr>
          <a:xfrm>
            <a:off x="8114437" y="2810046"/>
            <a:ext cx="43543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↓ </a:t>
            </a:r>
            <a:r>
              <a:rPr lang="ko-KR" altLang="en-US" sz="1500" b="1" dirty="0">
                <a:highlight>
                  <a:srgbClr val="FFFF00"/>
                </a:highlight>
              </a:rPr>
              <a:t>★해결책</a:t>
            </a:r>
            <a:r>
              <a:rPr lang="en-US" altLang="ko-KR" sz="1500" b="1" dirty="0"/>
              <a:t>:</a:t>
            </a:r>
            <a:r>
              <a:rPr lang="ko-KR" altLang="en-US" sz="1500" b="1" dirty="0"/>
              <a:t> </a:t>
            </a:r>
            <a:r>
              <a:rPr lang="en-US" altLang="ko-KR" sz="1500" b="1" dirty="0" err="1">
                <a:solidFill>
                  <a:srgbClr val="FF0000"/>
                </a:solidFill>
              </a:rPr>
              <a:t>chmod</a:t>
            </a:r>
            <a:r>
              <a:rPr lang="en-US" altLang="ko-KR" sz="1500" b="1" dirty="0">
                <a:solidFill>
                  <a:srgbClr val="FF0000"/>
                </a:solidFill>
              </a:rPr>
              <a:t> </a:t>
            </a:r>
            <a:r>
              <a:rPr lang="ko-KR" altLang="en-US" sz="1500" b="1" dirty="0">
                <a:solidFill>
                  <a:srgbClr val="FF0000"/>
                </a:solidFill>
              </a:rPr>
              <a:t>명령어로 권한 </a:t>
            </a:r>
            <a:r>
              <a:rPr lang="en-US" altLang="ko-KR" sz="1500" b="1" dirty="0">
                <a:solidFill>
                  <a:srgbClr val="FF0000"/>
                </a:solidFill>
              </a:rPr>
              <a:t>755</a:t>
            </a:r>
            <a:r>
              <a:rPr lang="ko-KR" altLang="en-US" sz="1500" b="1" dirty="0">
                <a:solidFill>
                  <a:srgbClr val="FF0000"/>
                </a:solidFill>
              </a:rPr>
              <a:t>주기</a:t>
            </a:r>
          </a:p>
        </p:txBody>
      </p:sp>
    </p:spTree>
    <p:extLst>
      <p:ext uri="{BB962C8B-B14F-4D97-AF65-F5344CB8AC3E}">
        <p14:creationId xmlns:p14="http://schemas.microsoft.com/office/powerpoint/2010/main" val="103856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59B7F-36E0-4306-8368-B2D317CE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② 파일에 저장된 데이터 읽기 실습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6618B8-C617-41F1-A2B9-3B6CCC41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-11-</a:t>
            </a:r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D1B8F20-59A0-4F8E-AA04-5B64B6B9DA3B}"/>
              </a:ext>
            </a:extLst>
          </p:cNvPr>
          <p:cNvSpPr txBox="1">
            <a:spLocks/>
          </p:cNvSpPr>
          <p:nvPr/>
        </p:nvSpPr>
        <p:spPr>
          <a:xfrm>
            <a:off x="911088" y="31282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③ 파일 </a:t>
            </a:r>
            <a:r>
              <a:rPr lang="ko-KR" altLang="en-US" dirty="0" err="1"/>
              <a:t>디스크립터와</a:t>
            </a:r>
            <a:r>
              <a:rPr lang="ko-KR" altLang="en-US" dirty="0"/>
              <a:t> 소켓 실습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80DAD62-E669-4B27-BC2B-53F50EBB72D0}"/>
              </a:ext>
            </a:extLst>
          </p:cNvPr>
          <p:cNvGrpSpPr/>
          <p:nvPr/>
        </p:nvGrpSpPr>
        <p:grpSpPr>
          <a:xfrm>
            <a:off x="1763766" y="1694675"/>
            <a:ext cx="6407434" cy="3605749"/>
            <a:chOff x="1073486" y="1694675"/>
            <a:chExt cx="6407434" cy="360574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C1FC0E0-8FEA-4657-AA97-F95E457C7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1547" y="2308543"/>
              <a:ext cx="4739593" cy="571702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8D3C43B-E81C-4320-8034-18E4D7DBBF59}"/>
                </a:ext>
              </a:extLst>
            </p:cNvPr>
            <p:cNvGrpSpPr/>
            <p:nvPr/>
          </p:nvGrpSpPr>
          <p:grpSpPr>
            <a:xfrm>
              <a:off x="1073486" y="1694675"/>
              <a:ext cx="6407434" cy="3605749"/>
              <a:chOff x="1073486" y="1694675"/>
              <a:chExt cx="6407434" cy="3605749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C4AE13DA-7500-4EB7-BAD4-5B6D1730FD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547" y="1694675"/>
                <a:ext cx="6399373" cy="221305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9AFC66CB-4B55-428B-B237-5D721AB1DD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547" y="4453768"/>
                <a:ext cx="5599661" cy="84665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9094CA-5FEA-4DF1-A4E8-CA5D2B3EEF48}"/>
                  </a:ext>
                </a:extLst>
              </p:cNvPr>
              <p:cNvSpPr txBox="1"/>
              <p:nvPr/>
            </p:nvSpPr>
            <p:spPr>
              <a:xfrm>
                <a:off x="1073486" y="2487135"/>
                <a:ext cx="2105891" cy="374729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97CB0-B956-41CF-875B-5DAEC0FC7F62}"/>
                </a:ext>
              </a:extLst>
            </p:cNvPr>
            <p:cNvSpPr txBox="1"/>
            <p:nvPr/>
          </p:nvSpPr>
          <p:spPr>
            <a:xfrm>
              <a:off x="1098380" y="4782995"/>
              <a:ext cx="1914446" cy="498764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C047CCC-E7DB-4646-9905-38B3FFE07C16}"/>
                </a:ext>
              </a:extLst>
            </p:cNvPr>
            <p:cNvCxnSpPr/>
            <p:nvPr/>
          </p:nvCxnSpPr>
          <p:spPr>
            <a:xfrm>
              <a:off x="5020908" y="1900076"/>
              <a:ext cx="240450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70BABDE-291C-4CCA-A4B6-344D71BF4C04}"/>
                </a:ext>
              </a:extLst>
            </p:cNvPr>
            <p:cNvCxnSpPr/>
            <p:nvPr/>
          </p:nvCxnSpPr>
          <p:spPr>
            <a:xfrm>
              <a:off x="4684102" y="4625346"/>
              <a:ext cx="19871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163CDC8-05F4-4EB7-B619-D28F63A517AA}"/>
                </a:ext>
              </a:extLst>
            </p:cNvPr>
            <p:cNvCxnSpPr/>
            <p:nvPr/>
          </p:nvCxnSpPr>
          <p:spPr>
            <a:xfrm>
              <a:off x="4672715" y="4795676"/>
              <a:ext cx="5756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368CCED-D610-45E0-91F8-CF55AD37677D}"/>
              </a:ext>
            </a:extLst>
          </p:cNvPr>
          <p:cNvSpPr txBox="1"/>
          <p:nvPr/>
        </p:nvSpPr>
        <p:spPr>
          <a:xfrm>
            <a:off x="8197354" y="1629268"/>
            <a:ext cx="24367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→ 컴파일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5F3C8-EEDD-4810-9224-CEA1E0CEDDDE}"/>
              </a:ext>
            </a:extLst>
          </p:cNvPr>
          <p:cNvSpPr txBox="1"/>
          <p:nvPr/>
        </p:nvSpPr>
        <p:spPr>
          <a:xfrm>
            <a:off x="7371488" y="4412661"/>
            <a:ext cx="24367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→ 컴파일 및 실행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242A8-5351-4D70-AE7E-D9BF15901F41}"/>
              </a:ext>
            </a:extLst>
          </p:cNvPr>
          <p:cNvSpPr txBox="1"/>
          <p:nvPr/>
        </p:nvSpPr>
        <p:spPr>
          <a:xfrm>
            <a:off x="1670299" y="5384506"/>
            <a:ext cx="5599660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/>
              <a:t>↑ 실행 결과</a:t>
            </a:r>
            <a:r>
              <a:rPr lang="en-US" altLang="ko-KR" sz="1500" b="1" dirty="0"/>
              <a:t>:  </a:t>
            </a:r>
            <a:r>
              <a:rPr lang="ko-KR" altLang="en-US" sz="1500" b="1" dirty="0"/>
              <a:t>리눅스는 소켓 또한 파일로 관리함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따라서 소켓에도 </a:t>
            </a:r>
            <a:r>
              <a:rPr lang="ko-KR" altLang="en-US" sz="1500" b="1" dirty="0" err="1"/>
              <a:t>디스크립터</a:t>
            </a:r>
            <a:r>
              <a:rPr lang="ko-KR" altLang="en-US" sz="1500" b="1" dirty="0"/>
              <a:t> 정수 값이 할당됨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1330EB-D26E-4B86-9460-138E3B327F5A}"/>
              </a:ext>
            </a:extLst>
          </p:cNvPr>
          <p:cNvSpPr txBox="1"/>
          <p:nvPr/>
        </p:nvSpPr>
        <p:spPr>
          <a:xfrm>
            <a:off x="6631791" y="2423449"/>
            <a:ext cx="44610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→ 실행 결과</a:t>
            </a:r>
            <a:r>
              <a:rPr lang="en-US" altLang="ko-KR" sz="1500" b="1" dirty="0"/>
              <a:t>: </a:t>
            </a:r>
            <a:r>
              <a:rPr lang="ko-KR" altLang="en-US" sz="1500" b="1" dirty="0"/>
              <a:t>파일에 저장된 </a:t>
            </a:r>
            <a:r>
              <a:rPr lang="en-US" altLang="ko-KR" sz="1500" b="1" dirty="0"/>
              <a:t>“Let’s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go!”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읽어옴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18897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7075-87B4-4B30-A5E5-4FB5C1C6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230"/>
            <a:ext cx="10515600" cy="1325563"/>
          </a:xfrm>
        </p:spPr>
        <p:txBody>
          <a:bodyPr/>
          <a:lstStyle/>
          <a:p>
            <a:r>
              <a:rPr lang="en-US" altLang="ko-KR" dirty="0"/>
              <a:t>Ch02-1. </a:t>
            </a:r>
            <a:r>
              <a:rPr lang="ko-KR" altLang="en-US" dirty="0"/>
              <a:t>소켓의 프로토콜과 그에 따른 데이터 전송 특성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64B74-8BA6-4637-AAF0-8FC5A864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-12-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68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BEB69F-848D-4477-BF7B-3337CC67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-13-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BA11C3E-DADE-416C-B8F9-E6B6BA2D470F}"/>
              </a:ext>
            </a:extLst>
          </p:cNvPr>
          <p:cNvGrpSpPr/>
          <p:nvPr/>
        </p:nvGrpSpPr>
        <p:grpSpPr>
          <a:xfrm>
            <a:off x="3002865" y="3699246"/>
            <a:ext cx="6473141" cy="669445"/>
            <a:chOff x="912004" y="3859743"/>
            <a:chExt cx="6473141" cy="55326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179F5ED-D1F5-4411-AAA0-AD7947334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004" y="3859743"/>
              <a:ext cx="6473141" cy="55326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BB7FEC-14FC-4104-ACED-A2AF007C30B8}"/>
                </a:ext>
              </a:extLst>
            </p:cNvPr>
            <p:cNvSpPr txBox="1"/>
            <p:nvPr/>
          </p:nvSpPr>
          <p:spPr>
            <a:xfrm>
              <a:off x="922216" y="4018419"/>
              <a:ext cx="3391559" cy="37472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1892F8A-50C6-4DAC-AEC8-4D3CA2F09407}"/>
                </a:ext>
              </a:extLst>
            </p:cNvPr>
            <p:cNvCxnSpPr/>
            <p:nvPr/>
          </p:nvCxnSpPr>
          <p:spPr>
            <a:xfrm>
              <a:off x="4904370" y="4047339"/>
              <a:ext cx="240450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6E412CB-F0E4-4014-BA67-D35B1992A293}"/>
              </a:ext>
            </a:extLst>
          </p:cNvPr>
          <p:cNvGrpSpPr/>
          <p:nvPr/>
        </p:nvGrpSpPr>
        <p:grpSpPr>
          <a:xfrm>
            <a:off x="3021985" y="3003885"/>
            <a:ext cx="5431169" cy="270010"/>
            <a:chOff x="912004" y="3059146"/>
            <a:chExt cx="5431169" cy="20286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6095F36-670D-4C7D-B5E5-C3B8D2AD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004" y="3059146"/>
              <a:ext cx="5431169" cy="202863"/>
            </a:xfrm>
            <a:prstGeom prst="rect">
              <a:avLst/>
            </a:prstGeom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5205B0D-F7AE-4C5A-8C4B-4F9529BB1C05}"/>
                </a:ext>
              </a:extLst>
            </p:cNvPr>
            <p:cNvCxnSpPr/>
            <p:nvPr/>
          </p:nvCxnSpPr>
          <p:spPr>
            <a:xfrm>
              <a:off x="4831195" y="3249479"/>
              <a:ext cx="149301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0E633A1-C180-4516-B21C-C51D15A27E1A}"/>
              </a:ext>
            </a:extLst>
          </p:cNvPr>
          <p:cNvGrpSpPr/>
          <p:nvPr/>
        </p:nvGrpSpPr>
        <p:grpSpPr>
          <a:xfrm>
            <a:off x="3002865" y="1787111"/>
            <a:ext cx="5984429" cy="686407"/>
            <a:chOff x="912004" y="1631522"/>
            <a:chExt cx="5984429" cy="56727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AD0A919-658D-4BA9-905E-F4A56AFE9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2004" y="1631522"/>
              <a:ext cx="5984429" cy="55326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D2FDE2-13ED-4450-8FE2-DD55FCBC1CE0}"/>
                </a:ext>
              </a:extLst>
            </p:cNvPr>
            <p:cNvSpPr txBox="1"/>
            <p:nvPr/>
          </p:nvSpPr>
          <p:spPr>
            <a:xfrm>
              <a:off x="931124" y="1987275"/>
              <a:ext cx="738103" cy="211525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C50189-201A-43FA-9B53-4B909D943305}"/>
                </a:ext>
              </a:extLst>
            </p:cNvPr>
            <p:cNvSpPr txBox="1"/>
            <p:nvPr/>
          </p:nvSpPr>
          <p:spPr>
            <a:xfrm>
              <a:off x="1935172" y="1799012"/>
              <a:ext cx="738103" cy="211525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333F88C-A431-4EA5-BBCF-F69BCBFFD4D8}"/>
              </a:ext>
            </a:extLst>
          </p:cNvPr>
          <p:cNvSpPr txBox="1"/>
          <p:nvPr/>
        </p:nvSpPr>
        <p:spPr>
          <a:xfrm>
            <a:off x="1456311" y="2031965"/>
            <a:ext cx="24367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실행 파일들 →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DA8B3B-27C8-4268-B547-CB0D7A73CE05}"/>
              </a:ext>
            </a:extLst>
          </p:cNvPr>
          <p:cNvSpPr txBox="1"/>
          <p:nvPr/>
        </p:nvSpPr>
        <p:spPr>
          <a:xfrm>
            <a:off x="8554456" y="2965638"/>
            <a:ext cx="30925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→ </a:t>
            </a:r>
            <a:r>
              <a:rPr lang="en-US" altLang="ko-KR" sz="1500" b="1" dirty="0"/>
              <a:t>9191 </a:t>
            </a:r>
            <a:r>
              <a:rPr lang="ko-KR" altLang="en-US" sz="1500" b="1" dirty="0"/>
              <a:t>포트로 서버측 파일 실행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80C318-3D5F-4EF0-A0F6-A9FA839996DA}"/>
              </a:ext>
            </a:extLst>
          </p:cNvPr>
          <p:cNvSpPr txBox="1"/>
          <p:nvPr/>
        </p:nvSpPr>
        <p:spPr>
          <a:xfrm>
            <a:off x="3002865" y="4516585"/>
            <a:ext cx="6473141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b="1" dirty="0"/>
              <a:t>↑ 실행 결과</a:t>
            </a:r>
            <a:r>
              <a:rPr lang="en-US" altLang="ko-KR" sz="1500" b="1" dirty="0"/>
              <a:t>: TCP</a:t>
            </a:r>
            <a:r>
              <a:rPr lang="ko-KR" altLang="en-US" sz="1500" b="1" dirty="0"/>
              <a:t>는 </a:t>
            </a:r>
            <a:r>
              <a:rPr lang="ko-KR" altLang="en-US" sz="1500" b="1" dirty="0" err="1"/>
              <a:t>연결지향형이므로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1</a:t>
            </a:r>
            <a:r>
              <a:rPr lang="ko-KR" altLang="en-US" sz="1500" b="1" dirty="0"/>
              <a:t>바이트 단위로 연속해서 수신하여  총 </a:t>
            </a:r>
            <a:r>
              <a:rPr lang="en-US" altLang="ko-KR" sz="1500" b="1" dirty="0"/>
              <a:t>13</a:t>
            </a:r>
            <a:r>
              <a:rPr lang="ko-KR" altLang="en-US" sz="1500" b="1" dirty="0"/>
              <a:t>바이트의 </a:t>
            </a:r>
            <a:r>
              <a:rPr lang="en-US" altLang="ko-KR" sz="1500" b="1" dirty="0"/>
              <a:t>“Hello World”</a:t>
            </a:r>
            <a:r>
              <a:rPr lang="ko-KR" altLang="en-US" sz="1500" b="1" dirty="0"/>
              <a:t>가 읽힘</a:t>
            </a:r>
          </a:p>
        </p:txBody>
      </p:sp>
    </p:spTree>
    <p:extLst>
      <p:ext uri="{BB962C8B-B14F-4D97-AF65-F5344CB8AC3E}">
        <p14:creationId xmlns:p14="http://schemas.microsoft.com/office/powerpoint/2010/main" val="378456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A616F-24E4-4AD4-9C36-A7E0A315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83D2-A91C-4223-9DBE-2C8C5ED9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Ch0. </a:t>
            </a:r>
            <a:r>
              <a:rPr lang="en-US" altLang="ko-KR" dirty="0" err="1"/>
              <a:t>Filezilla</a:t>
            </a:r>
            <a:r>
              <a:rPr lang="ko-KR" altLang="en-US" dirty="0"/>
              <a:t>를 이용해 리눅스 서버에 실습 파일 옮기기</a:t>
            </a:r>
            <a:endParaRPr lang="en-US" altLang="ko-KR" dirty="0"/>
          </a:p>
          <a:p>
            <a:r>
              <a:rPr lang="en-US" altLang="ko-KR" dirty="0"/>
              <a:t>Ch01-1.</a:t>
            </a:r>
            <a:r>
              <a:rPr lang="ko-KR" altLang="en-US" dirty="0"/>
              <a:t> 네트워크 프로그래밍과 소켓의 이해</a:t>
            </a:r>
            <a:endParaRPr lang="en-US" altLang="ko-KR" dirty="0"/>
          </a:p>
          <a:p>
            <a:pPr lvl="1"/>
            <a:r>
              <a:rPr lang="ko-KR" altLang="en-US" dirty="0"/>
              <a:t>① 클라이언트</a:t>
            </a:r>
            <a:r>
              <a:rPr lang="en-US" altLang="ko-KR" dirty="0"/>
              <a:t>/</a:t>
            </a:r>
            <a:r>
              <a:rPr lang="ko-KR" altLang="en-US" dirty="0"/>
              <a:t>서버 동작 흐름 실습</a:t>
            </a:r>
            <a:endParaRPr lang="en-US" altLang="ko-KR" dirty="0"/>
          </a:p>
          <a:p>
            <a:r>
              <a:rPr lang="en-US" altLang="ko-KR" dirty="0"/>
              <a:t>Ch01-2. </a:t>
            </a:r>
            <a:r>
              <a:rPr lang="ko-KR" altLang="en-US" dirty="0"/>
              <a:t>리눅스 기반 파일 조직하기</a:t>
            </a:r>
            <a:endParaRPr lang="en-US" altLang="ko-KR" dirty="0"/>
          </a:p>
          <a:p>
            <a:pPr lvl="1"/>
            <a:r>
              <a:rPr lang="ko-KR" altLang="en-US" dirty="0"/>
              <a:t>① 파일에 데이터 쓰기 실습</a:t>
            </a:r>
            <a:endParaRPr lang="en-US" altLang="ko-KR" dirty="0"/>
          </a:p>
          <a:p>
            <a:pPr lvl="1"/>
            <a:r>
              <a:rPr lang="ko-KR" altLang="en-US" dirty="0"/>
              <a:t>② 파일에 저장된 데이터 읽기 실습</a:t>
            </a:r>
            <a:endParaRPr lang="en-US" altLang="ko-KR" dirty="0"/>
          </a:p>
          <a:p>
            <a:pPr lvl="1"/>
            <a:r>
              <a:rPr lang="ko-KR" altLang="en-US" dirty="0"/>
              <a:t>③ 파일 </a:t>
            </a:r>
            <a:r>
              <a:rPr lang="ko-KR" altLang="en-US" dirty="0" err="1"/>
              <a:t>디스크립터와</a:t>
            </a:r>
            <a:r>
              <a:rPr lang="ko-KR" altLang="en-US" dirty="0"/>
              <a:t> 소켓 실습</a:t>
            </a:r>
            <a:endParaRPr lang="en-US" altLang="ko-KR" dirty="0"/>
          </a:p>
          <a:p>
            <a:r>
              <a:rPr lang="en-US" altLang="ko-KR" dirty="0"/>
              <a:t>Ch02-1. </a:t>
            </a:r>
            <a:r>
              <a:rPr lang="ko-KR" altLang="en-US" dirty="0"/>
              <a:t>소켓의 프로토콜과 그에 따른 데이터 전송 특성 </a:t>
            </a:r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B783B-BB36-4623-A1CA-55F4C6663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-2-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48D80D-20F8-41DB-895C-CEFAF77C67E2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6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09AE8-2C8D-4174-A741-A3C01EC4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81"/>
            <a:ext cx="10515600" cy="1325563"/>
          </a:xfrm>
        </p:spPr>
        <p:txBody>
          <a:bodyPr/>
          <a:lstStyle/>
          <a:p>
            <a:r>
              <a:rPr lang="en-US" altLang="ko-KR" dirty="0"/>
              <a:t>Ch0. </a:t>
            </a:r>
            <a:r>
              <a:rPr lang="en-US" altLang="ko-KR" dirty="0" err="1"/>
              <a:t>Filezilla</a:t>
            </a:r>
            <a:r>
              <a:rPr lang="ko-KR" altLang="en-US" dirty="0"/>
              <a:t>를 이용해 리눅스 서버에 실습 파일 옮기기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CEB03F-0CEF-4D55-A0BE-8DD33131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-3-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26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9F5AC7-E7A4-4129-846C-7E0C5831A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D1E37-0F6C-4A01-ABDD-37A0E02D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-4-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89EC2C6-260A-4A58-AE74-EBB9EF1BBE4A}"/>
              </a:ext>
            </a:extLst>
          </p:cNvPr>
          <p:cNvGrpSpPr/>
          <p:nvPr/>
        </p:nvGrpSpPr>
        <p:grpSpPr>
          <a:xfrm>
            <a:off x="-18930" y="501776"/>
            <a:ext cx="12210930" cy="5854448"/>
            <a:chOff x="-18930" y="501776"/>
            <a:chExt cx="12210930" cy="585444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FDDCFC8-1E29-42EB-8802-7510A50C7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01776"/>
              <a:ext cx="12192000" cy="585444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D5CA87-1A42-45A8-B214-AE9172BC2A3D}"/>
                </a:ext>
              </a:extLst>
            </p:cNvPr>
            <p:cNvSpPr txBox="1"/>
            <p:nvPr/>
          </p:nvSpPr>
          <p:spPr>
            <a:xfrm>
              <a:off x="-18930" y="1062623"/>
              <a:ext cx="6393835" cy="25594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246DFB-9522-448D-B74F-D2BB79DE7DAF}"/>
                </a:ext>
              </a:extLst>
            </p:cNvPr>
            <p:cNvSpPr txBox="1"/>
            <p:nvPr/>
          </p:nvSpPr>
          <p:spPr>
            <a:xfrm>
              <a:off x="6128148" y="4320498"/>
              <a:ext cx="590125" cy="158922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7B5A2B-38DA-4DFC-A03E-06DEE2389488}"/>
                </a:ext>
              </a:extLst>
            </p:cNvPr>
            <p:cNvSpPr txBox="1"/>
            <p:nvPr/>
          </p:nvSpPr>
          <p:spPr>
            <a:xfrm>
              <a:off x="6953692" y="2850286"/>
              <a:ext cx="714052" cy="1589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4D8E8C1-F60D-4BC6-8F9B-140ACA3ECCA6}"/>
              </a:ext>
            </a:extLst>
          </p:cNvPr>
          <p:cNvSpPr txBox="1"/>
          <p:nvPr/>
        </p:nvSpPr>
        <p:spPr>
          <a:xfrm>
            <a:off x="7650976" y="2765368"/>
            <a:ext cx="23804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← 계정 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224F6-8738-4EE5-A072-3EA9B7EE4338}"/>
              </a:ext>
            </a:extLst>
          </p:cNvPr>
          <p:cNvSpPr txBox="1"/>
          <p:nvPr/>
        </p:nvSpPr>
        <p:spPr>
          <a:xfrm>
            <a:off x="5592585" y="678953"/>
            <a:ext cx="36894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↓원격 접속을 위한 계정 정보 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2197B-FF51-4399-AE97-234C6F6D5AE2}"/>
              </a:ext>
            </a:extLst>
          </p:cNvPr>
          <p:cNvSpPr txBox="1"/>
          <p:nvPr/>
        </p:nvSpPr>
        <p:spPr>
          <a:xfrm>
            <a:off x="4927057" y="4229280"/>
            <a:ext cx="23804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실습 파일→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ACB87-AF21-4CF2-B4A2-BE95A9B72059}"/>
              </a:ext>
            </a:extLst>
          </p:cNvPr>
          <p:cNvSpPr txBox="1"/>
          <p:nvPr/>
        </p:nvSpPr>
        <p:spPr>
          <a:xfrm>
            <a:off x="-23660" y="1995175"/>
            <a:ext cx="6087513" cy="4060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60E0BD-C5CA-47CF-8C3E-0F23E5FAE9B0}"/>
              </a:ext>
            </a:extLst>
          </p:cNvPr>
          <p:cNvSpPr txBox="1"/>
          <p:nvPr/>
        </p:nvSpPr>
        <p:spPr>
          <a:xfrm>
            <a:off x="6112980" y="1995175"/>
            <a:ext cx="6087513" cy="4060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EA717-6F27-4701-8202-B9283D5C5F40}"/>
              </a:ext>
            </a:extLst>
          </p:cNvPr>
          <p:cNvSpPr txBox="1"/>
          <p:nvPr/>
        </p:nvSpPr>
        <p:spPr>
          <a:xfrm>
            <a:off x="1386345" y="2172473"/>
            <a:ext cx="36894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↑내 </a:t>
            </a:r>
            <a:r>
              <a:rPr lang="en-US" altLang="ko-KR" sz="1500" b="1" dirty="0"/>
              <a:t>pc </a:t>
            </a:r>
            <a:r>
              <a:rPr lang="ko-KR" altLang="en-US" sz="1500" b="1" dirty="0"/>
              <a:t>내의 디렉토리</a:t>
            </a:r>
            <a:r>
              <a:rPr lang="en-US" altLang="ko-KR" sz="1500" b="1" dirty="0"/>
              <a:t> </a:t>
            </a:r>
            <a:endParaRPr lang="ko-KR" altLang="en-US" sz="15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8D58DC-1A19-4369-ABB9-C0F9686B997B}"/>
              </a:ext>
            </a:extLst>
          </p:cNvPr>
          <p:cNvSpPr txBox="1"/>
          <p:nvPr/>
        </p:nvSpPr>
        <p:spPr>
          <a:xfrm>
            <a:off x="8315465" y="2141993"/>
            <a:ext cx="36894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↑리눅스 서버 내 계정 내의 디렉토리</a:t>
            </a:r>
            <a:r>
              <a:rPr lang="en-US" altLang="ko-KR" sz="1500" b="1" dirty="0"/>
              <a:t> 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17843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3F6CB6-7FBA-4E33-903A-3B72D61D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-5-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50A7ADF-17DE-4567-B6AC-2DFE798EC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568" y="4026351"/>
            <a:ext cx="6927736" cy="64915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6264FE-86F3-48BE-9DB2-DB7730039C81}"/>
              </a:ext>
            </a:extLst>
          </p:cNvPr>
          <p:cNvGrpSpPr/>
          <p:nvPr/>
        </p:nvGrpSpPr>
        <p:grpSpPr>
          <a:xfrm>
            <a:off x="2883762" y="1784079"/>
            <a:ext cx="6657562" cy="1152625"/>
            <a:chOff x="884630" y="1784079"/>
            <a:chExt cx="6657562" cy="11526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8FF58E5-777B-4807-932D-286AAEB02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630" y="1784079"/>
              <a:ext cx="6657562" cy="115262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CB167F-0E8A-418E-B3A7-09B9D955BD7C}"/>
                </a:ext>
              </a:extLst>
            </p:cNvPr>
            <p:cNvSpPr txBox="1"/>
            <p:nvPr/>
          </p:nvSpPr>
          <p:spPr>
            <a:xfrm>
              <a:off x="886629" y="2183104"/>
              <a:ext cx="6609192" cy="73023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A729515-2DD2-4B96-9D5D-D1703001FFC2}"/>
              </a:ext>
            </a:extLst>
          </p:cNvPr>
          <p:cNvCxnSpPr/>
          <p:nvPr/>
        </p:nvCxnSpPr>
        <p:spPr>
          <a:xfrm>
            <a:off x="5091182" y="4279268"/>
            <a:ext cx="24045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0F9B77-E4FA-4B10-B6BE-D8A517FC6F44}"/>
              </a:ext>
            </a:extLst>
          </p:cNvPr>
          <p:cNvSpPr txBox="1"/>
          <p:nvPr/>
        </p:nvSpPr>
        <p:spPr>
          <a:xfrm>
            <a:off x="2829568" y="1362810"/>
            <a:ext cx="44642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↓리눅스 서버의 내 계정에 </a:t>
            </a:r>
            <a:r>
              <a:rPr lang="ko-KR" altLang="en-US" sz="1500" b="1" dirty="0" err="1"/>
              <a:t>옮겨놓은</a:t>
            </a:r>
            <a:r>
              <a:rPr lang="ko-KR" altLang="en-US" sz="1500" b="1" dirty="0"/>
              <a:t> 실습 파일들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7D871D-26B2-49C0-BC3D-8433EF570E6C}"/>
              </a:ext>
            </a:extLst>
          </p:cNvPr>
          <p:cNvSpPr txBox="1"/>
          <p:nvPr/>
        </p:nvSpPr>
        <p:spPr>
          <a:xfrm>
            <a:off x="4960128" y="3668062"/>
            <a:ext cx="536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↓</a:t>
            </a:r>
            <a:r>
              <a:rPr lang="en-US" altLang="ko-KR" sz="1500" b="1" dirty="0"/>
              <a:t>cd </a:t>
            </a:r>
            <a:r>
              <a:rPr lang="ko-KR" altLang="en-US" sz="1500" b="1" dirty="0"/>
              <a:t>명령어로 </a:t>
            </a:r>
            <a:r>
              <a:rPr lang="en-US" altLang="ko-KR" sz="1500" b="1" dirty="0"/>
              <a:t>1</a:t>
            </a:r>
            <a:r>
              <a:rPr lang="ko-KR" altLang="en-US" sz="1500" b="1" dirty="0"/>
              <a:t>장 실습 폴더로 이동 후 </a:t>
            </a:r>
            <a:r>
              <a:rPr lang="en-US" altLang="ko-KR" sz="1500" b="1" dirty="0"/>
              <a:t>ls</a:t>
            </a:r>
            <a:r>
              <a:rPr lang="ko-KR" altLang="en-US" sz="1500" b="1" dirty="0"/>
              <a:t>로 파일들 조회</a:t>
            </a:r>
          </a:p>
        </p:txBody>
      </p:sp>
    </p:spTree>
    <p:extLst>
      <p:ext uri="{BB962C8B-B14F-4D97-AF65-F5344CB8AC3E}">
        <p14:creationId xmlns:p14="http://schemas.microsoft.com/office/powerpoint/2010/main" val="318438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F6D8-FD4D-4E9A-9F27-DF307770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503"/>
            <a:ext cx="10515600" cy="1325563"/>
          </a:xfrm>
        </p:spPr>
        <p:txBody>
          <a:bodyPr/>
          <a:lstStyle/>
          <a:p>
            <a:r>
              <a:rPr lang="en-US" altLang="ko-KR" dirty="0"/>
              <a:t>Ch01-1.</a:t>
            </a:r>
            <a:r>
              <a:rPr lang="ko-KR" altLang="en-US" dirty="0"/>
              <a:t> 네트워크 프로그래밍과 소켓의 이해 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9D9360-D36C-4F4A-A6EA-35446969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-6-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84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F6D8-FD4D-4E9A-9F27-DF307770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11" y="393584"/>
            <a:ext cx="10515600" cy="1325563"/>
          </a:xfrm>
        </p:spPr>
        <p:txBody>
          <a:bodyPr/>
          <a:lstStyle/>
          <a:p>
            <a:r>
              <a:rPr lang="ko-KR" altLang="en-US" dirty="0"/>
              <a:t>① 클라이언트</a:t>
            </a:r>
            <a:r>
              <a:rPr lang="en-US" altLang="ko-KR" dirty="0"/>
              <a:t>/</a:t>
            </a:r>
            <a:r>
              <a:rPr lang="ko-KR" altLang="en-US" dirty="0"/>
              <a:t>서버 동작 흐름 실습 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B1E0434-9A8C-4F77-8218-9788734B0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455" y="1782338"/>
            <a:ext cx="6934192" cy="35962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9D9360-D36C-4F4A-A6EA-35446969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-7-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80AA8EB-B761-422F-9915-F664F63DBC13}"/>
              </a:ext>
            </a:extLst>
          </p:cNvPr>
          <p:cNvGrpSpPr/>
          <p:nvPr/>
        </p:nvGrpSpPr>
        <p:grpSpPr>
          <a:xfrm>
            <a:off x="1657983" y="4129106"/>
            <a:ext cx="5845047" cy="326927"/>
            <a:chOff x="5949111" y="3429793"/>
            <a:chExt cx="5845047" cy="32692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B52A36C-C8D5-4467-B97C-AD7C04F43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9111" y="3429793"/>
              <a:ext cx="5845047" cy="326927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750C26E-2225-49E6-A7BE-6AD6D525AC6C}"/>
                </a:ext>
              </a:extLst>
            </p:cNvPr>
            <p:cNvCxnSpPr/>
            <p:nvPr/>
          </p:nvCxnSpPr>
          <p:spPr>
            <a:xfrm>
              <a:off x="9149199" y="3567675"/>
              <a:ext cx="26449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9FF8379-7756-42DE-B727-855EC36C5F90}"/>
              </a:ext>
            </a:extLst>
          </p:cNvPr>
          <p:cNvGrpSpPr/>
          <p:nvPr/>
        </p:nvGrpSpPr>
        <p:grpSpPr>
          <a:xfrm>
            <a:off x="1641455" y="2890179"/>
            <a:ext cx="5222437" cy="864356"/>
            <a:chOff x="701251" y="3281076"/>
            <a:chExt cx="4747671" cy="8643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2135F14-D3D0-4C1D-A39A-9B589E64E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251" y="3795034"/>
              <a:ext cx="4747671" cy="35039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B2AF6B-1EF3-4D04-953E-E3B797300D7C}"/>
                </a:ext>
              </a:extLst>
            </p:cNvPr>
            <p:cNvSpPr txBox="1"/>
            <p:nvPr/>
          </p:nvSpPr>
          <p:spPr>
            <a:xfrm>
              <a:off x="719214" y="3920806"/>
              <a:ext cx="1080655" cy="211525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EF319D9-E619-438F-BD06-A975326E4C93}"/>
                </a:ext>
              </a:extLst>
            </p:cNvPr>
            <p:cNvCxnSpPr/>
            <p:nvPr/>
          </p:nvCxnSpPr>
          <p:spPr>
            <a:xfrm>
              <a:off x="4004357" y="3281076"/>
              <a:ext cx="123389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1E2A4CD-5058-4ECD-8B31-EDA8A5D75E29}"/>
              </a:ext>
            </a:extLst>
          </p:cNvPr>
          <p:cNvGrpSpPr/>
          <p:nvPr/>
        </p:nvGrpSpPr>
        <p:grpSpPr>
          <a:xfrm>
            <a:off x="1641455" y="4861632"/>
            <a:ext cx="4945809" cy="221599"/>
            <a:chOff x="701252" y="5413406"/>
            <a:chExt cx="4945809" cy="18313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D670546-3C6D-4513-86C8-DBE852EE7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1252" y="5413406"/>
              <a:ext cx="4945809" cy="18313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594860-2908-419E-AC35-39F3DB1A0529}"/>
                </a:ext>
              </a:extLst>
            </p:cNvPr>
            <p:cNvSpPr txBox="1"/>
            <p:nvPr/>
          </p:nvSpPr>
          <p:spPr>
            <a:xfrm>
              <a:off x="5172635" y="5413411"/>
              <a:ext cx="474426" cy="1831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907DFE1-8413-47D5-BDCF-5A6C1F81D6F4}"/>
              </a:ext>
            </a:extLst>
          </p:cNvPr>
          <p:cNvGrpSpPr/>
          <p:nvPr/>
        </p:nvGrpSpPr>
        <p:grpSpPr>
          <a:xfrm>
            <a:off x="1641455" y="5792560"/>
            <a:ext cx="6010414" cy="352075"/>
            <a:chOff x="5949112" y="5980167"/>
            <a:chExt cx="5464014" cy="35207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2F882E1-4731-4B6A-B017-4E79D2D3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49112" y="5980167"/>
              <a:ext cx="5464014" cy="352075"/>
            </a:xfrm>
            <a:prstGeom prst="rect">
              <a:avLst/>
            </a:prstGeom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E5D803C-21EE-410B-982F-FB886BE514C8}"/>
                </a:ext>
              </a:extLst>
            </p:cNvPr>
            <p:cNvCxnSpPr/>
            <p:nvPr/>
          </p:nvCxnSpPr>
          <p:spPr>
            <a:xfrm>
              <a:off x="5963854" y="6314860"/>
              <a:ext cx="290945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17B7F7-6DFB-475C-BF62-96E7E3326904}"/>
              </a:ext>
            </a:extLst>
          </p:cNvPr>
          <p:cNvSpPr txBox="1"/>
          <p:nvPr/>
        </p:nvSpPr>
        <p:spPr>
          <a:xfrm>
            <a:off x="5580531" y="1797367"/>
            <a:ext cx="2995116" cy="309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5DC4E56-CD77-4C8C-84E7-E8611601D408}"/>
              </a:ext>
            </a:extLst>
          </p:cNvPr>
          <p:cNvGrpSpPr/>
          <p:nvPr/>
        </p:nvGrpSpPr>
        <p:grpSpPr>
          <a:xfrm>
            <a:off x="1641455" y="2321161"/>
            <a:ext cx="7167232" cy="599365"/>
            <a:chOff x="701253" y="2339513"/>
            <a:chExt cx="6515668" cy="49534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A3D6913-BB76-4A2A-A58D-82264E372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1253" y="2339513"/>
              <a:ext cx="6515668" cy="495342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EB056B-3578-40F2-8E57-B6B69963A1E5}"/>
                </a:ext>
              </a:extLst>
            </p:cNvPr>
            <p:cNvSpPr txBox="1"/>
            <p:nvPr/>
          </p:nvSpPr>
          <p:spPr>
            <a:xfrm>
              <a:off x="1560535" y="2478950"/>
              <a:ext cx="671003" cy="174814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D77D4-3BFE-4D43-8266-890F701E97E8}"/>
                </a:ext>
              </a:extLst>
            </p:cNvPr>
            <p:cNvSpPr txBox="1"/>
            <p:nvPr/>
          </p:nvSpPr>
          <p:spPr>
            <a:xfrm>
              <a:off x="4567247" y="2632348"/>
              <a:ext cx="671003" cy="174814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D498E8D-B751-4DF0-86CF-167F382A8D7B}"/>
              </a:ext>
            </a:extLst>
          </p:cNvPr>
          <p:cNvSpPr txBox="1"/>
          <p:nvPr/>
        </p:nvSpPr>
        <p:spPr>
          <a:xfrm>
            <a:off x="7770031" y="1441554"/>
            <a:ext cx="536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↓ </a:t>
            </a:r>
            <a:r>
              <a:rPr lang="en-US" altLang="ko-KR" sz="1500" b="1" dirty="0" err="1"/>
              <a:t>gcc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명령어로 컴파일 및 실행 파일 이름 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DA50DB-FA2C-4B42-B5F9-588363FF6E63}"/>
              </a:ext>
            </a:extLst>
          </p:cNvPr>
          <p:cNvSpPr txBox="1"/>
          <p:nvPr/>
        </p:nvSpPr>
        <p:spPr>
          <a:xfrm>
            <a:off x="5838673" y="2977594"/>
            <a:ext cx="536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↑ 생성된 실행 파일들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0E7E73-1C92-4E04-96D6-77D8C4318C66}"/>
              </a:ext>
            </a:extLst>
          </p:cNvPr>
          <p:cNvSpPr txBox="1"/>
          <p:nvPr/>
        </p:nvSpPr>
        <p:spPr>
          <a:xfrm>
            <a:off x="6883651" y="3393196"/>
            <a:ext cx="536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→ </a:t>
            </a:r>
            <a:r>
              <a:rPr lang="ko-KR" altLang="en-US" sz="1500" b="1" dirty="0">
                <a:solidFill>
                  <a:srgbClr val="FF0000"/>
                </a:solidFill>
              </a:rPr>
              <a:t>서버측 실행 오류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09A0E2-5B46-4A6A-8E24-5CA79ADFBFCB}"/>
              </a:ext>
            </a:extLst>
          </p:cNvPr>
          <p:cNvSpPr txBox="1"/>
          <p:nvPr/>
        </p:nvSpPr>
        <p:spPr>
          <a:xfrm>
            <a:off x="7478268" y="4136615"/>
            <a:ext cx="536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→ </a:t>
            </a:r>
            <a:r>
              <a:rPr lang="ko-KR" altLang="en-US" sz="1500" b="1" dirty="0">
                <a:solidFill>
                  <a:srgbClr val="FF0000"/>
                </a:solidFill>
              </a:rPr>
              <a:t>클라이언트측 실행 오류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DD94CD-5EF1-4F87-A7A2-50FC461DAD08}"/>
              </a:ext>
            </a:extLst>
          </p:cNvPr>
          <p:cNvSpPr txBox="1"/>
          <p:nvPr/>
        </p:nvSpPr>
        <p:spPr>
          <a:xfrm>
            <a:off x="6632152" y="4817094"/>
            <a:ext cx="536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→ </a:t>
            </a:r>
            <a:r>
              <a:rPr lang="ko-KR" altLang="en-US" sz="1500" b="1" dirty="0">
                <a:highlight>
                  <a:srgbClr val="FFFF00"/>
                </a:highlight>
              </a:rPr>
              <a:t>★해결책</a:t>
            </a:r>
            <a:r>
              <a:rPr lang="en-US" altLang="ko-KR" sz="1500" b="1" dirty="0"/>
              <a:t>: </a:t>
            </a:r>
            <a:r>
              <a:rPr lang="ko-KR" altLang="en-US" sz="1500" b="1" dirty="0">
                <a:solidFill>
                  <a:srgbClr val="FF0000"/>
                </a:solidFill>
              </a:rPr>
              <a:t>포트 번호가 다른 사람과 겹치므로 바꿔 주기</a:t>
            </a:r>
            <a:r>
              <a:rPr lang="en-US" altLang="ko-KR" sz="1500" b="1" dirty="0">
                <a:solidFill>
                  <a:srgbClr val="FF0000"/>
                </a:solidFill>
              </a:rPr>
              <a:t>!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85F40E-9138-4512-8CA4-A2E0F80DC6B2}"/>
              </a:ext>
            </a:extLst>
          </p:cNvPr>
          <p:cNvSpPr txBox="1"/>
          <p:nvPr/>
        </p:nvSpPr>
        <p:spPr>
          <a:xfrm>
            <a:off x="6709760" y="5363537"/>
            <a:ext cx="536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→ 서버측 </a:t>
            </a:r>
            <a:r>
              <a:rPr lang="ko-KR" altLang="en-US" sz="1500" b="1" dirty="0">
                <a:solidFill>
                  <a:srgbClr val="7030A0"/>
                </a:solidFill>
              </a:rPr>
              <a:t>실행 성공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6F12AD-E632-43D4-B6C8-298F46974854}"/>
              </a:ext>
            </a:extLst>
          </p:cNvPr>
          <p:cNvSpPr txBox="1"/>
          <p:nvPr/>
        </p:nvSpPr>
        <p:spPr>
          <a:xfrm>
            <a:off x="1666431" y="4234235"/>
            <a:ext cx="1307592" cy="21152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EBF1588-8E87-4FF7-B0EC-421BED564A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9576" y="5368848"/>
            <a:ext cx="4962574" cy="3520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85587DD-E73A-48FF-9FCB-72C48F356B10}"/>
              </a:ext>
            </a:extLst>
          </p:cNvPr>
          <p:cNvSpPr txBox="1"/>
          <p:nvPr/>
        </p:nvSpPr>
        <p:spPr>
          <a:xfrm>
            <a:off x="7668085" y="5804088"/>
            <a:ext cx="536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→ 클라이언트측 </a:t>
            </a:r>
            <a:r>
              <a:rPr lang="ko-KR" altLang="en-US" sz="1500" b="1" dirty="0">
                <a:solidFill>
                  <a:srgbClr val="7030A0"/>
                </a:solidFill>
              </a:rPr>
              <a:t>실행 성공</a:t>
            </a:r>
            <a:r>
              <a:rPr lang="en-US" altLang="ko-KR" sz="1500" b="1" dirty="0">
                <a:solidFill>
                  <a:srgbClr val="7030A0"/>
                </a:solidFill>
              </a:rPr>
              <a:t>: </a:t>
            </a:r>
            <a:r>
              <a:rPr lang="ko-KR" altLang="en-US" sz="1500" b="1" dirty="0"/>
              <a:t>데이터 수신함</a:t>
            </a:r>
            <a:r>
              <a:rPr lang="ko-KR" altLang="en-US" sz="1500" b="1" dirty="0">
                <a:solidFill>
                  <a:srgbClr val="7030A0"/>
                </a:solidFill>
              </a:rPr>
              <a:t> 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C3E3A85-48D8-4701-AC0B-00D42F7B944B}"/>
              </a:ext>
            </a:extLst>
          </p:cNvPr>
          <p:cNvCxnSpPr/>
          <p:nvPr/>
        </p:nvCxnSpPr>
        <p:spPr>
          <a:xfrm>
            <a:off x="5189881" y="5989570"/>
            <a:ext cx="24045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5B6949C-90A0-4057-A99A-24A0BFE129FE}"/>
              </a:ext>
            </a:extLst>
          </p:cNvPr>
          <p:cNvCxnSpPr/>
          <p:nvPr/>
        </p:nvCxnSpPr>
        <p:spPr>
          <a:xfrm>
            <a:off x="5340736" y="5573934"/>
            <a:ext cx="12338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2292992-CC3F-4C96-A1FC-CB89CB462A23}"/>
              </a:ext>
            </a:extLst>
          </p:cNvPr>
          <p:cNvCxnSpPr/>
          <p:nvPr/>
        </p:nvCxnSpPr>
        <p:spPr>
          <a:xfrm>
            <a:off x="5294141" y="3566853"/>
            <a:ext cx="13572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08DC60-76D2-4EEB-AB07-0F0168DB277E}"/>
              </a:ext>
            </a:extLst>
          </p:cNvPr>
          <p:cNvSpPr txBox="1"/>
          <p:nvPr/>
        </p:nvSpPr>
        <p:spPr>
          <a:xfrm>
            <a:off x="6128964" y="5363537"/>
            <a:ext cx="474426" cy="221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0FB43A-6DB8-4404-9CCA-4BEA88BA693A}"/>
              </a:ext>
            </a:extLst>
          </p:cNvPr>
          <p:cNvSpPr txBox="1"/>
          <p:nvPr/>
        </p:nvSpPr>
        <p:spPr>
          <a:xfrm>
            <a:off x="7067493" y="5787620"/>
            <a:ext cx="521869" cy="221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7075-87B4-4B30-A5E5-4FB5C1C6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5230"/>
            <a:ext cx="10515600" cy="1325563"/>
          </a:xfrm>
        </p:spPr>
        <p:txBody>
          <a:bodyPr/>
          <a:lstStyle/>
          <a:p>
            <a:r>
              <a:rPr lang="en-US" altLang="ko-KR" dirty="0"/>
              <a:t>Ch01-2. </a:t>
            </a:r>
            <a:r>
              <a:rPr lang="ko-KR" altLang="en-US" dirty="0"/>
              <a:t>리눅스 기반 파일 조직하기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64B74-8BA6-4637-AAF0-8FC5A864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-8-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1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59B7F-36E0-4306-8368-B2D317CE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① 파일에 데이터 쓰기 실습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6618B8-C617-41F1-A2B9-3B6CCC41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-9-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AAEE8A1-D03B-4D04-BDFE-DA61B19A1DD9}"/>
              </a:ext>
            </a:extLst>
          </p:cNvPr>
          <p:cNvGrpSpPr/>
          <p:nvPr/>
        </p:nvGrpSpPr>
        <p:grpSpPr>
          <a:xfrm>
            <a:off x="1688916" y="3275346"/>
            <a:ext cx="3951535" cy="466380"/>
            <a:chOff x="1007598" y="3885173"/>
            <a:chExt cx="3951535" cy="28958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44FCE5C-0D89-48C9-8490-74829980C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4493" y="3885173"/>
              <a:ext cx="3924640" cy="289585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C8306A3-A89E-4A1C-85F4-BBF1C967D3F5}"/>
                </a:ext>
              </a:extLst>
            </p:cNvPr>
            <p:cNvCxnSpPr/>
            <p:nvPr/>
          </p:nvCxnSpPr>
          <p:spPr>
            <a:xfrm>
              <a:off x="1007598" y="4174758"/>
              <a:ext cx="164231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9F05456-43F4-4016-B375-976FF1868425}"/>
              </a:ext>
            </a:extLst>
          </p:cNvPr>
          <p:cNvGrpSpPr/>
          <p:nvPr/>
        </p:nvGrpSpPr>
        <p:grpSpPr>
          <a:xfrm>
            <a:off x="1733741" y="4299466"/>
            <a:ext cx="4372305" cy="435140"/>
            <a:chOff x="1028826" y="4819745"/>
            <a:chExt cx="4372305" cy="29720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6C4C45D-9169-4E20-9F40-62B49B991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4493" y="4819745"/>
              <a:ext cx="4366638" cy="29720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577560-2EC0-40D9-B611-AB463A2C9054}"/>
                </a:ext>
              </a:extLst>
            </p:cNvPr>
            <p:cNvSpPr txBox="1"/>
            <p:nvPr/>
          </p:nvSpPr>
          <p:spPr>
            <a:xfrm>
              <a:off x="1028826" y="4937404"/>
              <a:ext cx="2105892" cy="158922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B2C448-3D2F-4880-A596-3FDC1FE27EAF}"/>
              </a:ext>
            </a:extLst>
          </p:cNvPr>
          <p:cNvGrpSpPr/>
          <p:nvPr/>
        </p:nvGrpSpPr>
        <p:grpSpPr>
          <a:xfrm>
            <a:off x="1739408" y="1941332"/>
            <a:ext cx="6797629" cy="736390"/>
            <a:chOff x="1034493" y="1830191"/>
            <a:chExt cx="6797629" cy="45724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2427AE2-482C-4ABE-938F-74CD783A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4493" y="1830191"/>
              <a:ext cx="6797629" cy="45724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ECDB17-CEF0-48A2-9007-9E237CDB99DC}"/>
                </a:ext>
              </a:extLst>
            </p:cNvPr>
            <p:cNvSpPr txBox="1"/>
            <p:nvPr/>
          </p:nvSpPr>
          <p:spPr>
            <a:xfrm>
              <a:off x="6161736" y="2120563"/>
              <a:ext cx="458305" cy="158922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51F2DBE-2120-4AC3-A4C0-E1909F805788}"/>
              </a:ext>
            </a:extLst>
          </p:cNvPr>
          <p:cNvCxnSpPr/>
          <p:nvPr/>
        </p:nvCxnSpPr>
        <p:spPr>
          <a:xfrm>
            <a:off x="5007269" y="3508536"/>
            <a:ext cx="6331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A951A86-E2EC-4ADD-8B94-AF7777FA5F09}"/>
              </a:ext>
            </a:extLst>
          </p:cNvPr>
          <p:cNvCxnSpPr/>
          <p:nvPr/>
        </p:nvCxnSpPr>
        <p:spPr>
          <a:xfrm>
            <a:off x="4974279" y="4517036"/>
            <a:ext cx="11217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7E16C2-15CA-45B6-80DE-F99064C29FD8}"/>
              </a:ext>
            </a:extLst>
          </p:cNvPr>
          <p:cNvSpPr txBox="1"/>
          <p:nvPr/>
        </p:nvSpPr>
        <p:spPr>
          <a:xfrm>
            <a:off x="5640451" y="3262549"/>
            <a:ext cx="536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→ 실행파일 실행시키기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성공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55FD6B-1E99-4980-8969-6A8902EB6259}"/>
              </a:ext>
            </a:extLst>
          </p:cNvPr>
          <p:cNvSpPr txBox="1"/>
          <p:nvPr/>
        </p:nvSpPr>
        <p:spPr>
          <a:xfrm>
            <a:off x="6129643" y="4241004"/>
            <a:ext cx="536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→</a:t>
            </a:r>
            <a:r>
              <a:rPr lang="en-US" altLang="ko-KR" sz="1500" b="1" dirty="0"/>
              <a:t>cat</a:t>
            </a:r>
            <a:r>
              <a:rPr lang="ko-KR" altLang="en-US" sz="1500" b="1" dirty="0"/>
              <a:t> 명령어로 </a:t>
            </a:r>
            <a:r>
              <a:rPr lang="en-US" altLang="ko-KR" sz="1500" b="1" dirty="0"/>
              <a:t>data.txt</a:t>
            </a:r>
            <a:r>
              <a:rPr lang="ko-KR" altLang="en-US" sz="1500" b="1" dirty="0"/>
              <a:t> 파일 출력 시도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6F8355-1418-4102-B049-B2CAA01EA1C5}"/>
              </a:ext>
            </a:extLst>
          </p:cNvPr>
          <p:cNvSpPr txBox="1"/>
          <p:nvPr/>
        </p:nvSpPr>
        <p:spPr>
          <a:xfrm>
            <a:off x="6754681" y="2737916"/>
            <a:ext cx="536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↑실행 파일들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2BF680-49C2-43A5-8D8D-C2C5E0E483C4}"/>
              </a:ext>
            </a:extLst>
          </p:cNvPr>
          <p:cNvSpPr txBox="1"/>
          <p:nvPr/>
        </p:nvSpPr>
        <p:spPr>
          <a:xfrm>
            <a:off x="1593502" y="4798743"/>
            <a:ext cx="536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↑</a:t>
            </a:r>
            <a:r>
              <a:rPr lang="ko-KR" altLang="en-US" sz="1500" b="1" dirty="0">
                <a:solidFill>
                  <a:srgbClr val="FF0000"/>
                </a:solidFill>
              </a:rPr>
              <a:t>실행 오류</a:t>
            </a:r>
          </a:p>
        </p:txBody>
      </p:sp>
    </p:spTree>
    <p:extLst>
      <p:ext uri="{BB962C8B-B14F-4D97-AF65-F5344CB8AC3E}">
        <p14:creationId xmlns:p14="http://schemas.microsoft.com/office/powerpoint/2010/main" val="10906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374</Words>
  <Application>Microsoft Office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테마</vt:lpstr>
      <vt:lpstr>네트워크 프로그래밍</vt:lpstr>
      <vt:lpstr>목차</vt:lpstr>
      <vt:lpstr>Ch0. Filezilla를 이용해 리눅스 서버에 실습 파일 옮기기</vt:lpstr>
      <vt:lpstr>PowerPoint 프레젠테이션</vt:lpstr>
      <vt:lpstr>PowerPoint 프레젠테이션</vt:lpstr>
      <vt:lpstr>Ch01-1. 네트워크 프로그래밍과 소켓의 이해  </vt:lpstr>
      <vt:lpstr>① 클라이언트/서버 동작 흐름 실습  </vt:lpstr>
      <vt:lpstr>Ch01-2. 리눅스 기반 파일 조직하기</vt:lpstr>
      <vt:lpstr>① 파일에 데이터 쓰기 실습</vt:lpstr>
      <vt:lpstr>PowerPoint 프레젠테이션</vt:lpstr>
      <vt:lpstr>② 파일에 저장된 데이터 읽기 실습</vt:lpstr>
      <vt:lpstr>Ch02-1. 소켓의 프로토콜과 그에 따른 데이터 전송 특성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프로그래밍</dc:title>
  <dc:creator>수경 정</dc:creator>
  <cp:lastModifiedBy>수경 정</cp:lastModifiedBy>
  <cp:revision>16</cp:revision>
  <dcterms:created xsi:type="dcterms:W3CDTF">2020-03-26T04:19:20Z</dcterms:created>
  <dcterms:modified xsi:type="dcterms:W3CDTF">2020-03-26T07:33:06Z</dcterms:modified>
</cp:coreProperties>
</file>