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4" r:id="rId3"/>
    <p:sldId id="279" r:id="rId4"/>
    <p:sldId id="275" r:id="rId5"/>
    <p:sldId id="280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9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7200" b="1" dirty="0"/>
              <a:t>네트워크 프로그래밍</a:t>
            </a:r>
            <a:br>
              <a:rPr lang="en-US" altLang="ko-KR" sz="7200" b="1" dirty="0"/>
            </a:br>
            <a:r>
              <a:rPr lang="en-US" altLang="ko-KR" sz="5000" b="1" dirty="0">
                <a:solidFill>
                  <a:schemeClr val="accent2"/>
                </a:solidFill>
              </a:rPr>
              <a:t>3</a:t>
            </a:r>
            <a:r>
              <a:rPr lang="ko-KR" altLang="en-US" sz="5000" b="1" dirty="0">
                <a:solidFill>
                  <a:schemeClr val="accent2"/>
                </a:solidFill>
              </a:rPr>
              <a:t>주차 과제</a:t>
            </a:r>
            <a:r>
              <a:rPr lang="en-US" altLang="ko-KR" sz="5000" b="1" dirty="0">
                <a:solidFill>
                  <a:schemeClr val="accent2"/>
                </a:solidFill>
              </a:rPr>
              <a:t>: 3</a:t>
            </a:r>
            <a:r>
              <a:rPr lang="ko-KR" altLang="en-US" sz="5000" b="1" dirty="0">
                <a:solidFill>
                  <a:schemeClr val="accent2"/>
                </a:solidFill>
              </a:rPr>
              <a:t>장 실습</a:t>
            </a:r>
            <a:br>
              <a:rPr lang="en-US" altLang="ko-KR" sz="7200" b="1" dirty="0"/>
            </a:b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500" b="1" dirty="0"/>
              <a:t>학번</a:t>
            </a:r>
            <a:r>
              <a:rPr lang="en-US" altLang="ko-KR" sz="2500" b="1" dirty="0"/>
              <a:t>: 2017156037, </a:t>
            </a:r>
            <a:r>
              <a:rPr lang="ko-KR" altLang="en-US" sz="2500" b="1" dirty="0"/>
              <a:t>이름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정수경</a:t>
            </a:r>
            <a:endParaRPr lang="en-US" altLang="ko-KR" sz="2500" b="1" dirty="0"/>
          </a:p>
          <a:p>
            <a:r>
              <a:rPr lang="ko-KR" altLang="en-US" sz="2500" b="1" dirty="0"/>
              <a:t>작성일</a:t>
            </a:r>
            <a:r>
              <a:rPr lang="en-US" altLang="ko-KR" sz="2500" b="1" dirty="0"/>
              <a:t>: 2020.04.01</a:t>
            </a:r>
          </a:p>
          <a:p>
            <a:r>
              <a:rPr lang="en-US" altLang="ko-KR" sz="700" dirty="0"/>
              <a:t>			</a:t>
            </a:r>
            <a:endParaRPr lang="ko-KR" altLang="en-US" sz="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1-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616F-24E4-4AD4-9C36-A7E0A31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83D2-A91C-4223-9DBE-2C8C5ED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Ch03-3. </a:t>
            </a:r>
            <a:r>
              <a:rPr lang="ko-KR" altLang="en-US" dirty="0"/>
              <a:t>네트워크 바이트 순서와 인터넷 주소 변환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</a:t>
            </a:r>
            <a:r>
              <a:rPr lang="ko-KR" altLang="en-US" sz="2400" dirty="0"/>
              <a:t>① </a:t>
            </a:r>
            <a:r>
              <a:rPr lang="en-US" altLang="ko-KR" sz="2400" dirty="0" err="1"/>
              <a:t>endian_conv.c</a:t>
            </a:r>
            <a:r>
              <a:rPr lang="en-US" altLang="ko-KR" sz="2400" dirty="0"/>
              <a:t> </a:t>
            </a:r>
            <a:r>
              <a:rPr lang="ko-KR" altLang="en-US" sz="2400" dirty="0"/>
              <a:t>실행 결과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Ch03-4. </a:t>
            </a:r>
            <a:r>
              <a:rPr lang="ko-KR" altLang="en-US" dirty="0"/>
              <a:t>인터넷 주소의 초기화와 할당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① </a:t>
            </a:r>
            <a:r>
              <a:rPr lang="en-US" altLang="ko-KR" dirty="0" err="1"/>
              <a:t>inet_addr.c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② </a:t>
            </a:r>
            <a:r>
              <a:rPr lang="en-US" altLang="ko-KR" dirty="0" err="1"/>
              <a:t>inet_aton.c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③ </a:t>
            </a:r>
            <a:r>
              <a:rPr lang="en-US" altLang="ko-KR" dirty="0" err="1"/>
              <a:t>inet_ntoa.c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783B-BB36-4623-A1CA-55F4C666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-2-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48D80D-20F8-41DB-895C-CEFAF77C67E2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9AE8-2C8D-4174-A741-A3C01EC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81"/>
            <a:ext cx="10515600" cy="1325563"/>
          </a:xfrm>
        </p:spPr>
        <p:txBody>
          <a:bodyPr/>
          <a:lstStyle/>
          <a:p>
            <a:r>
              <a:rPr lang="en-US" altLang="ko-KR" dirty="0"/>
              <a:t>Ch03-3. </a:t>
            </a:r>
            <a:r>
              <a:rPr lang="ko-KR" altLang="en-US" dirty="0"/>
              <a:t>네트워크 바이트 순서와 인터넷 주소 변환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EB03F-0CEF-4D55-A0BE-8DD3313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401"/>
          </a:xfrm>
        </p:spPr>
        <p:txBody>
          <a:bodyPr/>
          <a:lstStyle/>
          <a:p>
            <a:r>
              <a:rPr lang="ko-KR" altLang="en-US" dirty="0"/>
              <a:t>①</a:t>
            </a:r>
            <a:r>
              <a:rPr lang="en-US" altLang="ko-KR" dirty="0"/>
              <a:t> </a:t>
            </a:r>
            <a:r>
              <a:rPr lang="en-US" altLang="ko-KR" dirty="0" err="1"/>
              <a:t>endian_conv.c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F8B83-2BAB-40CD-81F8-5112301AF1AB}"/>
              </a:ext>
            </a:extLst>
          </p:cNvPr>
          <p:cNvSpPr txBox="1"/>
          <p:nvPr/>
        </p:nvSpPr>
        <p:spPr>
          <a:xfrm>
            <a:off x="9257309" y="4802761"/>
            <a:ext cx="2781713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Htons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htonl</a:t>
            </a:r>
            <a:r>
              <a:rPr lang="en-US" altLang="ko-KR" sz="1500" dirty="0"/>
              <a:t>() </a:t>
            </a:r>
            <a:r>
              <a:rPr lang="ko-KR" altLang="en-US" sz="1500" dirty="0"/>
              <a:t>→</a:t>
            </a:r>
            <a:r>
              <a:rPr lang="en-US" altLang="ko-KR" sz="1500" dirty="0"/>
              <a:t> </a:t>
            </a:r>
            <a:r>
              <a:rPr lang="ko-KR" altLang="en-US" sz="1500" dirty="0"/>
              <a:t>네트워크 포트와 주소 모두  바이트 </a:t>
            </a:r>
            <a:r>
              <a:rPr lang="ko-KR" altLang="en-US" sz="1500" dirty="0">
                <a:solidFill>
                  <a:srgbClr val="FF0000"/>
                </a:solidFill>
              </a:rPr>
              <a:t>순서가 뒤집힘</a:t>
            </a:r>
            <a:r>
              <a:rPr lang="en-US" altLang="ko-KR" sz="1500" dirty="0">
                <a:solidFill>
                  <a:srgbClr val="FF0000"/>
                </a:solidFill>
              </a:rPr>
              <a:t>,</a:t>
            </a:r>
            <a:r>
              <a:rPr lang="en-US" altLang="ko-KR" sz="1500" dirty="0"/>
              <a:t> </a:t>
            </a:r>
            <a:r>
              <a:rPr lang="ko-KR" altLang="en-US" sz="1500" dirty="0">
                <a:highlight>
                  <a:srgbClr val="FFFF00"/>
                </a:highlight>
              </a:rPr>
              <a:t>리틀 </a:t>
            </a:r>
            <a:r>
              <a:rPr lang="ko-KR" altLang="en-US" sz="1500" dirty="0" err="1">
                <a:highlight>
                  <a:srgbClr val="FFFF00"/>
                </a:highlight>
              </a:rPr>
              <a:t>엔디언</a:t>
            </a:r>
            <a:r>
              <a:rPr lang="ko-KR" altLang="en-US" sz="1500" dirty="0" err="1"/>
              <a:t>임</a:t>
            </a:r>
            <a:r>
              <a:rPr lang="ko-KR" altLang="en-US" sz="15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72639-165A-4D96-B806-704C6D33FAC7}"/>
              </a:ext>
            </a:extLst>
          </p:cNvPr>
          <p:cNvSpPr txBox="1"/>
          <p:nvPr/>
        </p:nvSpPr>
        <p:spPr>
          <a:xfrm>
            <a:off x="9592235" y="-7925"/>
            <a:ext cx="2599766" cy="7402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highlight>
                  <a:srgbClr val="FFFF00"/>
                </a:highlight>
              </a:rPr>
              <a:t>&lt;</a:t>
            </a:r>
            <a:r>
              <a:rPr lang="en-US" altLang="ko-KR" sz="1500" b="1" dirty="0" err="1">
                <a:highlight>
                  <a:srgbClr val="FFFF00"/>
                </a:highlight>
              </a:rPr>
              <a:t>htons</a:t>
            </a:r>
            <a:r>
              <a:rPr lang="ko-KR" altLang="en-US" sz="1500" b="1" dirty="0">
                <a:highlight>
                  <a:srgbClr val="FFFF00"/>
                </a:highlight>
              </a:rPr>
              <a:t>함수와</a:t>
            </a:r>
            <a:r>
              <a:rPr lang="en-US" altLang="ko-KR" sz="1500" b="1" dirty="0">
                <a:highlight>
                  <a:srgbClr val="FFFF00"/>
                </a:highlight>
              </a:rPr>
              <a:t> </a:t>
            </a:r>
            <a:r>
              <a:rPr lang="en-US" altLang="ko-KR" sz="1500" b="1" dirty="0" err="1">
                <a:highlight>
                  <a:srgbClr val="FFFF00"/>
                </a:highlight>
              </a:rPr>
              <a:t>htonl</a:t>
            </a:r>
            <a:r>
              <a:rPr lang="ko-KR" altLang="en-US" sz="1500" b="1" dirty="0">
                <a:highlight>
                  <a:srgbClr val="FFFF00"/>
                </a:highlight>
              </a:rPr>
              <a:t>함수</a:t>
            </a:r>
            <a:r>
              <a:rPr lang="en-US" altLang="ko-KR" sz="1500" b="1" dirty="0">
                <a:highlight>
                  <a:srgbClr val="FFFF00"/>
                </a:highligh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</a:rPr>
              <a:t>바이트 순서 변환 함수</a:t>
            </a:r>
            <a:endParaRPr lang="ko-KR" altLang="en-US" sz="15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88CFD0-96CA-480C-846C-83D44029553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557270" y="5345987"/>
            <a:ext cx="4700039" cy="38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201109-443B-474C-89AB-CDA77C1906DE}"/>
              </a:ext>
            </a:extLst>
          </p:cNvPr>
          <p:cNvGrpSpPr/>
          <p:nvPr/>
        </p:nvGrpSpPr>
        <p:grpSpPr>
          <a:xfrm>
            <a:off x="596226" y="1323479"/>
            <a:ext cx="8652705" cy="4867458"/>
            <a:chOff x="596226" y="1323479"/>
            <a:chExt cx="8652705" cy="48674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25CB07-F329-4084-B63B-2C1487DB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226" y="1323479"/>
              <a:ext cx="8652705" cy="48674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2CE778-C77A-40EE-B289-BD082156B27E}"/>
                </a:ext>
              </a:extLst>
            </p:cNvPr>
            <p:cNvSpPr txBox="1"/>
            <p:nvPr/>
          </p:nvSpPr>
          <p:spPr>
            <a:xfrm>
              <a:off x="2648480" y="5126373"/>
              <a:ext cx="1277484" cy="4026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B3D4EB-0F3C-4B7C-99A2-12351B93171A}"/>
                </a:ext>
              </a:extLst>
            </p:cNvPr>
            <p:cNvSpPr txBox="1"/>
            <p:nvPr/>
          </p:nvSpPr>
          <p:spPr>
            <a:xfrm>
              <a:off x="3011515" y="5533604"/>
              <a:ext cx="1545755" cy="4026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113E566-6B2E-418A-80DA-3A4F0F15DAB6}"/>
                </a:ext>
              </a:extLst>
            </p:cNvPr>
            <p:cNvCxnSpPr>
              <a:cxnSpLocks/>
            </p:cNvCxnSpPr>
            <p:nvPr/>
          </p:nvCxnSpPr>
          <p:spPr>
            <a:xfrm>
              <a:off x="2061882" y="5327720"/>
              <a:ext cx="44125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22A3F2B-2C1D-4A32-8555-0460B71B24CF}"/>
                </a:ext>
              </a:extLst>
            </p:cNvPr>
            <p:cNvCxnSpPr>
              <a:cxnSpLocks/>
            </p:cNvCxnSpPr>
            <p:nvPr/>
          </p:nvCxnSpPr>
          <p:spPr>
            <a:xfrm>
              <a:off x="2061881" y="5734951"/>
              <a:ext cx="94963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872241B-3B5B-45AD-A186-033FAFCD8768}"/>
                </a:ext>
              </a:extLst>
            </p:cNvPr>
            <p:cNvCxnSpPr>
              <a:cxnSpLocks/>
            </p:cNvCxnSpPr>
            <p:nvPr/>
          </p:nvCxnSpPr>
          <p:spPr>
            <a:xfrm>
              <a:off x="1841255" y="2907250"/>
              <a:ext cx="1798416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F8865E3-921E-476A-A8EE-C977E5A4D1EF}"/>
                </a:ext>
              </a:extLst>
            </p:cNvPr>
            <p:cNvCxnSpPr>
              <a:cxnSpLocks/>
            </p:cNvCxnSpPr>
            <p:nvPr/>
          </p:nvCxnSpPr>
          <p:spPr>
            <a:xfrm>
              <a:off x="1785720" y="3660285"/>
              <a:ext cx="185395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3A8F80-ADDD-481E-AF67-6E371227CC10}"/>
              </a:ext>
            </a:extLst>
          </p:cNvPr>
          <p:cNvCxnSpPr/>
          <p:nvPr/>
        </p:nvCxnSpPr>
        <p:spPr>
          <a:xfrm flipV="1">
            <a:off x="3639671" y="2412210"/>
            <a:ext cx="5952564" cy="45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C710CF-E0B1-4C48-8516-F2E0EB784E6C}"/>
              </a:ext>
            </a:extLst>
          </p:cNvPr>
          <p:cNvSpPr txBox="1"/>
          <p:nvPr/>
        </p:nvSpPr>
        <p:spPr>
          <a:xfrm>
            <a:off x="9592234" y="2093579"/>
            <a:ext cx="2446788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latin typeface="+mj-lt"/>
              </a:rPr>
              <a:t>★해결책</a:t>
            </a:r>
            <a:endParaRPr lang="en-US" altLang="ko-KR" sz="15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lt"/>
              </a:rPr>
              <a:t>→ </a:t>
            </a:r>
            <a:r>
              <a:rPr lang="en-US" altLang="ko-KR" sz="1500" dirty="0">
                <a:highlight>
                  <a:srgbClr val="FFFF00"/>
                </a:highlight>
                <a:latin typeface="+mj-lt"/>
              </a:rPr>
              <a:t>#include &lt;</a:t>
            </a:r>
            <a:r>
              <a:rPr lang="en-US" altLang="ko-KR" sz="1500" dirty="0" err="1">
                <a:highlight>
                  <a:srgbClr val="FFFF00"/>
                </a:highlight>
                <a:latin typeface="+mj-lt"/>
              </a:rPr>
              <a:t>arpa</a:t>
            </a:r>
            <a:r>
              <a:rPr lang="en-US" altLang="ko-KR" sz="1500" dirty="0">
                <a:highlight>
                  <a:srgbClr val="FFFF00"/>
                </a:highlight>
                <a:latin typeface="+mj-lt"/>
              </a:rPr>
              <a:t>/</a:t>
            </a:r>
            <a:r>
              <a:rPr lang="en-US" altLang="ko-KR" sz="1500" dirty="0" err="1">
                <a:highlight>
                  <a:srgbClr val="FFFF00"/>
                </a:highlight>
                <a:latin typeface="+mj-lt"/>
              </a:rPr>
              <a:t>inet.h</a:t>
            </a:r>
            <a:r>
              <a:rPr lang="en-US" altLang="ko-KR" sz="1500" dirty="0">
                <a:highlight>
                  <a:srgbClr val="FFFF00"/>
                </a:highlight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lt"/>
              </a:rPr>
              <a:t>헤더파일 추가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45C1AB-64C7-44C0-936C-ACEA901D9DB3}"/>
              </a:ext>
            </a:extLst>
          </p:cNvPr>
          <p:cNvCxnSpPr>
            <a:stCxn id="6" idx="3"/>
          </p:cNvCxnSpPr>
          <p:nvPr/>
        </p:nvCxnSpPr>
        <p:spPr>
          <a:xfrm flipV="1">
            <a:off x="3925964" y="5327720"/>
            <a:ext cx="53229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3002B1-8ACE-4037-B93A-48585AC11F8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557270" y="5345987"/>
            <a:ext cx="4700039" cy="38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6DFB90-CE7E-4733-A6D9-7E4B837F535A}"/>
              </a:ext>
            </a:extLst>
          </p:cNvPr>
          <p:cNvCxnSpPr>
            <a:cxnSpLocks/>
          </p:cNvCxnSpPr>
          <p:nvPr/>
        </p:nvCxnSpPr>
        <p:spPr>
          <a:xfrm>
            <a:off x="4890458" y="4186859"/>
            <a:ext cx="30612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9AE8-2C8D-4174-A741-A3C01EC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81"/>
            <a:ext cx="10515600" cy="1325563"/>
          </a:xfrm>
        </p:spPr>
        <p:txBody>
          <a:bodyPr/>
          <a:lstStyle/>
          <a:p>
            <a:r>
              <a:rPr lang="en-US" altLang="ko-KR" dirty="0"/>
              <a:t>Ch03-4. </a:t>
            </a:r>
            <a:r>
              <a:rPr lang="ko-KR" altLang="en-US" dirty="0"/>
              <a:t>인터넷 주소의 초기화와 할당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EB03F-0CEF-4D55-A0BE-8DD3313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47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401"/>
          </a:xfrm>
        </p:spPr>
        <p:txBody>
          <a:bodyPr/>
          <a:lstStyle/>
          <a:p>
            <a:r>
              <a:rPr lang="ko-KR" altLang="en-US" dirty="0"/>
              <a:t>① </a:t>
            </a:r>
            <a:r>
              <a:rPr lang="en-US" altLang="ko-KR" dirty="0" err="1"/>
              <a:t>inet_addr.c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F1DFDE-1A86-4587-97AC-316FE6FB73ED}"/>
              </a:ext>
            </a:extLst>
          </p:cNvPr>
          <p:cNvGrpSpPr/>
          <p:nvPr/>
        </p:nvGrpSpPr>
        <p:grpSpPr>
          <a:xfrm>
            <a:off x="1020490" y="1906515"/>
            <a:ext cx="8444091" cy="3389529"/>
            <a:chOff x="1020490" y="1734235"/>
            <a:chExt cx="8444091" cy="33895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252A31-0A7E-4CDD-9DC5-698F6E3C0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490" y="1734235"/>
              <a:ext cx="8444091" cy="3389529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1509A84-6AFF-4B9E-9E83-50F4A54A4728}"/>
                </a:ext>
              </a:extLst>
            </p:cNvPr>
            <p:cNvCxnSpPr/>
            <p:nvPr/>
          </p:nvCxnSpPr>
          <p:spPr>
            <a:xfrm>
              <a:off x="1024323" y="4631633"/>
              <a:ext cx="194025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9F47F-0FDB-435A-82C4-785005DFA5B1}"/>
                </a:ext>
              </a:extLst>
            </p:cNvPr>
            <p:cNvSpPr txBox="1"/>
            <p:nvPr/>
          </p:nvSpPr>
          <p:spPr>
            <a:xfrm>
              <a:off x="4850295" y="4100468"/>
              <a:ext cx="1537253" cy="305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FACF1D-5A27-4F8E-B7FD-8252CEBD5450}"/>
              </a:ext>
            </a:extLst>
          </p:cNvPr>
          <p:cNvSpPr txBox="1"/>
          <p:nvPr/>
        </p:nvSpPr>
        <p:spPr>
          <a:xfrm>
            <a:off x="9773292" y="2510685"/>
            <a:ext cx="2272934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Inet_addr</a:t>
            </a:r>
            <a:r>
              <a:rPr lang="en-US" altLang="ko-KR" sz="1500" dirty="0"/>
              <a:t>()</a:t>
            </a:r>
            <a:r>
              <a:rPr lang="ko-KR" altLang="en-US" sz="1500" dirty="0"/>
              <a:t> →</a:t>
            </a:r>
            <a:r>
              <a:rPr lang="en-US" altLang="ko-KR" sz="1500" dirty="0"/>
              <a:t> </a:t>
            </a:r>
            <a:r>
              <a:rPr lang="ko-KR" altLang="en-US" sz="1500" dirty="0"/>
              <a:t>주소 변환에 성공하여 </a:t>
            </a:r>
            <a:r>
              <a:rPr lang="en-US" altLang="ko-KR" sz="1500" dirty="0">
                <a:solidFill>
                  <a:srgbClr val="FF0000"/>
                </a:solidFill>
              </a:rPr>
              <a:t>32</a:t>
            </a:r>
            <a:r>
              <a:rPr lang="ko-KR" altLang="en-US" sz="1500" dirty="0">
                <a:solidFill>
                  <a:srgbClr val="FF0000"/>
                </a:solidFill>
              </a:rPr>
              <a:t>비트 정수형</a:t>
            </a:r>
            <a:r>
              <a:rPr lang="ko-KR" altLang="en-US" sz="1500" dirty="0"/>
              <a:t>으로 변환됨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E3D13-E1DD-4AD9-9646-F81986FFB68D}"/>
              </a:ext>
            </a:extLst>
          </p:cNvPr>
          <p:cNvSpPr txBox="1"/>
          <p:nvPr/>
        </p:nvSpPr>
        <p:spPr>
          <a:xfrm>
            <a:off x="6679094" y="5420173"/>
            <a:ext cx="4823793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오류원인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변환시키려한</a:t>
            </a:r>
            <a:r>
              <a:rPr lang="ko-KR" altLang="en-US" sz="1500" dirty="0"/>
              <a:t> 주소</a:t>
            </a:r>
            <a:r>
              <a:rPr lang="en-US" altLang="ko-KR" sz="1500" dirty="0"/>
              <a:t>127.212.124.256</a:t>
            </a:r>
            <a:r>
              <a:rPr lang="ko-KR" altLang="en-US" sz="1500" dirty="0"/>
              <a:t>은 잘못된 주소이므로</a:t>
            </a:r>
            <a:r>
              <a:rPr lang="en-US" altLang="ko-KR" sz="1500" dirty="0"/>
              <a:t>, </a:t>
            </a:r>
            <a:r>
              <a:rPr lang="ko-KR" altLang="en-US" sz="1500" dirty="0"/>
              <a:t>마지막 숫자는 </a:t>
            </a:r>
            <a:r>
              <a:rPr lang="en-US" altLang="ko-KR" sz="1500" dirty="0"/>
              <a:t>255</a:t>
            </a:r>
            <a:r>
              <a:rPr lang="ko-KR" altLang="en-US" sz="1500" dirty="0"/>
              <a:t>가 최대값임</a:t>
            </a:r>
            <a:r>
              <a:rPr lang="en-US" altLang="ko-KR" sz="1500" dirty="0"/>
              <a:t>. </a:t>
            </a:r>
            <a:r>
              <a:rPr lang="ko-KR" altLang="en-US" sz="1500" dirty="0"/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6FC30B-9BDA-464E-94DB-7DEDB763D70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387548" y="3053911"/>
            <a:ext cx="3385744" cy="137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9E2F95-D900-44FD-B257-EEF3E5A60F1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64575" y="4702110"/>
            <a:ext cx="3714519" cy="10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BF717E-FF7D-483F-AF29-B342EC165D61}"/>
              </a:ext>
            </a:extLst>
          </p:cNvPr>
          <p:cNvSpPr txBox="1"/>
          <p:nvPr/>
        </p:nvSpPr>
        <p:spPr>
          <a:xfrm>
            <a:off x="8153401" y="-3088"/>
            <a:ext cx="4012092" cy="1778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highlight>
                  <a:srgbClr val="FFFF00"/>
                </a:highlight>
              </a:rPr>
              <a:t>&lt;</a:t>
            </a:r>
            <a:r>
              <a:rPr lang="en-US" altLang="ko-KR" sz="1500" b="1" dirty="0" err="1">
                <a:highlight>
                  <a:srgbClr val="FFFF00"/>
                </a:highlight>
              </a:rPr>
              <a:t>inet_addr</a:t>
            </a:r>
            <a:r>
              <a:rPr lang="en-US" altLang="ko-KR" sz="1500" b="1" dirty="0">
                <a:highlight>
                  <a:srgbClr val="FFFF00"/>
                </a:highlight>
              </a:rPr>
              <a:t>() </a:t>
            </a:r>
            <a:r>
              <a:rPr lang="ko-KR" altLang="en-US" sz="1500" b="1" dirty="0">
                <a:highlight>
                  <a:srgbClr val="FFFF00"/>
                </a:highlight>
              </a:rPr>
              <a:t>함수</a:t>
            </a:r>
            <a:r>
              <a:rPr lang="en-US" altLang="ko-KR" sz="1500" b="1" dirty="0">
                <a:highlight>
                  <a:srgbClr val="FFFF00"/>
                </a:highligh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① 문자열 주소 정보를 네트워크 바이트 순서의 정수로 변환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② 입력된 </a:t>
            </a:r>
            <a:r>
              <a:rPr lang="en-US" altLang="ko-KR" sz="1500" dirty="0" err="1"/>
              <a:t>ip</a:t>
            </a:r>
            <a:r>
              <a:rPr lang="en-US" altLang="ko-KR" sz="1500" dirty="0"/>
              <a:t> </a:t>
            </a:r>
            <a:r>
              <a:rPr lang="ko-KR" altLang="en-US" sz="1500" dirty="0"/>
              <a:t>주소가 맞는 범위인지 체크하는 용도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134CF43-1AB1-4704-B7C6-550B1CAB944A}"/>
              </a:ext>
            </a:extLst>
          </p:cNvPr>
          <p:cNvCxnSpPr>
            <a:cxnSpLocks/>
          </p:cNvCxnSpPr>
          <p:nvPr/>
        </p:nvCxnSpPr>
        <p:spPr>
          <a:xfrm>
            <a:off x="6096000" y="3101010"/>
            <a:ext cx="30612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1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401"/>
          </a:xfrm>
        </p:spPr>
        <p:txBody>
          <a:bodyPr/>
          <a:lstStyle/>
          <a:p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en-US" altLang="ko-KR" dirty="0" err="1"/>
              <a:t>inet_aton.c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FD54E5-AEA4-49B1-B937-102C65ED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34" y="2370872"/>
            <a:ext cx="8784932" cy="2691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7C756-34F1-4591-957C-F7362E6D54C9}"/>
              </a:ext>
            </a:extLst>
          </p:cNvPr>
          <p:cNvSpPr txBox="1"/>
          <p:nvPr/>
        </p:nvSpPr>
        <p:spPr>
          <a:xfrm>
            <a:off x="4956312" y="4299246"/>
            <a:ext cx="1537253" cy="305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CC4EAC-B086-4BE3-8F55-D4E72C936245}"/>
              </a:ext>
            </a:extLst>
          </p:cNvPr>
          <p:cNvCxnSpPr>
            <a:cxnSpLocks/>
          </p:cNvCxnSpPr>
          <p:nvPr/>
        </p:nvCxnSpPr>
        <p:spPr>
          <a:xfrm>
            <a:off x="6493565" y="4438615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BCF470-4194-4459-838A-80C0DE40C5DC}"/>
              </a:ext>
            </a:extLst>
          </p:cNvPr>
          <p:cNvSpPr txBox="1"/>
          <p:nvPr/>
        </p:nvSpPr>
        <p:spPr>
          <a:xfrm>
            <a:off x="7988068" y="-3088"/>
            <a:ext cx="4187687" cy="17789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highlight>
                  <a:srgbClr val="FFFF00"/>
                </a:highlight>
              </a:rPr>
              <a:t>&lt;</a:t>
            </a:r>
            <a:r>
              <a:rPr lang="en-US" altLang="ko-KR" sz="1500" b="1" dirty="0" err="1">
                <a:highlight>
                  <a:srgbClr val="FFFF00"/>
                </a:highlight>
              </a:rPr>
              <a:t>inet_aton</a:t>
            </a:r>
            <a:r>
              <a:rPr lang="en-US" altLang="ko-KR" sz="1500" b="1" dirty="0">
                <a:highlight>
                  <a:srgbClr val="FFFF00"/>
                </a:highlight>
              </a:rPr>
              <a:t>() </a:t>
            </a:r>
            <a:r>
              <a:rPr lang="ko-KR" altLang="en-US" sz="1500" b="1" dirty="0">
                <a:highlight>
                  <a:srgbClr val="FFFF00"/>
                </a:highlight>
              </a:rPr>
              <a:t>함수</a:t>
            </a:r>
            <a:r>
              <a:rPr lang="en-US" altLang="ko-KR" sz="1500" b="1" dirty="0">
                <a:highlight>
                  <a:srgbClr val="FFFF00"/>
                </a:highligh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① 문자열 주소 정보를 네트워크 바이트 순서의 정수로 변환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inet_addr</a:t>
            </a:r>
            <a:r>
              <a:rPr lang="ko-KR" altLang="en-US" sz="1500" dirty="0"/>
              <a:t>과 동일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② </a:t>
            </a:r>
            <a:r>
              <a:rPr lang="en-US" altLang="ko-KR" sz="1500" dirty="0" err="1"/>
              <a:t>in_addr</a:t>
            </a:r>
            <a:r>
              <a:rPr lang="ko-KR" altLang="en-US" sz="1500" dirty="0"/>
              <a:t>형 구조체 변수에 변환의 결과가 저장된다는 점 차이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EE499-9E23-4A62-8E0A-027A243D5E49}"/>
              </a:ext>
            </a:extLst>
          </p:cNvPr>
          <p:cNvSpPr txBox="1"/>
          <p:nvPr/>
        </p:nvSpPr>
        <p:spPr>
          <a:xfrm>
            <a:off x="9846365" y="3975975"/>
            <a:ext cx="2054087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Inet_aton</a:t>
            </a:r>
            <a:r>
              <a:rPr lang="en-US" altLang="ko-KR" sz="1500" dirty="0"/>
              <a:t>() </a:t>
            </a:r>
            <a:r>
              <a:rPr lang="ko-KR" altLang="en-US" sz="1500" dirty="0"/>
              <a:t>→ </a:t>
            </a:r>
            <a:r>
              <a:rPr lang="en-US" altLang="ko-KR" sz="1500" dirty="0"/>
              <a:t> </a:t>
            </a:r>
            <a:r>
              <a:rPr lang="ko-KR" altLang="en-US" sz="1500" dirty="0"/>
              <a:t>정수로 변환된  후 저장된 변환 결과를 출력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1CA9990-D1CA-40F7-A126-025DF5FD7B99}"/>
              </a:ext>
            </a:extLst>
          </p:cNvPr>
          <p:cNvCxnSpPr>
            <a:cxnSpLocks/>
          </p:cNvCxnSpPr>
          <p:nvPr/>
        </p:nvCxnSpPr>
        <p:spPr>
          <a:xfrm>
            <a:off x="6194726" y="3101010"/>
            <a:ext cx="336737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401"/>
          </a:xfrm>
        </p:spPr>
        <p:txBody>
          <a:bodyPr/>
          <a:lstStyle/>
          <a:p>
            <a:r>
              <a:rPr lang="ko-KR" altLang="en-US" dirty="0"/>
              <a:t>③</a:t>
            </a:r>
            <a:r>
              <a:rPr lang="en-US" altLang="ko-KR" dirty="0"/>
              <a:t> </a:t>
            </a:r>
            <a:r>
              <a:rPr lang="en-US" altLang="ko-KR" dirty="0" err="1"/>
              <a:t>inet_ntoa.c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0DAEF2-6470-43CC-8B91-A9E6E153D0EC}"/>
              </a:ext>
            </a:extLst>
          </p:cNvPr>
          <p:cNvGrpSpPr/>
          <p:nvPr/>
        </p:nvGrpSpPr>
        <p:grpSpPr>
          <a:xfrm>
            <a:off x="938134" y="2233567"/>
            <a:ext cx="9268450" cy="3287526"/>
            <a:chOff x="938134" y="1478193"/>
            <a:chExt cx="9268450" cy="32875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7F85C12-6A73-4D63-949B-7DDF6115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134" y="1478193"/>
              <a:ext cx="9268450" cy="328752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07091B-509C-49D8-9DCA-DAC37F18FD68}"/>
                </a:ext>
              </a:extLst>
            </p:cNvPr>
            <p:cNvSpPr txBox="1"/>
            <p:nvPr/>
          </p:nvSpPr>
          <p:spPr>
            <a:xfrm>
              <a:off x="4586129" y="3499590"/>
              <a:ext cx="1270457" cy="8708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9EBEEC-3F06-4985-8C3B-1F3377883614}"/>
              </a:ext>
            </a:extLst>
          </p:cNvPr>
          <p:cNvSpPr txBox="1"/>
          <p:nvPr/>
        </p:nvSpPr>
        <p:spPr>
          <a:xfrm>
            <a:off x="7858541" y="10164"/>
            <a:ext cx="4317216" cy="1086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highlight>
                  <a:srgbClr val="FFFF00"/>
                </a:highlight>
              </a:rPr>
              <a:t>&lt;</a:t>
            </a:r>
            <a:r>
              <a:rPr lang="en-US" altLang="ko-KR" sz="1500" dirty="0" err="1">
                <a:highlight>
                  <a:srgbClr val="FFFF00"/>
                </a:highlight>
              </a:rPr>
              <a:t>inet_ntoa</a:t>
            </a:r>
            <a:r>
              <a:rPr lang="en-US" altLang="ko-KR" sz="1500" dirty="0">
                <a:highlight>
                  <a:srgbClr val="FFFF00"/>
                </a:highlight>
              </a:rPr>
              <a:t>() </a:t>
            </a:r>
            <a:r>
              <a:rPr lang="ko-KR" altLang="en-US" sz="1500" dirty="0">
                <a:highlight>
                  <a:srgbClr val="FFFF00"/>
                </a:highlight>
              </a:rPr>
              <a:t>함수</a:t>
            </a:r>
            <a:r>
              <a:rPr lang="en-US" altLang="ko-KR" sz="1500" dirty="0">
                <a:highlight>
                  <a:srgbClr val="FFFF00"/>
                </a:highligh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① 네트워크 바이트 순서로 정렬된 </a:t>
            </a:r>
            <a:r>
              <a:rPr lang="en-US" altLang="ko-KR" sz="1500" dirty="0"/>
              <a:t>IP </a:t>
            </a:r>
            <a:r>
              <a:rPr lang="ko-KR" altLang="en-US" sz="1500" dirty="0"/>
              <a:t>주소를 문자열 정보로 변환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inet_aton</a:t>
            </a:r>
            <a:r>
              <a:rPr lang="ko-KR" altLang="en-US" sz="1500" dirty="0"/>
              <a:t>과 반대</a:t>
            </a:r>
            <a:r>
              <a:rPr lang="en-US" altLang="ko-KR" sz="1500" dirty="0"/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4CFE8C-45B1-4060-A758-5580980FBCE7}"/>
              </a:ext>
            </a:extLst>
          </p:cNvPr>
          <p:cNvCxnSpPr>
            <a:stCxn id="7" idx="3"/>
          </p:cNvCxnSpPr>
          <p:nvPr/>
        </p:nvCxnSpPr>
        <p:spPr>
          <a:xfrm>
            <a:off x="5856586" y="4690398"/>
            <a:ext cx="2903101" cy="12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4323DC-9346-49C2-B575-19D11F678592}"/>
              </a:ext>
            </a:extLst>
          </p:cNvPr>
          <p:cNvSpPr txBox="1"/>
          <p:nvPr/>
        </p:nvSpPr>
        <p:spPr>
          <a:xfrm>
            <a:off x="8719930" y="5658678"/>
            <a:ext cx="3472070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네트워크 바이트 순서로 정렬된 정수형 </a:t>
            </a:r>
            <a:r>
              <a:rPr lang="en-US" altLang="ko-KR" sz="1500" dirty="0"/>
              <a:t>IP</a:t>
            </a:r>
            <a:r>
              <a:rPr lang="ko-KR" altLang="en-US" sz="1500" dirty="0"/>
              <a:t>주소에서 우리가 눈으로 쉽게 볼 수 있는 문자열 형태로 변환된 결과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C35BD1-6FDA-469C-9C60-148956385A95}"/>
              </a:ext>
            </a:extLst>
          </p:cNvPr>
          <p:cNvCxnSpPr>
            <a:cxnSpLocks/>
          </p:cNvCxnSpPr>
          <p:nvPr/>
        </p:nvCxnSpPr>
        <p:spPr>
          <a:xfrm>
            <a:off x="6565789" y="2981742"/>
            <a:ext cx="336737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8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305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네트워크 프로그래밍 3주차 과제: 3장 실습 </vt:lpstr>
      <vt:lpstr>목차</vt:lpstr>
      <vt:lpstr>Ch03-3. 네트워크 바이트 순서와 인터넷 주소 변환</vt:lpstr>
      <vt:lpstr>① endian_conv.c 실행 결과</vt:lpstr>
      <vt:lpstr>Ch03-4. 인터넷 주소의 초기화와 할당</vt:lpstr>
      <vt:lpstr>① inet_addr.c 실행 결과</vt:lpstr>
      <vt:lpstr>② inet_aton.c 실행 결과</vt:lpstr>
      <vt:lpstr>③ inet_ntoa.c 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</dc:title>
  <dc:creator>수경 정</dc:creator>
  <cp:lastModifiedBy>수경 정</cp:lastModifiedBy>
  <cp:revision>44</cp:revision>
  <dcterms:created xsi:type="dcterms:W3CDTF">2020-03-26T04:19:20Z</dcterms:created>
  <dcterms:modified xsi:type="dcterms:W3CDTF">2020-04-01T12:22:57Z</dcterms:modified>
</cp:coreProperties>
</file>