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74" r:id="rId3"/>
    <p:sldId id="279" r:id="rId4"/>
    <p:sldId id="283" r:id="rId5"/>
    <p:sldId id="285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F98A16-139A-4AF3-A69A-FBC2DE389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5509E-2D0E-4D18-AD06-55720BA1F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E12-FFE4-4668-860C-19D293620EC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9CBCB-F50A-42B9-A2C0-31A5A474B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744CA-6C98-4D73-8CB6-FD5F32D89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02F8-98C9-432B-AD05-4B28A5E5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F1D1-06AB-42EB-999E-1ECE54050FC5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8F29-3B92-4C63-98EF-F9DA44A7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42BB-3A6C-445E-8026-D2B1C137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C41F-0521-4D9D-9C5D-DA27B37F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CFFB-ACDC-4EAC-9097-3058A58A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9EC3-42A6-4B19-BD43-4AF1E69FB002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7DF0-C9C1-44E6-A8E7-B3D2FEA8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887F-10B8-4A38-AF1A-9B08114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B7CD-06A5-4803-AB9E-DBF0969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DBBC-C093-4F48-8620-FC0CEEE7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175A-3D49-4670-B96F-7DCFF46A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89C3-F5BA-44D1-8B4A-2470ACE0E38D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56BA-9751-4DD9-A702-F1E3D43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80436-36BA-4C66-891A-81DD15E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B3F4E-9754-401A-B169-103B26EEE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320AE-2B0F-4341-8514-1211B743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1473-EFF5-4BA5-A3AC-97B63B2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D327-F258-4E0C-B6A1-23F592E49662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88CF-73E2-44F8-986F-841DBF6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841CB-A754-49DA-988E-58F54A0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F3B2-AAD1-4DC9-9B5F-867389B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F8440-3392-4041-978F-ECA6103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5A828-87CF-44C5-BF76-58E770A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7735-F26A-44CC-A04E-8EB39F141236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A2D39-597F-4ABE-A91F-0FB1ABE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0A149-DD12-4B6E-965B-B66508FC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4759-AC09-4B11-9D30-C5F3A5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F6A4F-F9DF-47DE-A394-FC4DFF5E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1B12-3579-4323-92BF-D66DB80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4B8C-9D76-4664-B521-5451156C08FF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3A76-C11A-4E45-B50B-752F328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B6FC-F3C3-4EC9-AFA7-15B8DC3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065D-3EBD-45B2-A5E6-BFF579B9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01F18-903E-4992-B51A-7BBECF82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DA32-324A-4C73-9C7C-B7B2C0D5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A989-70FD-413E-A0A6-88268018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AFA5-F1C2-4272-BECC-274BBE886C0A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4F18F-BE36-4164-A311-D6316ED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F93F3-EBE3-4705-9E16-816F312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5BD7-5C4D-4CEB-99B9-A9F36E7F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6756-85DB-495F-B02D-12C1A44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0F340-498C-469C-9C5C-93703068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AD091-D432-46C5-B9D9-F97BC15BA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7BE1-6642-4AB5-9C3F-62620E87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91082-8FC5-45C0-9FB9-0B7A3BF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8E8-402D-41D1-AACC-1C1C1ADE6294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48379-973B-49E5-9D78-D8F29942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402669-C49C-4261-B1A4-1FF8D3A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9D7B-348A-426C-9A6A-5000C8C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D445E-CF76-4BF0-A4B8-2D41FB88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AA8D-AA95-4FCF-8870-BD9A909F3900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AA78D-F9EB-4843-8BA8-D532841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1EB17-0B80-4D9B-87AD-65169BD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36FCF-AFF5-437A-A6CD-177C82FD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272-A535-469B-BCBC-E3529ECE58EE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7D73C-439E-4419-957A-F1ABBED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A5F2C-EA03-4C5A-9476-17B3CE0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B6105-26A7-472C-9707-721CCBEB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4370F-B6EF-4902-BB17-50CA3980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3A1DB-3E53-4579-B0B3-209C37A9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DD8AB-2F45-476B-AA01-2CB275AC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582-1F35-4EE8-BF8B-094E5AC4855B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A954-AB1C-455C-885D-AEE8272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718F-2D86-43B0-AF4F-FB802EA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93BB-6BBF-420E-BAD6-FE19585B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DDA68-35EF-426A-9587-855E28FA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BF330-8421-4819-BB33-A0EA2077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7760A-D01F-4F2B-91CD-AAD79752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5EA0-FD36-4257-80D6-A1DF28CAC9D6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C614E-077E-4F56-B0F2-5A5D377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49B77-6C75-4EE7-84EC-5AB013DD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90CF8-F0A9-4A59-A58D-3E899F9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3316-9C69-41FF-90EF-E3AC2141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4C09D-42C9-4AA0-8442-CA2DFD95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A53-A820-4466-A2DD-1DC7D41D4608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14E6A-2794-4485-A17D-9FD9412D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F2A3-9561-4003-925F-731987BB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7D6AFC-792D-407B-A0DC-EB262CA0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999615"/>
            <a:ext cx="9560811" cy="276402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7200" b="1" dirty="0"/>
              <a:t>네트워크 프로그래밍</a:t>
            </a:r>
            <a:br>
              <a:rPr lang="en-US" altLang="ko-KR" sz="7200" b="1" dirty="0"/>
            </a:br>
            <a:r>
              <a:rPr lang="en-US" altLang="ko-KR" sz="3900" b="1" dirty="0">
                <a:solidFill>
                  <a:schemeClr val="accent2"/>
                </a:solidFill>
              </a:rPr>
              <a:t>5</a:t>
            </a:r>
            <a:r>
              <a:rPr lang="ko-KR" altLang="en-US" sz="3900" b="1" dirty="0">
                <a:solidFill>
                  <a:schemeClr val="accent2"/>
                </a:solidFill>
              </a:rPr>
              <a:t>주차 과제</a:t>
            </a:r>
            <a:r>
              <a:rPr lang="en-US" altLang="ko-KR" sz="3900" b="1" dirty="0">
                <a:solidFill>
                  <a:schemeClr val="accent2"/>
                </a:solidFill>
              </a:rPr>
              <a:t>: TCP </a:t>
            </a:r>
            <a:r>
              <a:rPr lang="ko-KR" altLang="en-US" sz="3900" b="1" dirty="0">
                <a:solidFill>
                  <a:schemeClr val="accent2"/>
                </a:solidFill>
              </a:rPr>
              <a:t>기반 서버</a:t>
            </a:r>
            <a:r>
              <a:rPr lang="en-US" altLang="ko-KR" sz="3900" b="1" dirty="0">
                <a:solidFill>
                  <a:schemeClr val="accent2"/>
                </a:solidFill>
              </a:rPr>
              <a:t>/</a:t>
            </a:r>
            <a:r>
              <a:rPr lang="ko-KR" altLang="en-US" sz="3900" b="1" dirty="0">
                <a:solidFill>
                  <a:schemeClr val="accent2"/>
                </a:solidFill>
              </a:rPr>
              <a:t>클라이언트 실습</a:t>
            </a:r>
            <a:r>
              <a:rPr lang="en-US" altLang="ko-KR" sz="3900" b="1" dirty="0">
                <a:solidFill>
                  <a:schemeClr val="accent2"/>
                </a:solidFill>
              </a:rPr>
              <a:t>2</a:t>
            </a:r>
            <a:br>
              <a:rPr lang="en-US" altLang="ko-KR" sz="3900" b="1" dirty="0"/>
            </a:br>
            <a:endParaRPr lang="ko-KR" altLang="en-US" sz="39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F3D3D-2225-4C9F-A620-8E9B01AF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500" b="1" dirty="0"/>
              <a:t>학번</a:t>
            </a:r>
            <a:r>
              <a:rPr lang="en-US" altLang="ko-KR" sz="2500" b="1" dirty="0"/>
              <a:t>: 2017156037, </a:t>
            </a:r>
            <a:r>
              <a:rPr lang="ko-KR" altLang="en-US" sz="2500" b="1" dirty="0"/>
              <a:t>이름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정수경</a:t>
            </a:r>
            <a:endParaRPr lang="en-US" altLang="ko-KR" sz="2500" b="1" dirty="0"/>
          </a:p>
          <a:p>
            <a:r>
              <a:rPr lang="ko-KR" altLang="en-US" sz="2500" b="1" dirty="0"/>
              <a:t>작성일</a:t>
            </a:r>
            <a:r>
              <a:rPr lang="en-US" altLang="ko-KR" sz="2500" b="1" dirty="0"/>
              <a:t>: 2020.04.16</a:t>
            </a:r>
          </a:p>
          <a:p>
            <a:r>
              <a:rPr lang="en-US" altLang="ko-KR" sz="700" dirty="0"/>
              <a:t>			</a:t>
            </a:r>
            <a:endParaRPr lang="ko-KR" altLang="en-US" sz="7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B4681-48AF-4EEC-B3C3-50059DC7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1-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A616F-24E4-4AD4-9C36-A7E0A315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83D2-A91C-4223-9DBE-2C8C5ED9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Ch05-1. </a:t>
            </a:r>
            <a:r>
              <a:rPr lang="ko-KR" altLang="en-US" b="1" dirty="0"/>
              <a:t>에코 클라이언트의 완벽 구현</a:t>
            </a:r>
            <a:r>
              <a:rPr lang="en-US" altLang="ko-KR" sz="2400" b="1" dirty="0"/>
              <a:t>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① </a:t>
            </a:r>
            <a:r>
              <a:rPr lang="en-US" altLang="ko-KR" sz="2400" b="1" dirty="0" err="1"/>
              <a:t>echo_server.c</a:t>
            </a:r>
            <a:r>
              <a:rPr lang="en-US" altLang="ko-KR" sz="2400" b="1" dirty="0"/>
              <a:t> / echo_client2.c </a:t>
            </a:r>
            <a:r>
              <a:rPr lang="ko-KR" altLang="en-US" sz="2400" b="1" dirty="0"/>
              <a:t>실행 결과</a:t>
            </a:r>
            <a:endParaRPr lang="en-US" altLang="ko-KR" sz="24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② </a:t>
            </a:r>
            <a:r>
              <a:rPr lang="en-US" altLang="ko-KR" sz="2400" b="1" dirty="0" err="1"/>
              <a:t>op_server.c</a:t>
            </a:r>
            <a:r>
              <a:rPr lang="en-US" altLang="ko-KR" sz="2400" b="1" dirty="0"/>
              <a:t> / </a:t>
            </a:r>
            <a:r>
              <a:rPr lang="en-US" altLang="ko-KR" sz="2400" b="1" dirty="0" err="1"/>
              <a:t>op_client.c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실행 결과</a:t>
            </a:r>
            <a:endParaRPr lang="en-US" altLang="ko-KR" sz="24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B783B-BB36-4623-A1CA-55F4C666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-2-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48D80D-20F8-41DB-895C-CEFAF77C67E2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09AE8-2C8D-4174-A741-A3C01EC4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81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Ch05-1. </a:t>
            </a:r>
            <a:r>
              <a:rPr lang="ko-KR" altLang="en-US" b="1" dirty="0"/>
              <a:t>에코 클라이언트의 완벽 구현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CEB03F-0CEF-4D55-A0BE-8DD3313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40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①</a:t>
            </a:r>
            <a:r>
              <a:rPr lang="en-US" altLang="ko-KR" sz="4000" dirty="0"/>
              <a:t> </a:t>
            </a:r>
            <a:r>
              <a:rPr lang="en-US" altLang="ko-KR" sz="4000" dirty="0" err="1"/>
              <a:t>echo_server.c</a:t>
            </a:r>
            <a:r>
              <a:rPr lang="en-US" altLang="ko-KR" sz="4000" dirty="0"/>
              <a:t> / echo_client2.c </a:t>
            </a:r>
            <a:r>
              <a:rPr lang="ko-KR" altLang="en-US" sz="4000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E6B5C2D-DD94-4788-A139-2B7E49BD724E}"/>
              </a:ext>
            </a:extLst>
          </p:cNvPr>
          <p:cNvSpPr txBox="1">
            <a:spLocks/>
          </p:cNvSpPr>
          <p:nvPr/>
        </p:nvSpPr>
        <p:spPr>
          <a:xfrm>
            <a:off x="1538378" y="1231212"/>
            <a:ext cx="9815422" cy="1114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en-US" sz="1500" dirty="0"/>
              <a:t>→</a:t>
            </a:r>
            <a:r>
              <a:rPr lang="en-US" altLang="ko-KR" sz="1500" dirty="0"/>
              <a:t> </a:t>
            </a:r>
            <a:r>
              <a:rPr lang="ko-KR" altLang="en-US" sz="1500" dirty="0"/>
              <a:t>받는 메시지 길이와 보내는 메시지 길이가 다를 경우 존재</a:t>
            </a:r>
            <a:endParaRPr lang="en-US" altLang="ko-KR" sz="1500" dirty="0"/>
          </a:p>
          <a:p>
            <a:pPr>
              <a:lnSpc>
                <a:spcPct val="170000"/>
              </a:lnSpc>
            </a:pPr>
            <a:r>
              <a:rPr lang="ko-KR" altLang="en-US" sz="1500" dirty="0"/>
              <a:t>→ </a:t>
            </a:r>
            <a:r>
              <a:rPr lang="en-US" altLang="ko-KR" sz="1500" dirty="0"/>
              <a:t>why? </a:t>
            </a:r>
            <a:r>
              <a:rPr lang="ko-KR" altLang="en-US" sz="1500" dirty="0"/>
              <a:t>메모리가 크지 않을 경우</a:t>
            </a:r>
            <a:r>
              <a:rPr lang="en-US" altLang="ko-KR" sz="1500" dirty="0"/>
              <a:t>, </a:t>
            </a:r>
            <a:r>
              <a:rPr lang="ko-KR" altLang="en-US" sz="1500" dirty="0"/>
              <a:t>네트워크가 느릴 경우 데이터가 쪼개져서 전송됨</a:t>
            </a:r>
            <a:endParaRPr lang="en-US" altLang="ko-KR" sz="1500" dirty="0"/>
          </a:p>
          <a:p>
            <a:pPr>
              <a:lnSpc>
                <a:spcPct val="170000"/>
              </a:lnSpc>
            </a:pPr>
            <a:r>
              <a:rPr lang="ko-KR" altLang="en-US" sz="1500" dirty="0"/>
              <a:t>→ 기존 에코 클라이언트의 </a:t>
            </a:r>
            <a:r>
              <a:rPr lang="en-US" altLang="ko-KR" sz="1500" b="1" dirty="0">
                <a:solidFill>
                  <a:srgbClr val="FF0000"/>
                </a:solidFill>
              </a:rPr>
              <a:t>‘</a:t>
            </a:r>
            <a:r>
              <a:rPr lang="ko-KR" altLang="en-US" sz="1500" b="1" dirty="0">
                <a:solidFill>
                  <a:srgbClr val="FF0000"/>
                </a:solidFill>
              </a:rPr>
              <a:t>단편화</a:t>
            </a:r>
            <a:r>
              <a:rPr lang="en-US" altLang="ko-KR" sz="1500" b="1" dirty="0">
                <a:solidFill>
                  <a:srgbClr val="FF0000"/>
                </a:solidFill>
              </a:rPr>
              <a:t>’</a:t>
            </a:r>
            <a:r>
              <a:rPr lang="ko-KR" altLang="en-US" sz="1500" dirty="0"/>
              <a:t> 문제점을 </a:t>
            </a:r>
            <a:r>
              <a:rPr lang="en-US" altLang="ko-KR" sz="1500" b="1" dirty="0">
                <a:solidFill>
                  <a:srgbClr val="FF0000"/>
                </a:solidFill>
              </a:rPr>
              <a:t>‘</a:t>
            </a:r>
            <a:r>
              <a:rPr lang="ko-KR" altLang="en-US" sz="1500" b="1" dirty="0">
                <a:solidFill>
                  <a:srgbClr val="FF0000"/>
                </a:solidFill>
              </a:rPr>
              <a:t>재결합</a:t>
            </a:r>
            <a:r>
              <a:rPr lang="en-US" altLang="ko-KR" sz="1500" b="1" dirty="0">
                <a:solidFill>
                  <a:srgbClr val="FF0000"/>
                </a:solidFill>
              </a:rPr>
              <a:t>’</a:t>
            </a:r>
            <a:r>
              <a:rPr lang="ko-KR" altLang="en-US" sz="1500" dirty="0"/>
              <a:t> 코드를 통해 해결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60F135-CD13-4112-B8F4-840BD52ADC9E}"/>
              </a:ext>
            </a:extLst>
          </p:cNvPr>
          <p:cNvSpPr txBox="1"/>
          <p:nvPr/>
        </p:nvSpPr>
        <p:spPr>
          <a:xfrm>
            <a:off x="7689142" y="2664252"/>
            <a:ext cx="16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&amp;:</a:t>
            </a:r>
            <a:r>
              <a:rPr lang="ko-KR" altLang="en-US" sz="1200" dirty="0">
                <a:solidFill>
                  <a:schemeClr val="bg1"/>
                </a:solidFill>
              </a:rPr>
              <a:t> 특정 프로세스를 백그라운드에서 돌리는 것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사용자의 입력을 차단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E357AE-4640-4802-8A1D-3C61E392ACC5}"/>
              </a:ext>
            </a:extLst>
          </p:cNvPr>
          <p:cNvSpPr txBox="1"/>
          <p:nvPr/>
        </p:nvSpPr>
        <p:spPr>
          <a:xfrm>
            <a:off x="5980399" y="4419356"/>
            <a:ext cx="26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jobs: </a:t>
            </a:r>
            <a:r>
              <a:rPr lang="ko-KR" altLang="en-US" sz="1200" dirty="0">
                <a:solidFill>
                  <a:schemeClr val="bg1"/>
                </a:solidFill>
              </a:rPr>
              <a:t>백그라운드에서 실행 중인 서버 프로세스 확인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CFC590-A864-4453-8A91-2C084D0603CC}"/>
              </a:ext>
            </a:extLst>
          </p:cNvPr>
          <p:cNvSpPr txBox="1"/>
          <p:nvPr/>
        </p:nvSpPr>
        <p:spPr>
          <a:xfrm>
            <a:off x="6457653" y="4812386"/>
            <a:ext cx="26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jobs: </a:t>
            </a:r>
            <a:r>
              <a:rPr lang="ko-KR" altLang="en-US" sz="1200" dirty="0">
                <a:solidFill>
                  <a:schemeClr val="bg1"/>
                </a:solidFill>
              </a:rPr>
              <a:t>실행 중인 서버 프로세스 강제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종료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A69BA-9B2E-49B8-BD37-880B4BD0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76" y="3232152"/>
            <a:ext cx="9566625" cy="21223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0AD5D17-C0B9-409A-8FCD-D1803252BD7E}"/>
              </a:ext>
            </a:extLst>
          </p:cNvPr>
          <p:cNvSpPr txBox="1"/>
          <p:nvPr/>
        </p:nvSpPr>
        <p:spPr>
          <a:xfrm>
            <a:off x="1662776" y="2758624"/>
            <a:ext cx="8197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↓ </a:t>
            </a:r>
            <a:r>
              <a:rPr lang="en-US" altLang="ko-KR" sz="1200" b="1" dirty="0" err="1"/>
              <a:t>Makefile</a:t>
            </a:r>
            <a:r>
              <a:rPr lang="ko-KR" altLang="en-US" sz="1200" b="1" dirty="0"/>
              <a:t>을 통해 </a:t>
            </a:r>
            <a:r>
              <a:rPr lang="en-US" altLang="ko-KR" sz="1200" b="1" dirty="0"/>
              <a:t>make </a:t>
            </a:r>
            <a:r>
              <a:rPr lang="ko-KR" altLang="en-US" sz="1200" b="1" dirty="0"/>
              <a:t>명령어로 위의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개의 파일이 각각 지정한 실행파일명으로 컴파일 되도록 사전 정의함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DD48A4-7C7C-4CC4-893B-C7330F41A2CB}"/>
              </a:ext>
            </a:extLst>
          </p:cNvPr>
          <p:cNvSpPr txBox="1"/>
          <p:nvPr/>
        </p:nvSpPr>
        <p:spPr>
          <a:xfrm>
            <a:off x="735106" y="4511688"/>
            <a:ext cx="127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컴파일 →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73FFD79-7CCC-40D5-BD50-AA5CD6195184}"/>
              </a:ext>
            </a:extLst>
          </p:cNvPr>
          <p:cNvCxnSpPr>
            <a:cxnSpLocks/>
          </p:cNvCxnSpPr>
          <p:nvPr/>
        </p:nvCxnSpPr>
        <p:spPr>
          <a:xfrm>
            <a:off x="6154735" y="4484793"/>
            <a:ext cx="56477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EE5043D-5C28-4F84-8378-EC132B434B9F}"/>
              </a:ext>
            </a:extLst>
          </p:cNvPr>
          <p:cNvSpPr txBox="1"/>
          <p:nvPr/>
        </p:nvSpPr>
        <p:spPr>
          <a:xfrm>
            <a:off x="1662776" y="4463655"/>
            <a:ext cx="4244965" cy="890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89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84F79D-51F1-4D80-9511-FFD8E5280430}"/>
              </a:ext>
            </a:extLst>
          </p:cNvPr>
          <p:cNvSpPr txBox="1"/>
          <p:nvPr/>
        </p:nvSpPr>
        <p:spPr>
          <a:xfrm>
            <a:off x="10029411" y="3244334"/>
            <a:ext cx="367381" cy="20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1B59C-DB9D-472E-A8AA-5629915B2260}"/>
              </a:ext>
            </a:extLst>
          </p:cNvPr>
          <p:cNvSpPr txBox="1"/>
          <p:nvPr/>
        </p:nvSpPr>
        <p:spPr>
          <a:xfrm>
            <a:off x="10029411" y="3602048"/>
            <a:ext cx="367381" cy="2084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F717FB-56BF-4461-98D0-2BF1A566E9AE}"/>
              </a:ext>
            </a:extLst>
          </p:cNvPr>
          <p:cNvSpPr txBox="1"/>
          <p:nvPr/>
        </p:nvSpPr>
        <p:spPr>
          <a:xfrm>
            <a:off x="10397805" y="3244334"/>
            <a:ext cx="13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클라이언트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6655D-5594-48E7-8F84-3835A6CFABC2}"/>
              </a:ext>
            </a:extLst>
          </p:cNvPr>
          <p:cNvSpPr txBox="1"/>
          <p:nvPr/>
        </p:nvSpPr>
        <p:spPr>
          <a:xfrm>
            <a:off x="10397807" y="3521333"/>
            <a:ext cx="13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서버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60F135-CD13-4112-B8F4-840BD52ADC9E}"/>
              </a:ext>
            </a:extLst>
          </p:cNvPr>
          <p:cNvSpPr txBox="1"/>
          <p:nvPr/>
        </p:nvSpPr>
        <p:spPr>
          <a:xfrm>
            <a:off x="7689142" y="2664252"/>
            <a:ext cx="16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&amp;:</a:t>
            </a:r>
            <a:r>
              <a:rPr lang="ko-KR" altLang="en-US" sz="1200" dirty="0">
                <a:solidFill>
                  <a:schemeClr val="bg1"/>
                </a:solidFill>
              </a:rPr>
              <a:t> 특정 프로세스를 백그라운드에서 돌리는 것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사용자의 입력을 차단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E357AE-4640-4802-8A1D-3C61E392ACC5}"/>
              </a:ext>
            </a:extLst>
          </p:cNvPr>
          <p:cNvSpPr txBox="1"/>
          <p:nvPr/>
        </p:nvSpPr>
        <p:spPr>
          <a:xfrm>
            <a:off x="5980399" y="4419356"/>
            <a:ext cx="26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jobs: </a:t>
            </a:r>
            <a:r>
              <a:rPr lang="ko-KR" altLang="en-US" sz="1200" dirty="0">
                <a:solidFill>
                  <a:schemeClr val="bg1"/>
                </a:solidFill>
              </a:rPr>
              <a:t>백그라운드에서 실행 중인 서버 프로세스 확인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CFC590-A864-4453-8A91-2C084D0603CC}"/>
              </a:ext>
            </a:extLst>
          </p:cNvPr>
          <p:cNvSpPr txBox="1"/>
          <p:nvPr/>
        </p:nvSpPr>
        <p:spPr>
          <a:xfrm>
            <a:off x="6457653" y="4812386"/>
            <a:ext cx="26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jobs: </a:t>
            </a:r>
            <a:r>
              <a:rPr lang="ko-KR" altLang="en-US" sz="1200" dirty="0">
                <a:solidFill>
                  <a:schemeClr val="bg1"/>
                </a:solidFill>
              </a:rPr>
              <a:t>실행 중인 서버 프로세스 강제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종료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796F36-3B4D-46E2-890F-7E11172E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6" y="894595"/>
            <a:ext cx="9090821" cy="4878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5CE65D-4E7B-4C28-94FB-8E89AEFAA9EE}"/>
              </a:ext>
            </a:extLst>
          </p:cNvPr>
          <p:cNvSpPr txBox="1"/>
          <p:nvPr/>
        </p:nvSpPr>
        <p:spPr>
          <a:xfrm>
            <a:off x="9841152" y="1952979"/>
            <a:ext cx="200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 </a:t>
            </a:r>
            <a:r>
              <a:rPr lang="en-US" altLang="ko-KR" sz="1200" b="1" dirty="0"/>
              <a:t>&amp;:</a:t>
            </a:r>
            <a:r>
              <a:rPr lang="ko-KR" altLang="en-US" sz="1200" b="1" dirty="0"/>
              <a:t> 특정 프로세스를 백그라운드에서 돌리는 것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사용자의 입력을 차단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35D815-645A-4DE2-91D5-5E753DC58D26}"/>
              </a:ext>
            </a:extLst>
          </p:cNvPr>
          <p:cNvSpPr txBox="1"/>
          <p:nvPr/>
        </p:nvSpPr>
        <p:spPr>
          <a:xfrm>
            <a:off x="9841152" y="4455550"/>
            <a:ext cx="200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 </a:t>
            </a:r>
            <a:r>
              <a:rPr lang="en-US" altLang="ko-KR" sz="1200" b="1" dirty="0"/>
              <a:t>jobs </a:t>
            </a:r>
            <a:r>
              <a:rPr lang="ko-KR" altLang="en-US" sz="1200" b="1" dirty="0"/>
              <a:t>명령어를 통해 백그라운드에서 돌아가는 프로세스 확인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470AD-C7FF-4251-BBE2-594B2731390E}"/>
              </a:ext>
            </a:extLst>
          </p:cNvPr>
          <p:cNvSpPr txBox="1"/>
          <p:nvPr/>
        </p:nvSpPr>
        <p:spPr>
          <a:xfrm>
            <a:off x="9841152" y="5043218"/>
            <a:ext cx="200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 프로세스 죽이기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AEC7D-A550-4742-BAC1-804B4E238F9E}"/>
              </a:ext>
            </a:extLst>
          </p:cNvPr>
          <p:cNvSpPr txBox="1"/>
          <p:nvPr/>
        </p:nvSpPr>
        <p:spPr>
          <a:xfrm>
            <a:off x="9841152" y="1352814"/>
            <a:ext cx="200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 생성된 실행파일들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AB610D-8F2A-4EC8-BCFD-A4FCD2160297}"/>
              </a:ext>
            </a:extLst>
          </p:cNvPr>
          <p:cNvCxnSpPr>
            <a:cxnSpLocks/>
          </p:cNvCxnSpPr>
          <p:nvPr/>
        </p:nvCxnSpPr>
        <p:spPr>
          <a:xfrm flipV="1">
            <a:off x="5118847" y="2279316"/>
            <a:ext cx="2133600" cy="2461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CB0DD52-8CB1-4526-8900-D039787B0C38}"/>
              </a:ext>
            </a:extLst>
          </p:cNvPr>
          <p:cNvCxnSpPr>
            <a:cxnSpLocks/>
          </p:cNvCxnSpPr>
          <p:nvPr/>
        </p:nvCxnSpPr>
        <p:spPr>
          <a:xfrm flipV="1">
            <a:off x="5029200" y="2694678"/>
            <a:ext cx="326492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E0139C6-FBED-42ED-BE25-96E5844F6EE2}"/>
              </a:ext>
            </a:extLst>
          </p:cNvPr>
          <p:cNvCxnSpPr>
            <a:cxnSpLocks/>
          </p:cNvCxnSpPr>
          <p:nvPr/>
        </p:nvCxnSpPr>
        <p:spPr>
          <a:xfrm flipV="1">
            <a:off x="5021570" y="4693352"/>
            <a:ext cx="47571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02C4B8A-EA98-45DE-9DE2-249D3C076A17}"/>
              </a:ext>
            </a:extLst>
          </p:cNvPr>
          <p:cNvCxnSpPr>
            <a:cxnSpLocks/>
          </p:cNvCxnSpPr>
          <p:nvPr/>
        </p:nvCxnSpPr>
        <p:spPr>
          <a:xfrm flipV="1">
            <a:off x="4975976" y="5101881"/>
            <a:ext cx="1202865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088BAD4-D700-4CDC-BCB1-4C860D07DA15}"/>
              </a:ext>
            </a:extLst>
          </p:cNvPr>
          <p:cNvCxnSpPr>
            <a:cxnSpLocks/>
          </p:cNvCxnSpPr>
          <p:nvPr/>
        </p:nvCxnSpPr>
        <p:spPr>
          <a:xfrm>
            <a:off x="668426" y="3324526"/>
            <a:ext cx="1438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ACC968-72D6-4A7B-868B-55C637CBEA28}"/>
              </a:ext>
            </a:extLst>
          </p:cNvPr>
          <p:cNvCxnSpPr>
            <a:cxnSpLocks/>
          </p:cNvCxnSpPr>
          <p:nvPr/>
        </p:nvCxnSpPr>
        <p:spPr>
          <a:xfrm>
            <a:off x="3537696" y="3701043"/>
            <a:ext cx="13032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C10B46E-B0BF-401C-BEC9-16D01E88439B}"/>
              </a:ext>
            </a:extLst>
          </p:cNvPr>
          <p:cNvCxnSpPr>
            <a:cxnSpLocks/>
          </p:cNvCxnSpPr>
          <p:nvPr/>
        </p:nvCxnSpPr>
        <p:spPr>
          <a:xfrm>
            <a:off x="3510801" y="4113420"/>
            <a:ext cx="50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9A98EB-60CB-4671-9A15-FB9C4146190D}"/>
              </a:ext>
            </a:extLst>
          </p:cNvPr>
          <p:cNvSpPr txBox="1"/>
          <p:nvPr/>
        </p:nvSpPr>
        <p:spPr>
          <a:xfrm>
            <a:off x="668425" y="2276143"/>
            <a:ext cx="999009" cy="2160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751A1B9-3789-4CEB-850A-D19401A2E03F}"/>
              </a:ext>
            </a:extLst>
          </p:cNvPr>
          <p:cNvCxnSpPr>
            <a:cxnSpLocks/>
          </p:cNvCxnSpPr>
          <p:nvPr/>
        </p:nvCxnSpPr>
        <p:spPr>
          <a:xfrm>
            <a:off x="3501931" y="4525797"/>
            <a:ext cx="2570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1A81AA-6D28-4CD3-9A7A-85FFB1041AE7}"/>
              </a:ext>
            </a:extLst>
          </p:cNvPr>
          <p:cNvSpPr txBox="1"/>
          <p:nvPr/>
        </p:nvSpPr>
        <p:spPr>
          <a:xfrm>
            <a:off x="3477743" y="2873887"/>
            <a:ext cx="2116233" cy="2399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50772A-8D1F-449D-A897-8FD7E52EBFB6}"/>
              </a:ext>
            </a:extLst>
          </p:cNvPr>
          <p:cNvSpPr/>
          <p:nvPr/>
        </p:nvSpPr>
        <p:spPr>
          <a:xfrm>
            <a:off x="5728288" y="2862861"/>
            <a:ext cx="264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서버에서 클라이언트 첫번째가 연결됐을 경우 </a:t>
            </a:r>
            <a:r>
              <a:rPr lang="ko-KR" altLang="en-US" sz="1200" dirty="0" err="1">
                <a:solidFill>
                  <a:schemeClr val="bg1"/>
                </a:solidFill>
              </a:rPr>
              <a:t>띄어주는</a:t>
            </a:r>
            <a:r>
              <a:rPr lang="ko-KR" altLang="en-US" sz="1200" dirty="0">
                <a:solidFill>
                  <a:schemeClr val="bg1"/>
                </a:solidFill>
              </a:rPr>
              <a:t> 것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1672BF-2B2E-4105-A7D7-FF8FE9684E6C}"/>
              </a:ext>
            </a:extLst>
          </p:cNvPr>
          <p:cNvSpPr txBox="1"/>
          <p:nvPr/>
        </p:nvSpPr>
        <p:spPr>
          <a:xfrm>
            <a:off x="2933162" y="3279220"/>
            <a:ext cx="1569697" cy="2504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6C61F-A571-469E-B5F3-8A0BD0C824A2}"/>
              </a:ext>
            </a:extLst>
          </p:cNvPr>
          <p:cNvSpPr txBox="1"/>
          <p:nvPr/>
        </p:nvSpPr>
        <p:spPr>
          <a:xfrm>
            <a:off x="2978823" y="3729428"/>
            <a:ext cx="1395953" cy="1881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CD1302-11E8-4994-8F80-01157BEBB6BB}"/>
              </a:ext>
            </a:extLst>
          </p:cNvPr>
          <p:cNvSpPr txBox="1"/>
          <p:nvPr/>
        </p:nvSpPr>
        <p:spPr>
          <a:xfrm>
            <a:off x="2920552" y="4074803"/>
            <a:ext cx="557191" cy="2391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19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40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②</a:t>
            </a:r>
            <a:r>
              <a:rPr lang="en-US" altLang="ko-KR" sz="4000" dirty="0"/>
              <a:t> </a:t>
            </a:r>
            <a:r>
              <a:rPr lang="en-US" altLang="ko-KR" sz="4000" dirty="0" err="1"/>
              <a:t>op_server.c</a:t>
            </a:r>
            <a:r>
              <a:rPr lang="en-US" altLang="ko-KR" sz="4000" dirty="0"/>
              <a:t> / </a:t>
            </a:r>
            <a:r>
              <a:rPr lang="en-US" altLang="ko-KR" sz="4000" dirty="0" err="1"/>
              <a:t>op_client.c</a:t>
            </a:r>
            <a:r>
              <a:rPr lang="en-US" altLang="ko-KR" sz="4000" dirty="0"/>
              <a:t> </a:t>
            </a:r>
            <a:r>
              <a:rPr lang="ko-KR" altLang="en-US" sz="4000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84F79D-51F1-4D80-9511-FFD8E5280430}"/>
              </a:ext>
            </a:extLst>
          </p:cNvPr>
          <p:cNvSpPr txBox="1"/>
          <p:nvPr/>
        </p:nvSpPr>
        <p:spPr>
          <a:xfrm>
            <a:off x="10029411" y="3244334"/>
            <a:ext cx="367381" cy="20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1B59C-DB9D-472E-A8AA-5629915B2260}"/>
              </a:ext>
            </a:extLst>
          </p:cNvPr>
          <p:cNvSpPr txBox="1"/>
          <p:nvPr/>
        </p:nvSpPr>
        <p:spPr>
          <a:xfrm>
            <a:off x="10029411" y="3602048"/>
            <a:ext cx="367381" cy="2084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F717FB-56BF-4461-98D0-2BF1A566E9AE}"/>
              </a:ext>
            </a:extLst>
          </p:cNvPr>
          <p:cNvSpPr txBox="1"/>
          <p:nvPr/>
        </p:nvSpPr>
        <p:spPr>
          <a:xfrm>
            <a:off x="10397805" y="3244334"/>
            <a:ext cx="13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클라이언트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6655D-5594-48E7-8F84-3835A6CFABC2}"/>
              </a:ext>
            </a:extLst>
          </p:cNvPr>
          <p:cNvSpPr txBox="1"/>
          <p:nvPr/>
        </p:nvSpPr>
        <p:spPr>
          <a:xfrm>
            <a:off x="10397807" y="3521333"/>
            <a:ext cx="13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서버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60F135-CD13-4112-B8F4-840BD52ADC9E}"/>
              </a:ext>
            </a:extLst>
          </p:cNvPr>
          <p:cNvSpPr txBox="1"/>
          <p:nvPr/>
        </p:nvSpPr>
        <p:spPr>
          <a:xfrm>
            <a:off x="7689142" y="2664252"/>
            <a:ext cx="16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&amp;:</a:t>
            </a:r>
            <a:r>
              <a:rPr lang="ko-KR" altLang="en-US" sz="1200" dirty="0">
                <a:solidFill>
                  <a:schemeClr val="bg1"/>
                </a:solidFill>
              </a:rPr>
              <a:t> 특정 프로세스를 백그라운드에서 돌리는 것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사용자의 입력을 차단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E357AE-4640-4802-8A1D-3C61E392ACC5}"/>
              </a:ext>
            </a:extLst>
          </p:cNvPr>
          <p:cNvSpPr txBox="1"/>
          <p:nvPr/>
        </p:nvSpPr>
        <p:spPr>
          <a:xfrm>
            <a:off x="5980399" y="4419356"/>
            <a:ext cx="26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jobs: </a:t>
            </a:r>
            <a:r>
              <a:rPr lang="ko-KR" altLang="en-US" sz="1200" dirty="0">
                <a:solidFill>
                  <a:schemeClr val="bg1"/>
                </a:solidFill>
              </a:rPr>
              <a:t>백그라운드에서 실행 중인 서버 프로세스 확인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CFC590-A864-4453-8A91-2C084D0603CC}"/>
              </a:ext>
            </a:extLst>
          </p:cNvPr>
          <p:cNvSpPr txBox="1"/>
          <p:nvPr/>
        </p:nvSpPr>
        <p:spPr>
          <a:xfrm>
            <a:off x="6457653" y="4812386"/>
            <a:ext cx="26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jobs: </a:t>
            </a:r>
            <a:r>
              <a:rPr lang="ko-KR" altLang="en-US" sz="1200" dirty="0">
                <a:solidFill>
                  <a:schemeClr val="bg1"/>
                </a:solidFill>
              </a:rPr>
              <a:t>실행 중인 서버 프로세스 강제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93DA0DE-05CF-4462-8161-5870F4084358}"/>
              </a:ext>
            </a:extLst>
          </p:cNvPr>
          <p:cNvSpPr txBox="1">
            <a:spLocks/>
          </p:cNvSpPr>
          <p:nvPr/>
        </p:nvSpPr>
        <p:spPr>
          <a:xfrm>
            <a:off x="1538378" y="1156262"/>
            <a:ext cx="9815422" cy="77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en-US" sz="1500" dirty="0"/>
              <a:t>→</a:t>
            </a:r>
            <a:r>
              <a:rPr lang="en-US" altLang="ko-KR" sz="1500" dirty="0"/>
              <a:t> </a:t>
            </a:r>
            <a:r>
              <a:rPr lang="ko-KR" altLang="en-US" sz="1500" dirty="0"/>
              <a:t>계산기 프로그램</a:t>
            </a:r>
            <a:r>
              <a:rPr lang="en-US" altLang="ko-KR" sz="1500" dirty="0"/>
              <a:t> (3</a:t>
            </a:r>
            <a:r>
              <a:rPr lang="ko-KR" altLang="en-US" sz="1500" dirty="0"/>
              <a:t>개의 숫자</a:t>
            </a:r>
            <a:r>
              <a:rPr lang="en-US" altLang="ko-KR" sz="1500" dirty="0"/>
              <a:t>, 1</a:t>
            </a:r>
            <a:r>
              <a:rPr lang="ko-KR" altLang="en-US" sz="1500" dirty="0"/>
              <a:t>개의 연산자 입력</a:t>
            </a:r>
            <a:r>
              <a:rPr lang="en-US" altLang="ko-KR" sz="1500" dirty="0"/>
              <a:t>)</a:t>
            </a:r>
          </a:p>
          <a:p>
            <a:pPr>
              <a:lnSpc>
                <a:spcPct val="170000"/>
              </a:lnSpc>
            </a:pP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640EB1-4443-46F1-B9B9-1214E5F4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42" y="1837446"/>
            <a:ext cx="8125625" cy="40853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11D5D6-E5F6-4A67-B372-D45D5FEE499E}"/>
              </a:ext>
            </a:extLst>
          </p:cNvPr>
          <p:cNvSpPr txBox="1"/>
          <p:nvPr/>
        </p:nvSpPr>
        <p:spPr>
          <a:xfrm>
            <a:off x="9700614" y="4805107"/>
            <a:ext cx="200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 </a:t>
            </a:r>
            <a:r>
              <a:rPr lang="en-US" altLang="ko-KR" sz="1200" b="1" dirty="0"/>
              <a:t>%n </a:t>
            </a:r>
            <a:r>
              <a:rPr lang="ko-KR" altLang="en-US" sz="1200" b="1" dirty="0"/>
              <a:t>대신에 프로세스 </a:t>
            </a:r>
            <a:r>
              <a:rPr lang="en-US" altLang="ko-KR" sz="1200" b="1" dirty="0"/>
              <a:t>id </a:t>
            </a:r>
            <a:r>
              <a:rPr lang="ko-KR" altLang="en-US" sz="1200" b="1" dirty="0"/>
              <a:t>를 입력하여 죽이기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86D4A-2A54-4080-80C8-4A13D6613963}"/>
              </a:ext>
            </a:extLst>
          </p:cNvPr>
          <p:cNvSpPr txBox="1"/>
          <p:nvPr/>
        </p:nvSpPr>
        <p:spPr>
          <a:xfrm>
            <a:off x="98612" y="3559425"/>
            <a:ext cx="1498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입력 받을 숫자 개수</a:t>
            </a:r>
            <a:r>
              <a:rPr lang="en-US" altLang="ko-KR" sz="1200" b="1" dirty="0"/>
              <a:t>(1byte)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,</a:t>
            </a:r>
          </a:p>
          <a:p>
            <a:r>
              <a:rPr lang="ko-KR" altLang="en-US" sz="1200" b="1" dirty="0"/>
              <a:t>각 숫자들</a:t>
            </a:r>
            <a:r>
              <a:rPr lang="en-US" altLang="ko-KR" sz="1200" b="1" dirty="0"/>
              <a:t>(4byte),</a:t>
            </a:r>
          </a:p>
          <a:p>
            <a:r>
              <a:rPr lang="ko-KR" altLang="en-US" sz="1200" b="1" dirty="0"/>
              <a:t>연산자</a:t>
            </a:r>
            <a:r>
              <a:rPr lang="en-US" altLang="ko-KR" sz="1200" b="1" dirty="0"/>
              <a:t>(1byte)</a:t>
            </a:r>
            <a:r>
              <a:rPr lang="ko-KR" altLang="en-US" sz="1200" b="1" dirty="0"/>
              <a:t> →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E2F93-500F-4154-A884-1961C6638901}"/>
              </a:ext>
            </a:extLst>
          </p:cNvPr>
          <p:cNvSpPr txBox="1"/>
          <p:nvPr/>
        </p:nvSpPr>
        <p:spPr>
          <a:xfrm>
            <a:off x="9701568" y="2295919"/>
            <a:ext cx="200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 생성된 실행파일들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580B3-42CB-4927-AED2-C5FA682A9D7B}"/>
              </a:ext>
            </a:extLst>
          </p:cNvPr>
          <p:cNvSpPr txBox="1"/>
          <p:nvPr/>
        </p:nvSpPr>
        <p:spPr>
          <a:xfrm>
            <a:off x="350205" y="4490319"/>
            <a:ext cx="130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실행결과 →</a:t>
            </a:r>
            <a:endParaRPr lang="en-US" altLang="ko-KR" sz="12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70D26CC-B49E-4DF3-890F-41F9025757D6}"/>
              </a:ext>
            </a:extLst>
          </p:cNvPr>
          <p:cNvCxnSpPr>
            <a:cxnSpLocks/>
          </p:cNvCxnSpPr>
          <p:nvPr/>
        </p:nvCxnSpPr>
        <p:spPr>
          <a:xfrm flipV="1">
            <a:off x="5327904" y="3076609"/>
            <a:ext cx="1691461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A07828-98C0-4B58-B172-7D6F75D50C85}"/>
              </a:ext>
            </a:extLst>
          </p:cNvPr>
          <p:cNvCxnSpPr>
            <a:cxnSpLocks/>
          </p:cNvCxnSpPr>
          <p:nvPr/>
        </p:nvCxnSpPr>
        <p:spPr>
          <a:xfrm flipV="1">
            <a:off x="5327904" y="3429000"/>
            <a:ext cx="2552072" cy="1992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3BABCC-D5EB-4BEA-9991-B84B117CB538}"/>
              </a:ext>
            </a:extLst>
          </p:cNvPr>
          <p:cNvCxnSpPr>
            <a:cxnSpLocks/>
          </p:cNvCxnSpPr>
          <p:nvPr/>
        </p:nvCxnSpPr>
        <p:spPr>
          <a:xfrm flipV="1">
            <a:off x="5353638" y="4900946"/>
            <a:ext cx="416570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D2ED3C-AFBC-4E6D-9F2E-63156D4243C1}"/>
              </a:ext>
            </a:extLst>
          </p:cNvPr>
          <p:cNvCxnSpPr>
            <a:cxnSpLocks/>
          </p:cNvCxnSpPr>
          <p:nvPr/>
        </p:nvCxnSpPr>
        <p:spPr>
          <a:xfrm flipV="1">
            <a:off x="5359738" y="5255581"/>
            <a:ext cx="1210568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1461FB-3D50-48D8-B974-0459D4FDFB95}"/>
              </a:ext>
            </a:extLst>
          </p:cNvPr>
          <p:cNvSpPr txBox="1"/>
          <p:nvPr/>
        </p:nvSpPr>
        <p:spPr>
          <a:xfrm>
            <a:off x="1514429" y="3054742"/>
            <a:ext cx="843289" cy="1895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28258F-2A92-41BC-AC34-E7AA23B7B128}"/>
              </a:ext>
            </a:extLst>
          </p:cNvPr>
          <p:cNvCxnSpPr>
            <a:cxnSpLocks/>
          </p:cNvCxnSpPr>
          <p:nvPr/>
        </p:nvCxnSpPr>
        <p:spPr>
          <a:xfrm flipV="1">
            <a:off x="2943118" y="3810526"/>
            <a:ext cx="19452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5BC1DBE-2F4E-4322-9791-9F26313B0939}"/>
              </a:ext>
            </a:extLst>
          </p:cNvPr>
          <p:cNvCxnSpPr>
            <a:cxnSpLocks/>
          </p:cNvCxnSpPr>
          <p:nvPr/>
        </p:nvCxnSpPr>
        <p:spPr>
          <a:xfrm flipV="1">
            <a:off x="2665270" y="3971665"/>
            <a:ext cx="19452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2E711E-4E6D-4A51-8950-25D72A95F564}"/>
              </a:ext>
            </a:extLst>
          </p:cNvPr>
          <p:cNvCxnSpPr>
            <a:cxnSpLocks/>
          </p:cNvCxnSpPr>
          <p:nvPr/>
        </p:nvCxnSpPr>
        <p:spPr>
          <a:xfrm flipV="1">
            <a:off x="2665269" y="4168519"/>
            <a:ext cx="19452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C92212-8F50-48AD-B048-A8E52E9F4E26}"/>
              </a:ext>
            </a:extLst>
          </p:cNvPr>
          <p:cNvCxnSpPr>
            <a:cxnSpLocks/>
          </p:cNvCxnSpPr>
          <p:nvPr/>
        </p:nvCxnSpPr>
        <p:spPr>
          <a:xfrm flipV="1">
            <a:off x="2665269" y="4365373"/>
            <a:ext cx="19452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AA534E0-1799-4F61-A1E4-88832D4C48A3}"/>
              </a:ext>
            </a:extLst>
          </p:cNvPr>
          <p:cNvCxnSpPr>
            <a:cxnSpLocks/>
          </p:cNvCxnSpPr>
          <p:nvPr/>
        </p:nvCxnSpPr>
        <p:spPr>
          <a:xfrm flipV="1">
            <a:off x="2470740" y="4489509"/>
            <a:ext cx="19452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006F5C-A24B-47DB-BFFA-DC68FA40D8EC}"/>
              </a:ext>
            </a:extLst>
          </p:cNvPr>
          <p:cNvSpPr txBox="1"/>
          <p:nvPr/>
        </p:nvSpPr>
        <p:spPr>
          <a:xfrm>
            <a:off x="3238810" y="4488443"/>
            <a:ext cx="427755" cy="2000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73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336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네트워크 프로그래밍 5주차 과제: TCP 기반 서버/클라이언트 실습2 </vt:lpstr>
      <vt:lpstr>목차</vt:lpstr>
      <vt:lpstr>Ch05-1. 에코 클라이언트의 완벽 구현</vt:lpstr>
      <vt:lpstr>① echo_server.c / echo_client2.c 실행 결과</vt:lpstr>
      <vt:lpstr>PowerPoint 프레젠테이션</vt:lpstr>
      <vt:lpstr>② op_server.c / op_client.c 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</dc:title>
  <dc:creator>수경 정</dc:creator>
  <cp:lastModifiedBy>수경 정</cp:lastModifiedBy>
  <cp:revision>117</cp:revision>
  <dcterms:created xsi:type="dcterms:W3CDTF">2020-03-26T04:19:20Z</dcterms:created>
  <dcterms:modified xsi:type="dcterms:W3CDTF">2020-04-16T17:00:53Z</dcterms:modified>
</cp:coreProperties>
</file>