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6" r:id="rId3"/>
    <p:sldId id="279" r:id="rId4"/>
    <p:sldId id="281" r:id="rId5"/>
    <p:sldId id="290" r:id="rId6"/>
    <p:sldId id="293" r:id="rId7"/>
    <p:sldId id="296" r:id="rId8"/>
    <p:sldId id="294" r:id="rId9"/>
    <p:sldId id="297" r:id="rId10"/>
    <p:sldId id="298" r:id="rId11"/>
    <p:sldId id="291" r:id="rId12"/>
    <p:sldId id="295" r:id="rId13"/>
    <p:sldId id="285" r:id="rId14"/>
    <p:sldId id="299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9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8F29-3B92-4C63-98EF-F9DA44A709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dataList/OA15442/S/1/datasetView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F906EE-A364-42C8-BB54-927C18511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3000"/>
          </a:blip>
          <a:srcRect t="10714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944" y="2286000"/>
            <a:ext cx="6554083" cy="18503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활용한 </a:t>
            </a:r>
            <a:b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노선 별 지하철역 암기 게임</a:t>
            </a: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endParaRPr lang="en-US" altLang="ko-KR" sz="62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85" y="1435822"/>
            <a:ext cx="5073484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개발 결과 보고서</a:t>
            </a:r>
            <a:endParaRPr lang="en-US" altLang="ko-KR" sz="23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정수경</a:t>
            </a: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(2017156037) </a:t>
            </a: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소프트웨어공학전공 </a:t>
            </a:r>
            <a:endParaRPr lang="en-US" altLang="ko-KR" sz="23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2020.06.15 </a:t>
            </a:r>
          </a:p>
          <a:p>
            <a:pPr algn="l" latinLnBrk="0"/>
            <a:r>
              <a:rPr lang="en-US" altLang="ko-KR" sz="23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2735" y="6341276"/>
            <a:ext cx="564829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r>
              <a:rPr lang="en-US" altLang="ko-KR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-1-</a:t>
            </a:r>
            <a:endParaRPr lang="en-US" altLang="ko-KR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-8-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A6CC31-821E-41F0-B825-3BAD9F8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660051"/>
            <a:ext cx="5547841" cy="3170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8F21C8-946D-4F2A-B205-01A9FBEF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12" y="3699241"/>
            <a:ext cx="5585944" cy="31930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A1F79-6C26-48DF-9AA8-335D6245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180" y="1616043"/>
            <a:ext cx="5555461" cy="2865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9A3BBF-D8F6-4287-930A-47BA8DD8DE6D}"/>
              </a:ext>
            </a:extLst>
          </p:cNvPr>
          <p:cNvSpPr txBox="1"/>
          <p:nvPr/>
        </p:nvSpPr>
        <p:spPr>
          <a:xfrm>
            <a:off x="2077720" y="3114479"/>
            <a:ext cx="2156664" cy="471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13E63-B918-41CB-BC58-1C47CF788E20}"/>
              </a:ext>
            </a:extLst>
          </p:cNvPr>
          <p:cNvSpPr txBox="1"/>
          <p:nvPr/>
        </p:nvSpPr>
        <p:spPr>
          <a:xfrm>
            <a:off x="3725831" y="5335999"/>
            <a:ext cx="2156664" cy="471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B5C90-0F0D-4186-99C3-ECF72ACBFB08}"/>
              </a:ext>
            </a:extLst>
          </p:cNvPr>
          <p:cNvSpPr txBox="1"/>
          <p:nvPr/>
        </p:nvSpPr>
        <p:spPr>
          <a:xfrm>
            <a:off x="8411435" y="2351537"/>
            <a:ext cx="1339119" cy="627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06FA5-4469-48AF-85B4-7E4959FCAFAC}"/>
              </a:ext>
            </a:extLst>
          </p:cNvPr>
          <p:cNvSpPr txBox="1"/>
          <p:nvPr/>
        </p:nvSpPr>
        <p:spPr>
          <a:xfrm>
            <a:off x="9080993" y="3052375"/>
            <a:ext cx="25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download_api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함수 호출을 통해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API</a:t>
            </a:r>
            <a:r>
              <a:rPr lang="ko-KR" altLang="en-US" sz="1200" b="1" dirty="0">
                <a:solidFill>
                  <a:srgbClr val="FF0000"/>
                </a:solidFill>
              </a:rPr>
              <a:t>에 접속하여 다운받은 </a:t>
            </a:r>
            <a:r>
              <a:rPr lang="en-US" altLang="ko-KR" sz="1200" b="1" dirty="0">
                <a:solidFill>
                  <a:srgbClr val="FF0000"/>
                </a:solidFill>
              </a:rPr>
              <a:t>json </a:t>
            </a:r>
            <a:r>
              <a:rPr lang="ko-KR" altLang="en-US" sz="1200" b="1" dirty="0">
                <a:solidFill>
                  <a:srgbClr val="FF0000"/>
                </a:solidFill>
              </a:rPr>
              <a:t>파일 형태의 노선 정보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76B6D-1F38-4CCC-97CA-8B18CD16E289}"/>
              </a:ext>
            </a:extLst>
          </p:cNvPr>
          <p:cNvSpPr txBox="1"/>
          <p:nvPr/>
        </p:nvSpPr>
        <p:spPr>
          <a:xfrm>
            <a:off x="746850" y="3441799"/>
            <a:ext cx="1217381" cy="1222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4F370-4361-476D-97CA-588477A853C1}"/>
              </a:ext>
            </a:extLst>
          </p:cNvPr>
          <p:cNvSpPr txBox="1"/>
          <p:nvPr/>
        </p:nvSpPr>
        <p:spPr>
          <a:xfrm>
            <a:off x="678468" y="3114522"/>
            <a:ext cx="1721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정답과 오답 판별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-11-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CD9591C-2D2E-477A-8E0B-DCF19EF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Flow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Chart (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68A961-0ED6-41FE-95A0-3C10AF9A7EE3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그림 96">
            <a:extLst>
              <a:ext uri="{FF2B5EF4-FFF2-40B4-BE49-F238E27FC236}">
                <a16:creationId xmlns:a16="http://schemas.microsoft.com/office/drawing/2014/main" id="{6976C587-3361-4D54-9A79-3A65B8764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8" y="1851156"/>
            <a:ext cx="10272284" cy="42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-12-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CD9591C-2D2E-477A-8E0B-DCF19EF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Flow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Chart (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68A961-0ED6-41FE-95A0-3C10AF9A7EE3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A7C1EE-DD94-45E3-A1B1-0F6ED6EF7C46}"/>
              </a:ext>
            </a:extLst>
          </p:cNvPr>
          <p:cNvSpPr/>
          <p:nvPr/>
        </p:nvSpPr>
        <p:spPr>
          <a:xfrm>
            <a:off x="1143932" y="1721889"/>
            <a:ext cx="1457865" cy="7133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1681BE-A9EA-4DE7-BBD2-CD969912EA19}"/>
              </a:ext>
            </a:extLst>
          </p:cNvPr>
          <p:cNvSpPr/>
          <p:nvPr/>
        </p:nvSpPr>
        <p:spPr>
          <a:xfrm>
            <a:off x="1150007" y="3004792"/>
            <a:ext cx="1457865" cy="7372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쓰레드생성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4DD35B-7192-4F2A-BC66-4EA5EA8DA177}"/>
              </a:ext>
            </a:extLst>
          </p:cNvPr>
          <p:cNvSpPr/>
          <p:nvPr/>
        </p:nvSpPr>
        <p:spPr>
          <a:xfrm>
            <a:off x="8929353" y="1908475"/>
            <a:ext cx="1457865" cy="444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다운로드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94F6FB-628D-4A5E-A2E1-300B44131635}"/>
              </a:ext>
            </a:extLst>
          </p:cNvPr>
          <p:cNvSpPr/>
          <p:nvPr/>
        </p:nvSpPr>
        <p:spPr>
          <a:xfrm>
            <a:off x="1143244" y="5422240"/>
            <a:ext cx="1457865" cy="7402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start_game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호출</a:t>
            </a:r>
            <a:endParaRPr lang="ko-KR" altLang="en-US" sz="14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EF1288E-669B-4773-BBF7-8A0F06A3F757}"/>
              </a:ext>
            </a:extLst>
          </p:cNvPr>
          <p:cNvGrpSpPr/>
          <p:nvPr/>
        </p:nvGrpSpPr>
        <p:grpSpPr>
          <a:xfrm>
            <a:off x="1100002" y="4038528"/>
            <a:ext cx="1693492" cy="1112363"/>
            <a:chOff x="1100002" y="4038528"/>
            <a:chExt cx="1693492" cy="1112363"/>
          </a:xfrm>
        </p:grpSpPr>
        <p:sp>
          <p:nvSpPr>
            <p:cNvPr id="2" name="다이아몬드 1">
              <a:extLst>
                <a:ext uri="{FF2B5EF4-FFF2-40B4-BE49-F238E27FC236}">
                  <a16:creationId xmlns:a16="http://schemas.microsoft.com/office/drawing/2014/main" id="{83BDE613-BBF1-4C34-B33A-AA8C510292B7}"/>
                </a:ext>
              </a:extLst>
            </p:cNvPr>
            <p:cNvSpPr/>
            <p:nvPr/>
          </p:nvSpPr>
          <p:spPr>
            <a:xfrm>
              <a:off x="1100002" y="4038528"/>
              <a:ext cx="1544351" cy="111236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9EE9C2-3B90-4292-9591-5B02492A0601}"/>
                </a:ext>
              </a:extLst>
            </p:cNvPr>
            <p:cNvSpPr txBox="1"/>
            <p:nvPr/>
          </p:nvSpPr>
          <p:spPr>
            <a:xfrm>
              <a:off x="1335629" y="4218619"/>
              <a:ext cx="1457865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클라이언트</a:t>
              </a:r>
              <a:endParaRPr lang="en-US" altLang="ko-KR" sz="1400" b="1" dirty="0"/>
            </a:p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3</a:t>
              </a:r>
              <a:r>
                <a:rPr lang="ko-KR" altLang="en-US" sz="1400" b="1" dirty="0"/>
                <a:t>명 접속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30424EA-F253-4859-B5A6-4A1E133C80C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72865" y="2435224"/>
            <a:ext cx="6075" cy="5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719CB7-03F6-4403-BBE8-906726D5D567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 flipH="1">
            <a:off x="1872178" y="3742069"/>
            <a:ext cx="6762" cy="29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70DFD59-0FE9-491C-B764-9F8D8EBE15CC}"/>
              </a:ext>
            </a:extLst>
          </p:cNvPr>
          <p:cNvCxnSpPr>
            <a:cxnSpLocks/>
            <a:stCxn id="3" idx="3"/>
            <a:endCxn id="14" idx="3"/>
          </p:cNvCxnSpPr>
          <p:nvPr/>
        </p:nvCxnSpPr>
        <p:spPr>
          <a:xfrm flipH="1" flipV="1">
            <a:off x="2601797" y="2078557"/>
            <a:ext cx="191697" cy="2488587"/>
          </a:xfrm>
          <a:prstGeom prst="bentConnector3">
            <a:avLst>
              <a:gd name="adj1" fmla="val -119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5D8414-C9C3-42C9-8310-BAB86C92940E}"/>
              </a:ext>
            </a:extLst>
          </p:cNvPr>
          <p:cNvCxnSpPr>
            <a:stCxn id="2" idx="2"/>
            <a:endCxn id="22" idx="0"/>
          </p:cNvCxnSpPr>
          <p:nvPr/>
        </p:nvCxnSpPr>
        <p:spPr>
          <a:xfrm flipH="1">
            <a:off x="1872177" y="5150891"/>
            <a:ext cx="1" cy="2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17A7AF-2EA2-42DA-9112-7759BBA210EA}"/>
              </a:ext>
            </a:extLst>
          </p:cNvPr>
          <p:cNvSpPr/>
          <p:nvPr/>
        </p:nvSpPr>
        <p:spPr>
          <a:xfrm>
            <a:off x="3848008" y="5437216"/>
            <a:ext cx="1457865" cy="7402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change_line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 생성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297364-829F-48B2-A201-40D388D1B8AE}"/>
              </a:ext>
            </a:extLst>
          </p:cNvPr>
          <p:cNvGrpSpPr/>
          <p:nvPr/>
        </p:nvGrpSpPr>
        <p:grpSpPr>
          <a:xfrm>
            <a:off x="8899567" y="5183482"/>
            <a:ext cx="1700678" cy="1112363"/>
            <a:chOff x="4130305" y="3914337"/>
            <a:chExt cx="1700678" cy="1112363"/>
          </a:xfrm>
        </p:grpSpPr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23348289-BB92-4551-A861-E5C6C2D805B3}"/>
                </a:ext>
              </a:extLst>
            </p:cNvPr>
            <p:cNvSpPr/>
            <p:nvPr/>
          </p:nvSpPr>
          <p:spPr>
            <a:xfrm>
              <a:off x="4130305" y="3914337"/>
              <a:ext cx="1544351" cy="111236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F17CF3-D165-4E02-AB9F-0D76AB210893}"/>
                </a:ext>
              </a:extLst>
            </p:cNvPr>
            <p:cNvSpPr txBox="1"/>
            <p:nvPr/>
          </p:nvSpPr>
          <p:spPr>
            <a:xfrm>
              <a:off x="4373118" y="4059828"/>
              <a:ext cx="145786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사용자 </a:t>
              </a:r>
              <a:r>
                <a:rPr lang="en-US" altLang="ko-KR" sz="1200" b="1" dirty="0"/>
                <a:t>3</a:t>
              </a:r>
              <a:r>
                <a:rPr lang="ko-KR" altLang="en-US" sz="1200" b="1" dirty="0"/>
                <a:t>명이 </a:t>
              </a:r>
              <a:endParaRPr lang="en-US" altLang="ko-KR" sz="1200" b="1" dirty="0"/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10</a:t>
              </a:r>
              <a:r>
                <a:rPr lang="ko-KR" altLang="en-US" sz="1200" b="1" dirty="0"/>
                <a:t>개의 정답을</a:t>
              </a:r>
              <a:endParaRPr lang="en-US" altLang="ko-KR" sz="1200" b="1" dirty="0"/>
            </a:p>
            <a:p>
              <a:pPr>
                <a:lnSpc>
                  <a:spcPct val="150000"/>
                </a:lnSpc>
              </a:pPr>
              <a:r>
                <a:rPr lang="ko-KR" altLang="en-US" sz="1200" b="1" dirty="0"/>
                <a:t> 맞춘 경우 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5DEA39-80D0-40B4-9065-F84F1494E4EE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2601109" y="5792342"/>
            <a:ext cx="1246899" cy="1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CCF40C-11FC-46B1-B9B8-ADF9A73799FC}"/>
              </a:ext>
            </a:extLst>
          </p:cNvPr>
          <p:cNvSpPr/>
          <p:nvPr/>
        </p:nvSpPr>
        <p:spPr>
          <a:xfrm>
            <a:off x="3848008" y="4145684"/>
            <a:ext cx="1457865" cy="742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라운드와 정답 개수 </a:t>
            </a: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카운팅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7B7B60-D819-4779-ABCB-79047B0B5E75}"/>
              </a:ext>
            </a:extLst>
          </p:cNvPr>
          <p:cNvSpPr/>
          <p:nvPr/>
        </p:nvSpPr>
        <p:spPr>
          <a:xfrm>
            <a:off x="3848007" y="2859288"/>
            <a:ext cx="1457865" cy="869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download_api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호출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8A2386-0108-4CC4-B576-803AC824317C}"/>
              </a:ext>
            </a:extLst>
          </p:cNvPr>
          <p:cNvSpPr/>
          <p:nvPr/>
        </p:nvSpPr>
        <p:spPr>
          <a:xfrm>
            <a:off x="3736888" y="1782343"/>
            <a:ext cx="1680102" cy="732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라운드에 해당하는 노선 다운로드</a:t>
            </a:r>
            <a:endParaRPr lang="ko-KR" altLang="en-US" sz="14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00F5079-74B5-48C9-9DAA-704A3574F59A}"/>
              </a:ext>
            </a:extLst>
          </p:cNvPr>
          <p:cNvGrpSpPr/>
          <p:nvPr/>
        </p:nvGrpSpPr>
        <p:grpSpPr>
          <a:xfrm>
            <a:off x="6256647" y="1551536"/>
            <a:ext cx="1544351" cy="1154210"/>
            <a:chOff x="6487780" y="1575936"/>
            <a:chExt cx="1544351" cy="1154210"/>
          </a:xfrm>
        </p:grpSpPr>
        <p:sp>
          <p:nvSpPr>
            <p:cNvPr id="49" name="다이아몬드 48">
              <a:extLst>
                <a:ext uri="{FF2B5EF4-FFF2-40B4-BE49-F238E27FC236}">
                  <a16:creationId xmlns:a16="http://schemas.microsoft.com/office/drawing/2014/main" id="{E1E726F5-6F54-4429-A3AE-024910A14688}"/>
                </a:ext>
              </a:extLst>
            </p:cNvPr>
            <p:cNvSpPr/>
            <p:nvPr/>
          </p:nvSpPr>
          <p:spPr>
            <a:xfrm>
              <a:off x="6487780" y="1617783"/>
              <a:ext cx="1544351" cy="1112363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53D2DF-388A-4AB8-93BB-68158DC55768}"/>
                </a:ext>
              </a:extLst>
            </p:cNvPr>
            <p:cNvSpPr txBox="1"/>
            <p:nvPr/>
          </p:nvSpPr>
          <p:spPr>
            <a:xfrm>
              <a:off x="6553537" y="1575936"/>
              <a:ext cx="1422807" cy="102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/>
                <a:t>다운로드 </a:t>
              </a:r>
              <a:endParaRPr lang="en-US" altLang="ko-KR" sz="14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/>
                <a:t>여부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C137DC-3C35-4DDF-892C-46677124E65A}"/>
              </a:ext>
            </a:extLst>
          </p:cNvPr>
          <p:cNvSpPr/>
          <p:nvPr/>
        </p:nvSpPr>
        <p:spPr>
          <a:xfrm>
            <a:off x="6304209" y="2965957"/>
            <a:ext cx="1457865" cy="457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노선 다운로드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2D3B4A4-A466-4EBE-8872-46CDA26F7B06}"/>
              </a:ext>
            </a:extLst>
          </p:cNvPr>
          <p:cNvCxnSpPr>
            <a:stCxn id="37" idx="0"/>
            <a:endCxn id="44" idx="2"/>
          </p:cNvCxnSpPr>
          <p:nvPr/>
        </p:nvCxnSpPr>
        <p:spPr>
          <a:xfrm flipV="1">
            <a:off x="4576941" y="4888184"/>
            <a:ext cx="0" cy="54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A57AA1-346D-40F0-B4DD-F70790C2E7AB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H="1" flipV="1">
            <a:off x="4576940" y="3728924"/>
            <a:ext cx="1" cy="41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D7D5BF-8519-4F76-9C6A-57B12A783364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H="1" flipV="1">
            <a:off x="4576939" y="2514497"/>
            <a:ext cx="1" cy="34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8FA8FCC-9795-416D-8621-5E106FE1CCF6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5416990" y="2148420"/>
            <a:ext cx="839657" cy="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2E05EB-3392-42EC-9450-37E132DDCFE9}"/>
              </a:ext>
            </a:extLst>
          </p:cNvPr>
          <p:cNvCxnSpPr>
            <a:cxnSpLocks/>
            <a:stCxn id="49" idx="3"/>
            <a:endCxn id="20" idx="1"/>
          </p:cNvCxnSpPr>
          <p:nvPr/>
        </p:nvCxnSpPr>
        <p:spPr>
          <a:xfrm flipV="1">
            <a:off x="7800998" y="2130710"/>
            <a:ext cx="1128355" cy="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92E0926-0772-4F3E-A0C2-D56F5B3B0C60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7028823" y="2705746"/>
            <a:ext cx="4319" cy="26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52A342-73AB-43DA-8151-7AB337AB71EE}"/>
              </a:ext>
            </a:extLst>
          </p:cNvPr>
          <p:cNvSpPr/>
          <p:nvPr/>
        </p:nvSpPr>
        <p:spPr>
          <a:xfrm>
            <a:off x="6317144" y="5188378"/>
            <a:ext cx="1544351" cy="1112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change_line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쓰레드에서 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바꿈</a:t>
            </a:r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69B377-98DD-405D-81B7-6E69EF501CD3}"/>
              </a:ext>
            </a:extLst>
          </p:cNvPr>
          <p:cNvSpPr txBox="1"/>
          <p:nvPr/>
        </p:nvSpPr>
        <p:spPr>
          <a:xfrm>
            <a:off x="2578170" y="4595778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C30387-1684-4E4E-86C9-0A0C9EAB9B0E}"/>
              </a:ext>
            </a:extLst>
          </p:cNvPr>
          <p:cNvSpPr txBox="1"/>
          <p:nvPr/>
        </p:nvSpPr>
        <p:spPr>
          <a:xfrm>
            <a:off x="1872176" y="5114051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32C0B6-B8E3-4C7B-867D-75AA5B9ABFB7}"/>
              </a:ext>
            </a:extLst>
          </p:cNvPr>
          <p:cNvSpPr txBox="1"/>
          <p:nvPr/>
        </p:nvSpPr>
        <p:spPr>
          <a:xfrm>
            <a:off x="7894354" y="1852841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CDC26-44DE-4C77-B5A7-29214EC95146}"/>
              </a:ext>
            </a:extLst>
          </p:cNvPr>
          <p:cNvSpPr txBox="1"/>
          <p:nvPr/>
        </p:nvSpPr>
        <p:spPr>
          <a:xfrm>
            <a:off x="7001818" y="2649889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F184310-9AD7-4C57-BD00-5AAB55A562F4}"/>
              </a:ext>
            </a:extLst>
          </p:cNvPr>
          <p:cNvCxnSpPr>
            <a:cxnSpLocks/>
            <a:stCxn id="38" idx="1"/>
            <a:endCxn id="70" idx="3"/>
          </p:cNvCxnSpPr>
          <p:nvPr/>
        </p:nvCxnSpPr>
        <p:spPr>
          <a:xfrm flipH="1">
            <a:off x="7861495" y="5739664"/>
            <a:ext cx="1038072" cy="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01473-0384-474C-82E1-4DEEA0058AAB}"/>
              </a:ext>
            </a:extLst>
          </p:cNvPr>
          <p:cNvSpPr txBox="1"/>
          <p:nvPr/>
        </p:nvSpPr>
        <p:spPr>
          <a:xfrm>
            <a:off x="8439289" y="5766575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543588-1B3A-4FBA-B8AE-65973A7BDCCB}"/>
              </a:ext>
            </a:extLst>
          </p:cNvPr>
          <p:cNvSpPr/>
          <p:nvPr/>
        </p:nvSpPr>
        <p:spPr>
          <a:xfrm>
            <a:off x="8929353" y="2524483"/>
            <a:ext cx="1457865" cy="4444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답 입력</a:t>
            </a:r>
            <a:endParaRPr lang="ko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F8B917-EB3A-4E51-B41B-8878B1EABE3F}"/>
              </a:ext>
            </a:extLst>
          </p:cNvPr>
          <p:cNvGrpSpPr/>
          <p:nvPr/>
        </p:nvGrpSpPr>
        <p:grpSpPr>
          <a:xfrm>
            <a:off x="9058112" y="3722752"/>
            <a:ext cx="1250498" cy="742501"/>
            <a:chOff x="10581392" y="3902006"/>
            <a:chExt cx="1250498" cy="742501"/>
          </a:xfrm>
        </p:grpSpPr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2C5630DA-3648-4DD4-8EA8-05964E13C1D8}"/>
                </a:ext>
              </a:extLst>
            </p:cNvPr>
            <p:cNvSpPr/>
            <p:nvPr/>
          </p:nvSpPr>
          <p:spPr>
            <a:xfrm>
              <a:off x="10581392" y="3902006"/>
              <a:ext cx="1198989" cy="742501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D12ED9-0C53-42F0-BF72-320E77910B3C}"/>
                </a:ext>
              </a:extLst>
            </p:cNvPr>
            <p:cNvSpPr txBox="1"/>
            <p:nvPr/>
          </p:nvSpPr>
          <p:spPr>
            <a:xfrm>
              <a:off x="10700047" y="4037936"/>
              <a:ext cx="1131843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/>
                <a:t>답인 경우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52364C-C852-46A1-BC33-7B7567A0109B}"/>
              </a:ext>
            </a:extLst>
          </p:cNvPr>
          <p:cNvSpPr/>
          <p:nvPr/>
        </p:nvSpPr>
        <p:spPr>
          <a:xfrm>
            <a:off x="8459442" y="3140492"/>
            <a:ext cx="2391277" cy="405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 err="1"/>
              <a:t>check_answer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 호출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9626F1-34F7-4AD5-85DC-8644960176D1}"/>
              </a:ext>
            </a:extLst>
          </p:cNvPr>
          <p:cNvSpPr/>
          <p:nvPr/>
        </p:nvSpPr>
        <p:spPr>
          <a:xfrm>
            <a:off x="9023183" y="4664839"/>
            <a:ext cx="1276000" cy="3623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정답입니다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02D74F-DE1A-4A06-B49B-7747E16E5CC1}"/>
              </a:ext>
            </a:extLst>
          </p:cNvPr>
          <p:cNvCxnSpPr>
            <a:stCxn id="20" idx="2"/>
            <a:endCxn id="53" idx="0"/>
          </p:cNvCxnSpPr>
          <p:nvPr/>
        </p:nvCxnSpPr>
        <p:spPr>
          <a:xfrm>
            <a:off x="9658286" y="2352944"/>
            <a:ext cx="0" cy="1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69484C-1067-43A2-A1E7-E97B62DF5AB8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 flipH="1">
            <a:off x="9655081" y="2968952"/>
            <a:ext cx="3205" cy="1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8E1D24E-8E20-45C8-B2BC-53615D285A79}"/>
              </a:ext>
            </a:extLst>
          </p:cNvPr>
          <p:cNvCxnSpPr>
            <a:stCxn id="60" idx="2"/>
            <a:endCxn id="57" idx="0"/>
          </p:cNvCxnSpPr>
          <p:nvPr/>
        </p:nvCxnSpPr>
        <p:spPr>
          <a:xfrm>
            <a:off x="9655081" y="3545809"/>
            <a:ext cx="2526" cy="1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120E8E5-C1E4-4251-8D1B-E26FF76E8314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9657607" y="4465253"/>
            <a:ext cx="3576" cy="19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0298756-29E2-40AA-BBCB-21784922132F}"/>
              </a:ext>
            </a:extLst>
          </p:cNvPr>
          <p:cNvCxnSpPr>
            <a:cxnSpLocks/>
            <a:stCxn id="61" idx="2"/>
            <a:endCxn id="38" idx="0"/>
          </p:cNvCxnSpPr>
          <p:nvPr/>
        </p:nvCxnSpPr>
        <p:spPr>
          <a:xfrm>
            <a:off x="9661183" y="5027207"/>
            <a:ext cx="10560" cy="1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F9ADB6B-8E04-43E4-9E7B-1E43B45AEAD6}"/>
              </a:ext>
            </a:extLst>
          </p:cNvPr>
          <p:cNvSpPr/>
          <p:nvPr/>
        </p:nvSpPr>
        <p:spPr>
          <a:xfrm>
            <a:off x="10544566" y="3904331"/>
            <a:ext cx="1271492" cy="379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틀렸습니다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AB27F3D-6091-45FC-9F02-B38FA5D661F6}"/>
              </a:ext>
            </a:extLst>
          </p:cNvPr>
          <p:cNvCxnSpPr>
            <a:stCxn id="57" idx="3"/>
            <a:endCxn id="83" idx="1"/>
          </p:cNvCxnSpPr>
          <p:nvPr/>
        </p:nvCxnSpPr>
        <p:spPr>
          <a:xfrm flipV="1">
            <a:off x="10257101" y="4094002"/>
            <a:ext cx="2874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552686-5081-45B7-A67A-AAA348C052B3}"/>
              </a:ext>
            </a:extLst>
          </p:cNvPr>
          <p:cNvSpPr txBox="1"/>
          <p:nvPr/>
        </p:nvSpPr>
        <p:spPr>
          <a:xfrm>
            <a:off x="10085185" y="3779519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9D6746-3C1D-49BB-A941-70EC62F2EFD7}"/>
              </a:ext>
            </a:extLst>
          </p:cNvPr>
          <p:cNvSpPr txBox="1"/>
          <p:nvPr/>
        </p:nvSpPr>
        <p:spPr>
          <a:xfrm>
            <a:off x="9655080" y="4392663"/>
            <a:ext cx="57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881AE693-0967-4BC5-816E-870236BB76DA}"/>
              </a:ext>
            </a:extLst>
          </p:cNvPr>
          <p:cNvCxnSpPr>
            <a:stCxn id="70" idx="1"/>
            <a:endCxn id="45" idx="3"/>
          </p:cNvCxnSpPr>
          <p:nvPr/>
        </p:nvCxnSpPr>
        <p:spPr>
          <a:xfrm rot="10800000">
            <a:off x="5305872" y="3294106"/>
            <a:ext cx="1011272" cy="2450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3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-13-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DCC6BC-937F-4952-B50E-FFFDE8DD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변동사항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 설계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F8F97-9725-4222-94C6-C4AA6C84E4C9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B1718017-1F96-42B5-A310-5AC4FBBB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61" y="1581234"/>
            <a:ext cx="2311055" cy="256029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D93B60-9576-4611-ACEC-76B6F1EE2ED1}"/>
              </a:ext>
            </a:extLst>
          </p:cNvPr>
          <p:cNvSpPr/>
          <p:nvPr/>
        </p:nvSpPr>
        <p:spPr>
          <a:xfrm>
            <a:off x="8707881" y="2541617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FA49665-BF48-41D5-A30D-B9A59A971263}"/>
              </a:ext>
            </a:extLst>
          </p:cNvPr>
          <p:cNvSpPr/>
          <p:nvPr/>
        </p:nvSpPr>
        <p:spPr>
          <a:xfrm>
            <a:off x="8707881" y="3559791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27A683-0960-4C81-88B6-A3EABD271C1A}"/>
              </a:ext>
            </a:extLst>
          </p:cNvPr>
          <p:cNvSpPr/>
          <p:nvPr/>
        </p:nvSpPr>
        <p:spPr>
          <a:xfrm>
            <a:off x="8707881" y="3051304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pic>
        <p:nvPicPr>
          <p:cNvPr id="29" name="그림 28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77E542E7-3F18-4510-BBE3-3422540C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86" y="1603696"/>
            <a:ext cx="2311055" cy="256029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6E4448-9458-47F3-ABD7-FC0C3E2101FE}"/>
              </a:ext>
            </a:extLst>
          </p:cNvPr>
          <p:cNvSpPr/>
          <p:nvPr/>
        </p:nvSpPr>
        <p:spPr>
          <a:xfrm>
            <a:off x="5765398" y="2562246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DCD876B-9A94-47E7-AE91-3D52F5F10869}"/>
              </a:ext>
            </a:extLst>
          </p:cNvPr>
          <p:cNvSpPr/>
          <p:nvPr/>
        </p:nvSpPr>
        <p:spPr>
          <a:xfrm>
            <a:off x="5765398" y="3580420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EBC397-E8AF-4CAC-8D72-D47D2836DA58}"/>
              </a:ext>
            </a:extLst>
          </p:cNvPr>
          <p:cNvSpPr/>
          <p:nvPr/>
        </p:nvSpPr>
        <p:spPr>
          <a:xfrm>
            <a:off x="5765398" y="3071933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pic>
        <p:nvPicPr>
          <p:cNvPr id="34" name="그림 33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F6165860-92DD-44EF-961A-CEFF9AD1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71" y="2581611"/>
            <a:ext cx="2311055" cy="337788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74DEE-A570-47A4-A528-DBD557ECB548}"/>
              </a:ext>
            </a:extLst>
          </p:cNvPr>
          <p:cNvSpPr/>
          <p:nvPr/>
        </p:nvSpPr>
        <p:spPr>
          <a:xfrm>
            <a:off x="1515841" y="3244250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4EDC21-243D-4A6F-8862-8F55AE6614E4}"/>
              </a:ext>
            </a:extLst>
          </p:cNvPr>
          <p:cNvSpPr/>
          <p:nvPr/>
        </p:nvSpPr>
        <p:spPr>
          <a:xfrm>
            <a:off x="1515841" y="4828037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9C4D6D-B29D-4BDF-924F-EECF400C6227}"/>
              </a:ext>
            </a:extLst>
          </p:cNvPr>
          <p:cNvSpPr/>
          <p:nvPr/>
        </p:nvSpPr>
        <p:spPr>
          <a:xfrm>
            <a:off x="1515841" y="4272411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785AA6-F615-412A-8482-EE390EBE364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77594" y="3263388"/>
            <a:ext cx="2287804" cy="1137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47E3AD-2B05-4CD3-B5DC-161B254B49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356043" y="3771875"/>
            <a:ext cx="2409355" cy="7579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81EB5F8-EADA-433E-9055-5808CDF0252D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3263272" y="5065412"/>
            <a:ext cx="3844428" cy="8334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28872C-7482-4FEA-B28C-CD3D442CFB94}"/>
              </a:ext>
            </a:extLst>
          </p:cNvPr>
          <p:cNvSpPr txBox="1"/>
          <p:nvPr/>
        </p:nvSpPr>
        <p:spPr>
          <a:xfrm>
            <a:off x="890347" y="1583787"/>
            <a:ext cx="4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명이 접속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socket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9D241E2-5341-4BD3-8357-FA95AAF0DE7A}"/>
              </a:ext>
            </a:extLst>
          </p:cNvPr>
          <p:cNvSpPr/>
          <p:nvPr/>
        </p:nvSpPr>
        <p:spPr>
          <a:xfrm>
            <a:off x="1516528" y="3758954"/>
            <a:ext cx="1915719" cy="38290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change_line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D9094-2BAA-4303-ADBF-DD7E00A027E5}"/>
              </a:ext>
            </a:extLst>
          </p:cNvPr>
          <p:cNvSpPr txBox="1"/>
          <p:nvPr/>
        </p:nvSpPr>
        <p:spPr>
          <a:xfrm>
            <a:off x="3556060" y="3758954"/>
            <a:ext cx="14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추가사항</a:t>
            </a:r>
          </a:p>
        </p:txBody>
      </p:sp>
      <p:pic>
        <p:nvPicPr>
          <p:cNvPr id="48" name="그림 47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9F100957-EC57-480F-82A1-59901484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94" y="4237341"/>
            <a:ext cx="2311055" cy="256029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1E99A1-95A3-46F6-91C7-324DA9D052DD}"/>
              </a:ext>
            </a:extLst>
          </p:cNvPr>
          <p:cNvSpPr/>
          <p:nvPr/>
        </p:nvSpPr>
        <p:spPr>
          <a:xfrm>
            <a:off x="7107700" y="5197724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58F8C00-CC40-4427-9F95-B9380C212DF0}"/>
              </a:ext>
            </a:extLst>
          </p:cNvPr>
          <p:cNvSpPr/>
          <p:nvPr/>
        </p:nvSpPr>
        <p:spPr>
          <a:xfrm>
            <a:off x="7107700" y="6215898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8E5338C-8ACA-4499-9008-C81AEFA45D53}"/>
              </a:ext>
            </a:extLst>
          </p:cNvPr>
          <p:cNvSpPr/>
          <p:nvPr/>
        </p:nvSpPr>
        <p:spPr>
          <a:xfrm>
            <a:off x="7107700" y="5707411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A66FE-3ACC-4E02-B4E5-4B98627F6AF3}"/>
              </a:ext>
            </a:extLst>
          </p:cNvPr>
          <p:cNvSpPr txBox="1"/>
          <p:nvPr/>
        </p:nvSpPr>
        <p:spPr>
          <a:xfrm>
            <a:off x="5804134" y="167136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]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E1D70-BCC7-48C0-8EFF-0C109C3306CF}"/>
              </a:ext>
            </a:extLst>
          </p:cNvPr>
          <p:cNvSpPr txBox="1"/>
          <p:nvPr/>
        </p:nvSpPr>
        <p:spPr>
          <a:xfrm>
            <a:off x="7165519" y="4300971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 ]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D620D50-78D3-4A6F-97C2-74502F4E15D0}"/>
              </a:ext>
            </a:extLst>
          </p:cNvPr>
          <p:cNvSpPr/>
          <p:nvPr/>
        </p:nvSpPr>
        <p:spPr>
          <a:xfrm>
            <a:off x="1511547" y="5383663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A0AF7F74-A510-4AB9-8626-B4257D52144F}"/>
              </a:ext>
            </a:extLst>
          </p:cNvPr>
          <p:cNvSpPr txBox="1"/>
          <p:nvPr/>
        </p:nvSpPr>
        <p:spPr>
          <a:xfrm>
            <a:off x="8800621" y="1649830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]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48">
            <a:extLst>
              <a:ext uri="{FF2B5EF4-FFF2-40B4-BE49-F238E27FC236}">
                <a16:creationId xmlns:a16="http://schemas.microsoft.com/office/drawing/2014/main" id="{CE858756-A179-44B5-A887-C82D650F1557}"/>
              </a:ext>
            </a:extLst>
          </p:cNvPr>
          <p:cNvSpPr txBox="1"/>
          <p:nvPr/>
        </p:nvSpPr>
        <p:spPr>
          <a:xfrm>
            <a:off x="2009985" y="270712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7126835-1087-49E3-9BF4-D2628A9734AE}"/>
              </a:ext>
            </a:extLst>
          </p:cNvPr>
          <p:cNvCxnSpPr>
            <a:cxnSpLocks/>
          </p:cNvCxnSpPr>
          <p:nvPr/>
        </p:nvCxnSpPr>
        <p:spPr>
          <a:xfrm flipH="1">
            <a:off x="3466186" y="3300599"/>
            <a:ext cx="5202554" cy="225809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B26680E-F006-4898-B607-F45912455EC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256294" y="5170708"/>
            <a:ext cx="3851406" cy="123664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6CE2A66-3ABC-446F-B61B-255D50B38368}"/>
              </a:ext>
            </a:extLst>
          </p:cNvPr>
          <p:cNvCxnSpPr>
            <a:cxnSpLocks/>
            <a:stCxn id="54" idx="3"/>
            <a:endCxn id="25" idx="1"/>
          </p:cNvCxnSpPr>
          <p:nvPr/>
        </p:nvCxnSpPr>
        <p:spPr>
          <a:xfrm flipV="1">
            <a:off x="3427266" y="3751246"/>
            <a:ext cx="5280615" cy="18238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65ABD5-3E66-44E6-BB37-BB6D4A17D5CD}"/>
              </a:ext>
            </a:extLst>
          </p:cNvPr>
          <p:cNvSpPr/>
          <p:nvPr/>
        </p:nvSpPr>
        <p:spPr>
          <a:xfrm>
            <a:off x="8668740" y="2185684"/>
            <a:ext cx="2060614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96C3F3F-ACB8-4EB0-9DB9-7FD855DCE118}"/>
              </a:ext>
            </a:extLst>
          </p:cNvPr>
          <p:cNvSpPr/>
          <p:nvPr/>
        </p:nvSpPr>
        <p:spPr>
          <a:xfrm>
            <a:off x="7030051" y="4864463"/>
            <a:ext cx="2060614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AD2200-6211-4898-A035-DDF05168C353}"/>
              </a:ext>
            </a:extLst>
          </p:cNvPr>
          <p:cNvSpPr/>
          <p:nvPr/>
        </p:nvSpPr>
        <p:spPr>
          <a:xfrm>
            <a:off x="5674956" y="2245186"/>
            <a:ext cx="2060614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4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DCC6BC-937F-4952-B50E-FFFDE8DD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교훈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F8F97-9725-4222-94C6-C4AA6C84E4C9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내용 개체 틀 5">
            <a:extLst>
              <a:ext uri="{FF2B5EF4-FFF2-40B4-BE49-F238E27FC236}">
                <a16:creationId xmlns:a16="http://schemas.microsoft.com/office/drawing/2014/main" id="{54D5F710-77DA-4BC5-8F84-738D0A87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9864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70C0"/>
                </a:solidFill>
              </a:rPr>
              <a:t>소켓 함수의 호출 순서</a:t>
            </a:r>
            <a:r>
              <a:rPr lang="ko-KR" altLang="en-US" sz="1600" b="1" dirty="0"/>
              <a:t> 및 </a:t>
            </a:r>
            <a:r>
              <a:rPr lang="ko-KR" altLang="en-US" sz="1600" b="1" dirty="0">
                <a:solidFill>
                  <a:srgbClr val="0070C0"/>
                </a:solidFill>
              </a:rPr>
              <a:t>동작 과정</a:t>
            </a:r>
            <a:r>
              <a:rPr lang="ko-KR" altLang="en-US" sz="1600" b="1" dirty="0"/>
              <a:t>에 대해서 확실하게 이해할 수 있었음</a:t>
            </a:r>
            <a:r>
              <a:rPr lang="en-US" altLang="ko-KR" sz="1600" b="1" dirty="0"/>
              <a:t>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API</a:t>
            </a:r>
            <a:r>
              <a:rPr lang="ko-KR" altLang="en-US" sz="1600" b="1" dirty="0"/>
              <a:t>를 사용하는 것은 생각보다 어렵지 않고 쉽게 이용 가능</a:t>
            </a:r>
            <a:r>
              <a:rPr lang="en-US" altLang="ko-KR" sz="1600" b="1" dirty="0"/>
              <a:t>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리눅스 환경에서 구현 도중 </a:t>
            </a:r>
            <a:r>
              <a:rPr lang="en-US" altLang="ko-KR" sz="1600" b="1" dirty="0">
                <a:solidFill>
                  <a:srgbClr val="0070C0"/>
                </a:solidFill>
              </a:rPr>
              <a:t>‘</a:t>
            </a:r>
            <a:r>
              <a:rPr lang="ko-KR" altLang="en-US" sz="1600" b="1" dirty="0" err="1">
                <a:solidFill>
                  <a:srgbClr val="0070C0"/>
                </a:solidFill>
              </a:rPr>
              <a:t>세그멘테이션</a:t>
            </a:r>
            <a:r>
              <a:rPr lang="ko-KR" altLang="en-US" sz="1600" b="1" dirty="0">
                <a:solidFill>
                  <a:srgbClr val="0070C0"/>
                </a:solidFill>
              </a:rPr>
              <a:t> 오류</a:t>
            </a:r>
            <a:r>
              <a:rPr lang="en-US" altLang="ko-KR" sz="1600" b="1" dirty="0">
                <a:solidFill>
                  <a:srgbClr val="0070C0"/>
                </a:solidFill>
              </a:rPr>
              <a:t>(core dumped)’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빈번히 발생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600" b="1" dirty="0"/>
              <a:t>→ </a:t>
            </a:r>
            <a:r>
              <a:rPr lang="en-US" altLang="ko-KR" sz="1600" b="1" dirty="0"/>
              <a:t>How? </a:t>
            </a:r>
            <a:r>
              <a:rPr lang="ko-KR" altLang="en-US" sz="1600" b="1" dirty="0"/>
              <a:t>포인터나 배열 사용시 빈번하게 발생했음</a:t>
            </a:r>
            <a:r>
              <a:rPr lang="en-US" altLang="ko-KR" sz="1600" b="1" dirty="0"/>
              <a:t>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코드의 버전관리 할 때 </a:t>
            </a:r>
            <a:r>
              <a:rPr lang="en-US" altLang="ko-KR" sz="1600" b="1" dirty="0">
                <a:solidFill>
                  <a:srgbClr val="0070C0"/>
                </a:solidFill>
              </a:rPr>
              <a:t>GitHub</a:t>
            </a:r>
            <a:r>
              <a:rPr lang="ko-KR" altLang="en-US" sz="1600" b="1" dirty="0"/>
              <a:t>가 유용</a:t>
            </a:r>
            <a:endParaRPr lang="en-US" altLang="ko-KR" sz="1600" b="1" dirty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프로젝트 설계 시 주어진 기간 내에 </a:t>
            </a:r>
            <a:r>
              <a:rPr lang="ko-KR" altLang="en-US" sz="1600" b="1" dirty="0">
                <a:solidFill>
                  <a:srgbClr val="0070C0"/>
                </a:solidFill>
              </a:rPr>
              <a:t>적절한 크기의 프로젝트</a:t>
            </a:r>
            <a:r>
              <a:rPr lang="ko-KR" altLang="en-US" sz="1600" b="1" dirty="0"/>
              <a:t>를 설계하는 것이 중요</a:t>
            </a:r>
            <a:endParaRPr lang="en-US" altLang="ko-KR" sz="1600" b="1" dirty="0"/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0" indent="0">
              <a:lnSpc>
                <a:spcPct val="22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600" b="1" dirty="0"/>
              <a:t>  </a:t>
            </a:r>
          </a:p>
        </p:txBody>
      </p:sp>
      <p:sp>
        <p:nvSpPr>
          <p:cNvPr id="49" name="바닥글 개체 틀 3">
            <a:extLst>
              <a:ext uri="{FF2B5EF4-FFF2-40B4-BE49-F238E27FC236}">
                <a16:creationId xmlns:a16="http://schemas.microsoft.com/office/drawing/2014/main" id="{45B8F7B6-788C-4629-91FC-646118E35C9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/>
              <a:t>-14-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58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F7C203F7-DD1D-4B50-9E29-E68F6066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129"/>
          <a:stretch/>
        </p:blipFill>
        <p:spPr>
          <a:xfrm>
            <a:off x="2285136" y="10"/>
            <a:ext cx="7621733" cy="5781597"/>
          </a:xfrm>
          <a:custGeom>
            <a:avLst/>
            <a:gdLst/>
            <a:ahLst/>
            <a:cxnLst/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-13-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DCC6BC-937F-4952-B50E-FFFDE8DD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64" y="207477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br>
              <a:rPr lang="en-US" altLang="ko-KR" sz="3600" b="1" dirty="0">
                <a:solidFill>
                  <a:srgbClr val="080808"/>
                </a:solidFill>
              </a:rPr>
            </a:br>
            <a:r>
              <a:rPr lang="en-US" altLang="ko-KR" sz="3600" b="1" dirty="0">
                <a:solidFill>
                  <a:srgbClr val="080808"/>
                </a:solidFill>
              </a:rPr>
              <a:t>Q &amp; A</a:t>
            </a:r>
            <a:endParaRPr lang="en-US" altLang="ko-KR" sz="3600" dirty="0">
              <a:solidFill>
                <a:srgbClr val="080808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바닥글 개체 틀 3">
            <a:extLst>
              <a:ext uri="{FF2B5EF4-FFF2-40B4-BE49-F238E27FC236}">
                <a16:creationId xmlns:a16="http://schemas.microsoft.com/office/drawing/2014/main" id="{49091298-41A2-4A13-AA01-0565ECF98E3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/>
              <a:t>-15-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-2-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3CF18A7-9B55-4B2F-B425-596F3E50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3798931-5521-438F-B8DF-3B4041461A34}"/>
              </a:ext>
            </a:extLst>
          </p:cNvPr>
          <p:cNvSpPr txBox="1">
            <a:spLocks/>
          </p:cNvSpPr>
          <p:nvPr/>
        </p:nvSpPr>
        <p:spPr>
          <a:xfrm>
            <a:off x="1115992" y="1690687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목표</a:t>
            </a:r>
            <a:r>
              <a:rPr lang="en-US" altLang="ko-KR" sz="1900" b="1" dirty="0"/>
              <a:t>…………………...................................................................</a:t>
            </a: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p3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환경</a:t>
            </a:r>
            <a:r>
              <a:rPr lang="en-US" altLang="ko-KR" sz="1900" b="1" dirty="0"/>
              <a:t>……………..…………..........................................................</a:t>
            </a: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p4</a:t>
            </a:r>
            <a:endParaRPr lang="en-US" altLang="ko-KR" sz="19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 </a:t>
            </a:r>
            <a:endParaRPr lang="en-US" altLang="ko-KR" sz="19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b="1" dirty="0"/>
              <a:t>   3.1. </a:t>
            </a:r>
            <a:r>
              <a:rPr lang="ko-KR" altLang="en-US" sz="1900" b="1" dirty="0"/>
              <a:t>요구사항</a:t>
            </a:r>
            <a:r>
              <a:rPr lang="en-US" altLang="ko-KR" sz="1900" b="1" dirty="0"/>
              <a:t>…………………………………………………………….......p5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b="1" dirty="0"/>
              <a:t>   3.2. </a:t>
            </a:r>
            <a:r>
              <a:rPr lang="ko-KR" altLang="en-US" sz="1900" b="1" dirty="0"/>
              <a:t>코드 설명</a:t>
            </a:r>
            <a:r>
              <a:rPr lang="en-US" altLang="ko-KR" sz="1900" b="1" dirty="0"/>
              <a:t>………………………………………………………………..p6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b="1" dirty="0"/>
              <a:t>   3.3.</a:t>
            </a:r>
            <a:r>
              <a:rPr lang="ko-KR" altLang="en-US" sz="1900" b="1" dirty="0"/>
              <a:t> 실행 결과</a:t>
            </a:r>
            <a:r>
              <a:rPr lang="en-US" altLang="ko-KR" sz="1900" b="1" dirty="0"/>
              <a:t>………………………………………………………………..p8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변동 사항</a:t>
            </a:r>
            <a:r>
              <a:rPr lang="en-US" altLang="ko-KR" sz="1900" b="1" dirty="0"/>
              <a:t>………………………………………………………………………</a:t>
            </a:r>
            <a:r>
              <a:rPr lang="en-US" altLang="ko-KR" sz="1900" b="1" dirty="0">
                <a:ea typeface="나눔고딕 ExtraBold" panose="020D0904000000000000" pitchFamily="50" charset="-127"/>
              </a:rPr>
              <a:t>p11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9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교훈</a:t>
            </a:r>
            <a:r>
              <a:rPr lang="en-US" altLang="ko-KR" sz="1900" b="1" dirty="0"/>
              <a:t>………………………………………………………………..................</a:t>
            </a:r>
            <a:r>
              <a:rPr lang="en-US" altLang="ko-KR" sz="1900" b="1" dirty="0">
                <a:latin typeface="+mn-ea"/>
              </a:rPr>
              <a:t>p14</a:t>
            </a:r>
          </a:p>
        </p:txBody>
      </p:sp>
    </p:spTree>
    <p:extLst>
      <p:ext uri="{BB962C8B-B14F-4D97-AF65-F5344CB8AC3E}">
        <p14:creationId xmlns:p14="http://schemas.microsoft.com/office/powerpoint/2010/main" val="216366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-3-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AA608BD-A3FF-4975-969D-772874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목표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996583A-5AD3-43F5-82E2-A520CE43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33" y="1689100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 쓰레드 기반의 다중 접속 서버   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다수의 클라이언트가 동시에 접속하여 채팅 할 수 있는 프로그램을 멀티 쓰레드를 통하여 구현한다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실시간으로 채팅을 하면서 노선 별 역 이름 입력하기 게임을 진행한다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 동기화 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단 코드에서 임계 영역을 접근하는 쓰레드들의 순서를 정해주도록 한다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Mutex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쓰레드 동기화를 구현한다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공공데이터와 </a:t>
            </a:r>
            <a:r>
              <a:rPr lang="en-US" altLang="ko-KR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공공데이터와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활용하여 프로그램을 짜본다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서버단에서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 특별시 노선 별 지하철역 정보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받아와서 클라이언트가 적은 지하철역 이름의 정답 여부를 판별한다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00AF1-9A6D-45D5-A4FB-C90A76288F59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-4-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1726A7C-66AF-4096-8650-E69166AB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997"/>
              </p:ext>
            </p:extLst>
          </p:nvPr>
        </p:nvGraphicFramePr>
        <p:xfrm>
          <a:off x="1014060" y="1761966"/>
          <a:ext cx="9783511" cy="443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92">
                  <a:extLst>
                    <a:ext uri="{9D8B030D-6E8A-4147-A177-3AD203B41FA5}">
                      <a16:colId xmlns:a16="http://schemas.microsoft.com/office/drawing/2014/main" val="3005308845"/>
                    </a:ext>
                  </a:extLst>
                </a:gridCol>
                <a:gridCol w="7636319">
                  <a:extLst>
                    <a:ext uri="{9D8B030D-6E8A-4147-A177-3AD203B41FA5}">
                      <a16:colId xmlns:a16="http://schemas.microsoft.com/office/drawing/2014/main" val="3284751593"/>
                    </a:ext>
                  </a:extLst>
                </a:gridCol>
              </a:tblGrid>
              <a:tr h="3561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1192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 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Visual Studio, Putty, VMware</a:t>
                      </a: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920048"/>
                  </a:ext>
                </a:extLst>
              </a:tr>
              <a:tr h="645993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API</a:t>
                      </a: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‘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서울 열린 데이터 광장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’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사이트에서 제공하는 서울특별시 노선 별 지하철역 정보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http://data.seoul.go.kr/dataList/OA15442/S/1/datasetView.do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4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206593"/>
                  </a:ext>
                </a:extLst>
              </a:tr>
              <a:tr h="19733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언어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38639"/>
                  </a:ext>
                </a:extLst>
              </a:tr>
              <a:tr h="397405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Linux,</a:t>
                      </a:r>
                      <a:r>
                        <a:rPr lang="ko-KR" altLang="en-US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</a:t>
                      </a:r>
                      <a:r>
                        <a:rPr lang="en-US" altLang="ko-KR" sz="1500" b="0" strike="no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VMware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 설치한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운영체제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변동사항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7810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테스트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클라이언트는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Ubuntu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가상 환경내에서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127.0.0.1 </a:t>
                      </a:r>
                      <a:r>
                        <a:rPr lang="en-US" altLang="ko-KR" sz="1500" b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ip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주소로 서버에 접속</a:t>
                      </a:r>
                      <a:endParaRPr lang="en-US" altLang="ko-KR" sz="1500" b="0" dirty="0">
                        <a:solidFill>
                          <a:srgbClr val="FF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83159"/>
                  </a:ext>
                </a:extLst>
              </a:tr>
              <a:tr h="1266849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데모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서버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윈도우 </a:t>
                      </a:r>
                      <a:r>
                        <a:rPr lang="en-US" altLang="ko-KR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에서 원격 접속한 학교 </a:t>
                      </a:r>
                      <a:r>
                        <a:rPr lang="en-US" altLang="ko-KR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</a:t>
                      </a:r>
                      <a:r>
                        <a:rPr lang="ko-KR" altLang="en-US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서버</a:t>
                      </a:r>
                      <a:r>
                        <a:rPr lang="en-US" altLang="ko-KR" sz="1500" b="0" strike="dblStrike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윈도우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내 구축된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가상 환경 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변동사항</a:t>
                      </a:r>
                      <a:r>
                        <a:rPr lang="en-US" altLang="ko-KR" sz="1500" b="0" dirty="0">
                          <a:solidFill>
                            <a:srgbClr val="FF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 클라이언트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윈도우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내 구축된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가상 환경 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※ </a:t>
                      </a:r>
                      <a:r>
                        <a:rPr lang="ko-KR" altLang="en-US" sz="1400" b="0" dirty="0">
                          <a:solidFill>
                            <a:srgbClr val="0070C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서버와 클라이언트가 동작하는 운영체제는 서로 다른 운영체제이며 서로 다른 </a:t>
                      </a:r>
                      <a:r>
                        <a:rPr lang="en-US" altLang="ko-KR" sz="1400" b="0" dirty="0">
                          <a:solidFill>
                            <a:srgbClr val="0070C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IP </a:t>
                      </a:r>
                      <a:r>
                        <a:rPr lang="ko-KR" altLang="en-US" sz="1400" b="0" dirty="0">
                          <a:solidFill>
                            <a:srgbClr val="0070C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주소를 가짐</a:t>
                      </a:r>
                      <a:endParaRPr lang="en-US" altLang="ko-KR" sz="1400" b="0" dirty="0">
                        <a:solidFill>
                          <a:srgbClr val="0070C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173971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19FC11ED-DF6B-4AA1-82CD-C91378A1D1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환경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2D174D-F64B-49FE-8365-A83D3A014746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-5-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 사항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2ADD37A-AB71-44D8-BBF8-93E13A10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40" y="193600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1. 3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명의 사용자가 자신의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입력하고 게임에 참가한다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서버에서는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순서로 문제를 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지하철 노선 별 역 정보를 담은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클라이언트의 정답이 맞는지 판별한다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입력한 역이 틀렸을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“n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호선에는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OO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역이 존재하지 않습니다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보낸다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순서는 그 다음 클라이언트 차례가 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입력한 역이 이미 다른 사용자가 입력한 역이름일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“OO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역은 이미 다른 사용자가 입력한 역입니다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보낸다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사용자들이 총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답을 맞출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서버는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노선 문제를 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500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사용자의 참여 순서를 정해준다</a:t>
            </a:r>
            <a:r>
              <a:rPr lang="en-US" altLang="ko-KR" sz="1500" strike="sngStrike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3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-6-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설명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C429A82-8FE4-4E03-806D-CC82B8A1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2091297"/>
            <a:ext cx="7079593" cy="18670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A25B19-324D-46D8-866C-2AA8D7D1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5" y="4743782"/>
            <a:ext cx="8695173" cy="1371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92785-C758-426B-8B02-1E18F8CE8B45}"/>
              </a:ext>
            </a:extLst>
          </p:cNvPr>
          <p:cNvSpPr txBox="1"/>
          <p:nvPr/>
        </p:nvSpPr>
        <p:spPr>
          <a:xfrm>
            <a:off x="1214325" y="1658149"/>
            <a:ext cx="1179136" cy="36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en-US" b="1" dirty="0"/>
              <a:t>함수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4D8FF-831D-462A-8916-2310DF13907F}"/>
              </a:ext>
            </a:extLst>
          </p:cNvPr>
          <p:cNvSpPr txBox="1"/>
          <p:nvPr/>
        </p:nvSpPr>
        <p:spPr>
          <a:xfrm>
            <a:off x="1214325" y="4260553"/>
            <a:ext cx="1179136" cy="36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en-US" b="1" dirty="0"/>
              <a:t>변수 </a:t>
            </a:r>
          </a:p>
        </p:txBody>
      </p:sp>
    </p:spTree>
    <p:extLst>
      <p:ext uri="{BB962C8B-B14F-4D97-AF65-F5344CB8AC3E}">
        <p14:creationId xmlns:p14="http://schemas.microsoft.com/office/powerpoint/2010/main" val="99326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-7-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설명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092785-C758-426B-8B02-1E18F8CE8B45}"/>
              </a:ext>
            </a:extLst>
          </p:cNvPr>
          <p:cNvSpPr txBox="1"/>
          <p:nvPr/>
        </p:nvSpPr>
        <p:spPr>
          <a:xfrm>
            <a:off x="1214325" y="1658149"/>
            <a:ext cx="34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 </a:t>
            </a:r>
            <a:r>
              <a:rPr lang="en-US" altLang="ko-KR" b="1" dirty="0" err="1"/>
              <a:t>check_answer</a:t>
            </a:r>
            <a:r>
              <a:rPr lang="en-US" altLang="ko-KR" b="1" dirty="0"/>
              <a:t> </a:t>
            </a:r>
            <a:r>
              <a:rPr lang="ko-KR" altLang="en-US" b="1" dirty="0"/>
              <a:t>함수 일부 ↓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4D8FF-831D-462A-8916-2310DF13907F}"/>
              </a:ext>
            </a:extLst>
          </p:cNvPr>
          <p:cNvSpPr txBox="1"/>
          <p:nvPr/>
        </p:nvSpPr>
        <p:spPr>
          <a:xfrm>
            <a:off x="6067323" y="1631105"/>
            <a:ext cx="248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 main</a:t>
            </a:r>
            <a:r>
              <a:rPr lang="ko-KR" altLang="en-US" b="1" dirty="0"/>
              <a:t> 함수 일부 ↓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1D953C-6AD0-447E-9A03-C3E41014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80" y="2184070"/>
            <a:ext cx="4306561" cy="1181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8FD54C-0288-4D9E-83F1-A513C174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31" y="3562692"/>
            <a:ext cx="3392162" cy="2793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138DD2-8E94-4C94-A6E3-53A7E47C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7394"/>
            <a:ext cx="5069560" cy="3610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0F7501-0B7D-4F7F-92AF-602DD1086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93" y="5445760"/>
            <a:ext cx="2484335" cy="13255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030738-8DF1-44D4-88B9-AEC3CD89399C}"/>
              </a:ext>
            </a:extLst>
          </p:cNvPr>
          <p:cNvSpPr txBox="1"/>
          <p:nvPr/>
        </p:nvSpPr>
        <p:spPr>
          <a:xfrm>
            <a:off x="6215221" y="5836286"/>
            <a:ext cx="248433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/>
              <a:t>(3) </a:t>
            </a:r>
            <a:r>
              <a:rPr lang="en-US" altLang="ko-KR" b="1" dirty="0" err="1"/>
              <a:t>change_line</a:t>
            </a:r>
            <a:r>
              <a:rPr lang="ko-KR" altLang="en-US" b="1" dirty="0"/>
              <a:t> 함수 일부 → </a:t>
            </a:r>
          </a:p>
        </p:txBody>
      </p:sp>
    </p:spTree>
    <p:extLst>
      <p:ext uri="{BB962C8B-B14F-4D97-AF65-F5344CB8AC3E}">
        <p14:creationId xmlns:p14="http://schemas.microsoft.com/office/powerpoint/2010/main" val="6229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-8-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975F1AA-88F7-455D-9F8A-B5F2A48B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3" b="10165"/>
          <a:stretch/>
        </p:blipFill>
        <p:spPr>
          <a:xfrm>
            <a:off x="1435807" y="1922110"/>
            <a:ext cx="9546420" cy="44912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CEFF1D-64D8-4BD6-8198-5AFD57EE44DC}"/>
              </a:ext>
            </a:extLst>
          </p:cNvPr>
          <p:cNvSpPr/>
          <p:nvPr/>
        </p:nvSpPr>
        <p:spPr>
          <a:xfrm>
            <a:off x="858214" y="1529833"/>
            <a:ext cx="465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</a:t>
            </a:r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환경</a:t>
            </a:r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127.0.0.1 </a:t>
            </a:r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</a:t>
            </a:r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컴퓨터로 테스트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E6EA-D07F-4962-8D6B-CB49AB644094}"/>
              </a:ext>
            </a:extLst>
          </p:cNvPr>
          <p:cNvSpPr txBox="1"/>
          <p:nvPr/>
        </p:nvSpPr>
        <p:spPr>
          <a:xfrm>
            <a:off x="1435806" y="2785990"/>
            <a:ext cx="5134675" cy="147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5ED3B-55C3-4193-A270-8C721CD6DA8C}"/>
              </a:ext>
            </a:extLst>
          </p:cNvPr>
          <p:cNvSpPr txBox="1"/>
          <p:nvPr/>
        </p:nvSpPr>
        <p:spPr>
          <a:xfrm>
            <a:off x="5800004" y="4490376"/>
            <a:ext cx="4894396" cy="147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47C4D-A6F1-4261-BF33-937ADFA94D15}"/>
              </a:ext>
            </a:extLst>
          </p:cNvPr>
          <p:cNvSpPr txBox="1"/>
          <p:nvPr/>
        </p:nvSpPr>
        <p:spPr>
          <a:xfrm>
            <a:off x="4383463" y="2497518"/>
            <a:ext cx="193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API</a:t>
            </a:r>
            <a:r>
              <a:rPr lang="ko-KR" altLang="en-US" sz="1200" b="1" dirty="0">
                <a:solidFill>
                  <a:srgbClr val="FF0000"/>
                </a:solidFill>
              </a:rPr>
              <a:t> 접속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후 다운로드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EBF38-9E81-48A0-A4C7-568F024D93D3}"/>
              </a:ext>
            </a:extLst>
          </p:cNvPr>
          <p:cNvSpPr txBox="1"/>
          <p:nvPr/>
        </p:nvSpPr>
        <p:spPr>
          <a:xfrm>
            <a:off x="8758323" y="4567329"/>
            <a:ext cx="193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명 </a:t>
            </a:r>
            <a:r>
              <a:rPr lang="ko-KR" altLang="en-US" sz="1200" b="1" dirty="0" err="1">
                <a:solidFill>
                  <a:srgbClr val="FF0000"/>
                </a:solidFill>
              </a:rPr>
              <a:t>접속시</a:t>
            </a:r>
            <a:r>
              <a:rPr lang="ko-KR" altLang="en-US" sz="1200" b="1" dirty="0">
                <a:solidFill>
                  <a:srgbClr val="FF0000"/>
                </a:solidFill>
              </a:rPr>
              <a:t> 게임 시작 </a:t>
            </a:r>
          </a:p>
        </p:txBody>
      </p:sp>
    </p:spTree>
    <p:extLst>
      <p:ext uri="{BB962C8B-B14F-4D97-AF65-F5344CB8AC3E}">
        <p14:creationId xmlns:p14="http://schemas.microsoft.com/office/powerpoint/2010/main" val="26511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-9-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3.3.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내용 및 결과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결과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EC87459-BF7E-453B-97E6-6E26514A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95" y="2266015"/>
            <a:ext cx="9457240" cy="3200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37E8A8-FF3E-4DD9-8700-12AF85806723}"/>
              </a:ext>
            </a:extLst>
          </p:cNvPr>
          <p:cNvSpPr txBox="1"/>
          <p:nvPr/>
        </p:nvSpPr>
        <p:spPr>
          <a:xfrm>
            <a:off x="1416095" y="3222100"/>
            <a:ext cx="2156664" cy="471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961ED-5983-4BEB-85DE-F057E2ADD285}"/>
              </a:ext>
            </a:extLst>
          </p:cNvPr>
          <p:cNvSpPr txBox="1"/>
          <p:nvPr/>
        </p:nvSpPr>
        <p:spPr>
          <a:xfrm>
            <a:off x="3572759" y="3222100"/>
            <a:ext cx="172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번째 클라이언트부터  </a:t>
            </a:r>
            <a:r>
              <a:rPr lang="en-US" altLang="ko-KR" sz="1200" b="1" dirty="0">
                <a:solidFill>
                  <a:srgbClr val="FF0000"/>
                </a:solidFill>
              </a:rPr>
              <a:t>accept</a:t>
            </a:r>
            <a:r>
              <a:rPr lang="ko-KR" altLang="en-US" sz="1200" b="1" dirty="0">
                <a:solidFill>
                  <a:srgbClr val="FF0000"/>
                </a:solidFill>
              </a:rPr>
              <a:t> 중지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A3DA1-E1F4-43E2-8BE1-4FE8A2B88E86}"/>
              </a:ext>
            </a:extLst>
          </p:cNvPr>
          <p:cNvSpPr txBox="1"/>
          <p:nvPr/>
        </p:nvSpPr>
        <p:spPr>
          <a:xfrm>
            <a:off x="7075067" y="2728080"/>
            <a:ext cx="3798267" cy="471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3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820</Words>
  <Application>Microsoft Office PowerPoint</Application>
  <PresentationFormat>와이드스크린</PresentationFormat>
  <Paragraphs>158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 ExtraBold</vt:lpstr>
      <vt:lpstr>맑은 고딕</vt:lpstr>
      <vt:lpstr>Arial</vt:lpstr>
      <vt:lpstr>Calibri</vt:lpstr>
      <vt:lpstr>Wingdings</vt:lpstr>
      <vt:lpstr>Office 테마</vt:lpstr>
      <vt:lpstr>Open API를 활용한  ‘노선 별 지하철역 암기 게임’</vt:lpstr>
      <vt:lpstr>목차</vt:lpstr>
      <vt:lpstr>1. 설계 목표     </vt:lpstr>
      <vt:lpstr>PowerPoint 프레젠테이션</vt:lpstr>
      <vt:lpstr>3.1. 설계 내용 및 결과 – 요구 사항</vt:lpstr>
      <vt:lpstr>3.2. 설계 내용 및 결과 – 코드 설명 </vt:lpstr>
      <vt:lpstr>3.2. 설계 내용 및 결과 – 코드 설명 </vt:lpstr>
      <vt:lpstr>3.3. 설계 내용 및 결과 – 실행 결과 </vt:lpstr>
      <vt:lpstr>3.3. 설계 내용 및 결과 – 실행 결과 </vt:lpstr>
      <vt:lpstr>3.3. 설계 내용 및 결과 – 실행 결과 </vt:lpstr>
      <vt:lpstr>4. 변동 사항 – Flow Chart (전)</vt:lpstr>
      <vt:lpstr>4. 변동 사항 – Flow Chart (후)</vt:lpstr>
      <vt:lpstr>4. 변동사항 – 쓰레드 설계</vt:lpstr>
      <vt:lpstr>5. 교훈</vt:lpstr>
      <vt:lpstr>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API를 활용한  ‘노선 별 지하철역 암기 게임’    </dc:title>
  <dc:creator>수경 정</dc:creator>
  <cp:lastModifiedBy>수경 정</cp:lastModifiedBy>
  <cp:revision>60</cp:revision>
  <dcterms:created xsi:type="dcterms:W3CDTF">2020-05-29T05:51:25Z</dcterms:created>
  <dcterms:modified xsi:type="dcterms:W3CDTF">2020-06-15T16:10:33Z</dcterms:modified>
</cp:coreProperties>
</file>