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9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esangJin/adv-sys-programming" TargetMode="External"/><Relationship Id="rId2" Type="http://schemas.openxmlformats.org/officeDocument/2006/relationships/hyperlink" Target="https://jinheesang.tistory.com/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look.tistory.com/entry/ITProgramming-%EC%86%8C%EC%BC%93%ED%94%84%EB%A1%9C%EA%B7%B8%EB%9E%98%EB%B0%8D%EC%9D%84-%EC%9D%B4%EC%9A%A9%ED%95%9C-%EC%88%AB%EC%9E%90-%EC%95%BC%EA%B5%AC-%EA%B2%8C%EC%9E%84-%EB%A7%8C%EB%93%A4%EA%B8%B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h836/bin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-lee/network-hw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tortime/socket_programming_h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>
                <a:solidFill>
                  <a:srgbClr val="FFFFFF"/>
                </a:solidFill>
              </a:rPr>
              <a:t>-</a:t>
            </a:r>
            <a:r>
              <a:rPr lang="en-US" altLang="ko-KR" b="1">
                <a:solidFill>
                  <a:srgbClr val="FFFFFF"/>
                </a:solidFill>
              </a:rPr>
              <a:t>1-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5338" y="4037396"/>
            <a:ext cx="3636819" cy="1616675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1400" b="1" dirty="0">
                <a:solidFill>
                  <a:srgbClr val="080808"/>
                </a:solidFill>
              </a:rPr>
              <a:t>정수경</a:t>
            </a:r>
            <a:r>
              <a:rPr lang="en-US" altLang="ko-KR" sz="1400" b="1" dirty="0">
                <a:solidFill>
                  <a:srgbClr val="080808"/>
                </a:solidFill>
              </a:rPr>
              <a:t> (2017156037) </a:t>
            </a:r>
          </a:p>
          <a:p>
            <a:pPr>
              <a:lnSpc>
                <a:spcPct val="160000"/>
              </a:lnSpc>
            </a:pPr>
            <a:r>
              <a:rPr lang="ko-KR" altLang="en-US" sz="1400" b="1" dirty="0">
                <a:solidFill>
                  <a:srgbClr val="080808"/>
                </a:solidFill>
              </a:rPr>
              <a:t>소프트웨어공학전공 </a:t>
            </a:r>
            <a:r>
              <a:rPr lang="en-US" altLang="ko-KR" sz="1400" b="1" dirty="0">
                <a:solidFill>
                  <a:srgbClr val="080808"/>
                </a:solidFill>
              </a:rPr>
              <a:t>4</a:t>
            </a:r>
            <a:r>
              <a:rPr lang="ko-KR" altLang="en-US" sz="1400" b="1" dirty="0">
                <a:solidFill>
                  <a:srgbClr val="080808"/>
                </a:solidFill>
              </a:rPr>
              <a:t>학년</a:t>
            </a:r>
            <a:r>
              <a:rPr lang="en-US" altLang="ko-KR" sz="1400" b="1" dirty="0">
                <a:solidFill>
                  <a:srgbClr val="080808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ko-KR" altLang="en-US" sz="1400" b="1" dirty="0">
                <a:solidFill>
                  <a:srgbClr val="080808"/>
                </a:solidFill>
              </a:rPr>
              <a:t>작성일</a:t>
            </a:r>
            <a:r>
              <a:rPr lang="en-US" altLang="ko-KR" sz="1400" b="1" dirty="0">
                <a:solidFill>
                  <a:srgbClr val="080808"/>
                </a:solidFill>
              </a:rPr>
              <a:t>: 2020.05.06</a:t>
            </a:r>
          </a:p>
          <a:p>
            <a:pPr>
              <a:lnSpc>
                <a:spcPct val="160000"/>
              </a:lnSpc>
            </a:pPr>
            <a:r>
              <a:rPr lang="en-US" altLang="ko-KR" sz="1400" dirty="0">
                <a:solidFill>
                  <a:srgbClr val="080808"/>
                </a:solidFill>
              </a:rPr>
              <a:t>			</a:t>
            </a:r>
            <a:endParaRPr lang="ko-KR" altLang="en-US" sz="1400" dirty="0">
              <a:solidFill>
                <a:srgbClr val="080808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080808"/>
                </a:solidFill>
              </a:rPr>
              <a:t>네프</a:t>
            </a:r>
            <a:r>
              <a:rPr lang="ko-KR" altLang="en-US" sz="3600" b="1" dirty="0">
                <a:solidFill>
                  <a:srgbClr val="080808"/>
                </a:solidFill>
              </a:rPr>
              <a:t> 과목 </a:t>
            </a:r>
            <a:r>
              <a:rPr lang="en-US" altLang="ko-KR" sz="3600" b="1" dirty="0">
                <a:solidFill>
                  <a:srgbClr val="080808"/>
                </a:solidFill>
              </a:rPr>
              <a:t>1</a:t>
            </a:r>
            <a:r>
              <a:rPr lang="ko-KR" altLang="en-US" sz="3600" b="1" dirty="0">
                <a:solidFill>
                  <a:srgbClr val="080808"/>
                </a:solidFill>
              </a:rPr>
              <a:t>차 과제</a:t>
            </a:r>
            <a:br>
              <a:rPr lang="en-US" altLang="ko-KR" sz="3600" b="1" dirty="0">
                <a:solidFill>
                  <a:srgbClr val="080808"/>
                </a:solidFill>
              </a:rPr>
            </a:br>
            <a:r>
              <a:rPr lang="ko-KR" altLang="en-US" sz="3600" b="1" dirty="0">
                <a:solidFill>
                  <a:srgbClr val="080808"/>
                </a:solidFill>
              </a:rPr>
              <a:t>네트워크 프로그램 조사</a:t>
            </a:r>
            <a:br>
              <a:rPr lang="en-US" altLang="ko-KR" sz="3600" b="1" dirty="0">
                <a:solidFill>
                  <a:srgbClr val="080808"/>
                </a:solidFill>
              </a:rPr>
            </a:br>
            <a:endParaRPr lang="ko-KR" altLang="en-US" sz="3600" b="1" dirty="0">
              <a:solidFill>
                <a:srgbClr val="080808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665" y="534152"/>
            <a:ext cx="6568038" cy="5701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▶ 구성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server.c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client.c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Makefile</a:t>
            </a:r>
            <a:r>
              <a:rPr lang="en-US" altLang="ko-KR" sz="1600" dirty="0"/>
              <a:t> 3</a:t>
            </a:r>
            <a:r>
              <a:rPr lang="ko-KR" altLang="en-US" sz="1600" dirty="0"/>
              <a:t>종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▶ 동작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소켓 생성 및 주소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 초기화 및 </a:t>
            </a:r>
            <a:r>
              <a:rPr lang="en-US" altLang="ko-KR" sz="1600" dirty="0"/>
              <a:t>Greeting check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Client</a:t>
            </a:r>
            <a:r>
              <a:rPr lang="ko-KR" altLang="en-US" sz="1600" dirty="0"/>
              <a:t>의 명령 </a:t>
            </a:r>
            <a:r>
              <a:rPr lang="en-US" altLang="ko-KR" sz="1600" dirty="0"/>
              <a:t>parsing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계산 후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에게 결과 보내기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소켓 생성 및 주소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 초기화 및 </a:t>
            </a:r>
            <a:r>
              <a:rPr lang="en-US" altLang="ko-KR" sz="1600" dirty="0"/>
              <a:t>user</a:t>
            </a:r>
            <a:r>
              <a:rPr lang="ko-KR" altLang="en-US" sz="1600" dirty="0"/>
              <a:t>에게 메시지 입력 받음 </a:t>
            </a:r>
            <a:endParaRPr lang="en-US" altLang="ko-KR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-10-</a:t>
            </a:r>
            <a:endParaRPr lang="ko-KR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55327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컴파일</a:t>
            </a:r>
            <a:r>
              <a:rPr lang="en-US" altLang="ko-KR" sz="2000" dirty="0"/>
              <a:t>, </a:t>
            </a:r>
            <a:r>
              <a:rPr lang="ko-KR" altLang="en-US" sz="2000" dirty="0"/>
              <a:t>설정</a:t>
            </a:r>
            <a:r>
              <a:rPr lang="en-US" altLang="ko-KR" sz="2000" dirty="0"/>
              <a:t>, </a:t>
            </a:r>
            <a:r>
              <a:rPr lang="ko-KR" altLang="en-US" sz="2000" dirty="0"/>
              <a:t>사용법 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  </a:t>
            </a:r>
            <a:r>
              <a:rPr lang="pt-BR" altLang="ko-KR" sz="1700" dirty="0"/>
              <a:t>$ </a:t>
            </a:r>
            <a:r>
              <a:rPr lang="en-US" altLang="ko-KR" sz="1700" dirty="0"/>
              <a:t>make -&gt; </a:t>
            </a:r>
            <a:r>
              <a:rPr lang="ko-KR" altLang="en-US" sz="1700" dirty="0"/>
              <a:t>실행파일 생성</a:t>
            </a:r>
            <a:r>
              <a:rPr lang="en-US" altLang="ko-KR" sz="1700" dirty="0"/>
              <a:t>(server, client)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 </a:t>
            </a:r>
            <a:r>
              <a:rPr lang="ko-KR" altLang="en-US" sz="1700" dirty="0"/>
              <a:t>서버</a:t>
            </a:r>
            <a:br>
              <a:rPr lang="pt-BR" altLang="ko-KR" sz="1700" dirty="0"/>
            </a:br>
            <a:r>
              <a:rPr lang="pt-BR" altLang="ko-KR" sz="1700" dirty="0"/>
              <a:t>  $ ./</a:t>
            </a:r>
            <a:r>
              <a:rPr lang="en-US" altLang="ko-KR" sz="1700" dirty="0"/>
              <a:t>server</a:t>
            </a:r>
            <a:r>
              <a:rPr lang="pt-BR" altLang="ko-KR" sz="1700" dirty="0"/>
              <a:t> 9190</a:t>
            </a:r>
          </a:p>
          <a:p>
            <a:pPr>
              <a:lnSpc>
                <a:spcPct val="150000"/>
              </a:lnSpc>
            </a:pPr>
            <a:r>
              <a:rPr lang="ko-KR" altLang="en-US" sz="1700" dirty="0"/>
              <a:t>클라이언트</a:t>
            </a:r>
            <a:br>
              <a:rPr lang="fr-FR" altLang="ko-KR" sz="1700" dirty="0"/>
            </a:br>
            <a:r>
              <a:rPr lang="fr-FR" altLang="ko-KR" sz="1700" dirty="0"/>
              <a:t>  $ ./client 127.0.0.1 9190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lnSpc>
                <a:spcPct val="170000"/>
              </a:lnSpc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기타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‘parsing’</a:t>
            </a:r>
            <a:r>
              <a:rPr lang="ko-KR" altLang="en-US" sz="1700" dirty="0"/>
              <a:t>이란</a:t>
            </a:r>
            <a:r>
              <a:rPr lang="en-US" altLang="ko-KR" sz="1700" dirty="0"/>
              <a:t>? </a:t>
            </a:r>
            <a:r>
              <a:rPr lang="ko-KR" altLang="en-US" sz="1700" dirty="0">
                <a:latin typeface="+mn-ea"/>
              </a:rPr>
              <a:t>일련의 문자열을 의미 있는 토큰 </a:t>
            </a:r>
            <a:r>
              <a:rPr lang="en-US" altLang="ko-KR" sz="1700" dirty="0">
                <a:latin typeface="+mn-ea"/>
              </a:rPr>
              <a:t>(token) </a:t>
            </a:r>
            <a:r>
              <a:rPr lang="ko-KR" altLang="en-US" sz="1700" dirty="0">
                <a:latin typeface="+mn-ea"/>
              </a:rPr>
              <a:t>으로 분해하고 이들로 이루어진 파스 트리 </a:t>
            </a:r>
            <a:r>
              <a:rPr lang="en-US" altLang="ko-KR" sz="1700" dirty="0">
                <a:latin typeface="+mn-ea"/>
              </a:rPr>
              <a:t>(parse tree)</a:t>
            </a:r>
            <a:r>
              <a:rPr lang="ko-KR" altLang="en-US" sz="1700" dirty="0">
                <a:latin typeface="+mn-ea"/>
              </a:rPr>
              <a:t>를 만드는 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-11-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887C-B119-46FA-B802-1D186AC8B2AF}"/>
              </a:ext>
            </a:extLst>
          </p:cNvPr>
          <p:cNvSpPr txBox="1"/>
          <p:nvPr/>
        </p:nvSpPr>
        <p:spPr>
          <a:xfrm>
            <a:off x="7696200" y="3751651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 예시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54DCD9-8F41-482A-A72A-2FD360CE1B69}"/>
              </a:ext>
            </a:extLst>
          </p:cNvPr>
          <p:cNvGrpSpPr/>
          <p:nvPr/>
        </p:nvGrpSpPr>
        <p:grpSpPr>
          <a:xfrm>
            <a:off x="5646490" y="623259"/>
            <a:ext cx="6384083" cy="2971977"/>
            <a:chOff x="5498432" y="1040158"/>
            <a:chExt cx="6384083" cy="239650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4F7414-A8B7-43BB-89CE-7F5BC5657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8432" y="1040452"/>
              <a:ext cx="3328068" cy="239621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1AB369A-458B-43CC-A6BB-4F020A34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6732" y="1040158"/>
              <a:ext cx="3375783" cy="2396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69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2A19-BC0F-4F92-A85C-4C3655B3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동시 파일 전송 프로그램 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8"/>
            <a:ext cx="10515600" cy="47030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3200" dirty="0"/>
              <a:t>▶ 출처</a:t>
            </a:r>
            <a:endParaRPr lang="en-US" altLang="ko-KR" sz="32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400" dirty="0">
                <a:hlinkClick r:id="rId2"/>
              </a:rPr>
              <a:t>https://jinheesang.tistory.com/1</a:t>
            </a:r>
            <a:endParaRPr lang="en-US" altLang="ko-KR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400" dirty="0">
                <a:hlinkClick r:id="rId3"/>
              </a:rPr>
              <a:t>https://github.com/HeesangJin/adv-sys-programming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3200" dirty="0"/>
              <a:t>▶ 용도</a:t>
            </a:r>
            <a:endParaRPr lang="en-US" altLang="ko-KR" sz="32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700" dirty="0"/>
              <a:t>20</a:t>
            </a:r>
            <a:r>
              <a:rPr lang="ko-KR" altLang="en-US" sz="2700" dirty="0"/>
              <a:t>개의 클라이언트가 각각 </a:t>
            </a:r>
            <a:r>
              <a:rPr lang="en-US" altLang="ko-KR" sz="2700" dirty="0"/>
              <a:t>1MB </a:t>
            </a:r>
            <a:r>
              <a:rPr lang="ko-KR" altLang="en-US" sz="2700" dirty="0"/>
              <a:t>파일 </a:t>
            </a:r>
            <a:r>
              <a:rPr lang="en-US" altLang="ko-KR" sz="2700" dirty="0"/>
              <a:t>1</a:t>
            </a:r>
            <a:r>
              <a:rPr lang="ko-KR" altLang="en-US" sz="2700" dirty="0"/>
              <a:t>개씩을 </a:t>
            </a:r>
            <a:r>
              <a:rPr lang="en-US" altLang="ko-KR" sz="2700" dirty="0"/>
              <a:t>1</a:t>
            </a:r>
            <a:r>
              <a:rPr lang="ko-KR" altLang="en-US" sz="2700" dirty="0"/>
              <a:t>개의 서버로 전송하고</a:t>
            </a:r>
            <a:r>
              <a:rPr lang="en-US" altLang="ko-KR" sz="2700" dirty="0"/>
              <a:t>, </a:t>
            </a:r>
            <a:r>
              <a:rPr lang="ko-KR" altLang="en-US" sz="2700" dirty="0"/>
              <a:t>서버는 파일을 받는 동시에 클라이언트에게 받은 파일을 다시 전송한다</a:t>
            </a:r>
            <a:r>
              <a:rPr lang="en-US" altLang="ko-KR" sz="2700" dirty="0"/>
              <a:t>. 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3200" dirty="0"/>
              <a:t>▶ 특징 </a:t>
            </a:r>
            <a:endParaRPr lang="en-US" altLang="ko-KR" sz="3200" dirty="0"/>
          </a:p>
          <a:p>
            <a:pPr>
              <a:lnSpc>
                <a:spcPct val="160000"/>
              </a:lnSpc>
            </a:pPr>
            <a:r>
              <a:rPr lang="ko-KR" altLang="en-US" sz="2700" dirty="0"/>
              <a:t>요청된 </a:t>
            </a:r>
            <a:r>
              <a:rPr lang="en-US" altLang="ko-KR" sz="2700" dirty="0"/>
              <a:t>I/O</a:t>
            </a:r>
            <a:r>
              <a:rPr lang="ko-KR" altLang="en-US" sz="2700" dirty="0"/>
              <a:t>들만 탐색하여 처리하기 위해 </a:t>
            </a:r>
            <a:r>
              <a:rPr lang="en-US" altLang="ko-KR" sz="2700" dirty="0"/>
              <a:t>Select</a:t>
            </a:r>
            <a:r>
              <a:rPr lang="ko-KR" altLang="en-US" sz="2700" dirty="0"/>
              <a:t> 대신 </a:t>
            </a:r>
            <a:r>
              <a:rPr lang="en-US" altLang="ko-KR" sz="2700" dirty="0" err="1"/>
              <a:t>epoll</a:t>
            </a:r>
            <a:r>
              <a:rPr lang="ko-KR" altLang="en-US" sz="2700" dirty="0"/>
              <a:t>을 사용함</a:t>
            </a:r>
            <a:r>
              <a:rPr lang="en-US" altLang="ko-KR" sz="2700" dirty="0"/>
              <a:t>. </a:t>
            </a:r>
          </a:p>
          <a:p>
            <a:pPr>
              <a:lnSpc>
                <a:spcPct val="160000"/>
              </a:lnSpc>
            </a:pPr>
            <a:r>
              <a:rPr lang="ko-KR" altLang="en-US" sz="2700" dirty="0"/>
              <a:t>다수의 프로세스를 실행하는 대신 단일 프로세스에서 여러 개의 스레드를 생성하기 위해 </a:t>
            </a:r>
            <a:r>
              <a:rPr lang="en-US" altLang="ko-KR" sz="2700" dirty="0" err="1"/>
              <a:t>Pthread</a:t>
            </a:r>
            <a:r>
              <a:rPr lang="en-US" altLang="ko-KR" sz="2700" dirty="0"/>
              <a:t> </a:t>
            </a:r>
            <a:r>
              <a:rPr lang="ko-KR" altLang="en-US" sz="2700" dirty="0"/>
              <a:t>사용 </a:t>
            </a:r>
            <a:endParaRPr lang="en-US" altLang="ko-KR" sz="2700" dirty="0"/>
          </a:p>
          <a:p>
            <a:pPr>
              <a:lnSpc>
                <a:spcPct val="160000"/>
              </a:lnSpc>
            </a:pPr>
            <a:r>
              <a:rPr lang="en-US" altLang="ko-KR" sz="2700" dirty="0"/>
              <a:t>NON BLOCKING </a:t>
            </a:r>
            <a:r>
              <a:rPr lang="ko-KR" altLang="en-US" sz="2700" dirty="0"/>
              <a:t>함수 사용 </a:t>
            </a:r>
            <a:endParaRPr lang="en-US" altLang="ko-KR" sz="27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-12-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82B7E2-2991-4769-9E29-50A7655A7AB5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7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325" y="773374"/>
            <a:ext cx="10512619" cy="51733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2000" dirty="0"/>
              <a:t>▶ 구성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 err="1"/>
              <a:t>gen.c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merge.c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chat.c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2000" dirty="0"/>
              <a:t>▶ 동작 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700" dirty="0"/>
              <a:t>1</a:t>
            </a:r>
            <a:r>
              <a:rPr lang="ko-KR" altLang="en-US" sz="1700" dirty="0"/>
              <a:t>개의 서버와 </a:t>
            </a:r>
            <a:r>
              <a:rPr lang="en-US" altLang="ko-KR" sz="1700" dirty="0"/>
              <a:t>3</a:t>
            </a:r>
            <a:r>
              <a:rPr lang="ko-KR" altLang="en-US" sz="1700" dirty="0"/>
              <a:t>개의 클라이언트 </a:t>
            </a:r>
            <a:r>
              <a:rPr lang="en-US" altLang="ko-KR" sz="1700" dirty="0"/>
              <a:t>3</a:t>
            </a:r>
            <a:r>
              <a:rPr lang="ko-KR" altLang="en-US" sz="1700" dirty="0"/>
              <a:t>개의 </a:t>
            </a:r>
            <a:r>
              <a:rPr lang="en-US" altLang="ko-KR" sz="1700" dirty="0"/>
              <a:t>1MB </a:t>
            </a:r>
            <a:r>
              <a:rPr lang="ko-KR" altLang="en-US" sz="1700" dirty="0"/>
              <a:t>파일 </a:t>
            </a:r>
            <a:r>
              <a:rPr lang="en-US" altLang="ko-KR" sz="1700" dirty="0"/>
              <a:t>3</a:t>
            </a:r>
            <a:r>
              <a:rPr lang="ko-KR" altLang="en-US" sz="1700" dirty="0"/>
              <a:t>개가 있을 경우</a:t>
            </a:r>
            <a:endParaRPr lang="en-US" altLang="ko-KR" sz="1700" dirty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각 클라이언트는 파일의 일부분을 서버로 보낸다</a:t>
            </a:r>
            <a:r>
              <a:rPr lang="en-US" altLang="ko-KR" sz="1700" dirty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서버는 이 파일들을 받는다</a:t>
            </a:r>
            <a:r>
              <a:rPr lang="en-US" altLang="ko-KR" sz="1700" dirty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서버는</a:t>
            </a:r>
            <a:r>
              <a:rPr lang="en-US" altLang="ko-KR" sz="1700" dirty="0"/>
              <a:t> </a:t>
            </a:r>
            <a:r>
              <a:rPr lang="ko-KR" altLang="en-US" sz="1700" dirty="0"/>
              <a:t>받은 파일들을 모든 클라이언트에게 보낸다</a:t>
            </a:r>
            <a:r>
              <a:rPr lang="en-US" altLang="ko-KR" sz="1700" dirty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클라이언트는 서버에게 받은 파일들을 저장함과 동시에 아직 보내지 못한 파일의 일부분을 보낸다</a:t>
            </a:r>
            <a:r>
              <a:rPr lang="en-US" altLang="ko-KR" sz="1700" dirty="0"/>
              <a:t>.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마찬가지로 서버는 이 파일을 모든 클라이언트에게 보낸다</a:t>
            </a:r>
            <a:r>
              <a:rPr lang="en-US" altLang="ko-KR" sz="1700" dirty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모든 파일들에 대해  이 작업이 이루어질 때까지 위 작업을 반복한다</a:t>
            </a:r>
            <a:r>
              <a:rPr lang="en-US" altLang="ko-KR" sz="1700" dirty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모든 파일에 대해 작업이 이루어지면 프로그램을 마친다</a:t>
            </a:r>
            <a:r>
              <a:rPr lang="en-US" altLang="ko-KR" sz="1700" dirty="0"/>
              <a:t>. </a:t>
            </a:r>
            <a:r>
              <a:rPr lang="ko-KR" altLang="en-US" sz="1700" dirty="0"/>
              <a:t>이 때 각</a:t>
            </a:r>
            <a:r>
              <a:rPr lang="en-US" altLang="ko-KR" sz="1700" dirty="0"/>
              <a:t> out </a:t>
            </a:r>
            <a:r>
              <a:rPr lang="ko-KR" altLang="en-US" sz="1700" dirty="0"/>
              <a:t>파일들은 같은 파일구성을 갖는다</a:t>
            </a:r>
            <a:r>
              <a:rPr lang="en-US" altLang="ko-KR" sz="1700" dirty="0"/>
              <a:t>. </a:t>
            </a:r>
            <a:endParaRPr lang="ko-KR" altLang="en-US" sz="17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-13-</a:t>
            </a:r>
            <a:endParaRPr lang="ko-KR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6"/>
            <a:ext cx="10515600" cy="62334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컴파일</a:t>
            </a:r>
            <a:r>
              <a:rPr lang="en-US" altLang="ko-KR" sz="2000" dirty="0"/>
              <a:t>, </a:t>
            </a:r>
            <a:r>
              <a:rPr lang="ko-KR" altLang="en-US" sz="2000" dirty="0"/>
              <a:t>설정</a:t>
            </a:r>
            <a:r>
              <a:rPr lang="en-US" altLang="ko-KR" sz="2000" dirty="0"/>
              <a:t>, </a:t>
            </a:r>
            <a:r>
              <a:rPr lang="ko-KR" altLang="en-US" sz="2000" dirty="0"/>
              <a:t>사용법 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pt-BR" altLang="ko-KR" sz="1700" dirty="0"/>
              <a:t>$ </a:t>
            </a:r>
            <a:r>
              <a:rPr lang="en-US" altLang="ko-KR" sz="1700" dirty="0"/>
              <a:t>make -&gt; </a:t>
            </a:r>
            <a:r>
              <a:rPr lang="ko-KR" altLang="en-US" sz="1700" dirty="0"/>
              <a:t>실행파일 생성</a:t>
            </a:r>
            <a:br>
              <a:rPr lang="pt-BR" altLang="ko-KR" sz="1700" dirty="0"/>
            </a:br>
            <a:r>
              <a:rPr lang="pt-BR" altLang="ko-KR" sz="1700" dirty="0"/>
              <a:t>  $ ./</a:t>
            </a:r>
            <a:r>
              <a:rPr lang="en-US" altLang="ko-KR" sz="1700" dirty="0"/>
              <a:t>gen</a:t>
            </a:r>
            <a:r>
              <a:rPr lang="ko-KR" altLang="en-US" sz="1700" dirty="0"/>
              <a:t> </a:t>
            </a:r>
            <a:r>
              <a:rPr lang="en-US" altLang="ko-KR" sz="1700" dirty="0"/>
              <a:t>2 100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pt-BR" altLang="ko-KR" sz="1700" dirty="0"/>
              <a:t>$ ls –l /tmp/file_*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1700" dirty="0"/>
              <a:t>  </a:t>
            </a:r>
            <a:r>
              <a:rPr lang="fr-FR" altLang="ko-KR" sz="1700" dirty="0"/>
              <a:t>$ ./merge /tmp/file_001 /tmp/file_0002 f_out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altLang="ko-KR" sz="1700" dirty="0"/>
              <a:t>  $ ls –l f_out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altLang="ko-KR" sz="1700" dirty="0"/>
              <a:t>  $ mkfile 10m 10Mega 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ko-KR" altLang="en-US" sz="2000" dirty="0"/>
              <a:t>▶ 기타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700" dirty="0" err="1"/>
              <a:t>gen.c</a:t>
            </a:r>
            <a:r>
              <a:rPr lang="en-US" altLang="ko-KR" sz="1700" dirty="0"/>
              <a:t>: n</a:t>
            </a:r>
            <a:r>
              <a:rPr lang="ko-KR" altLang="en-US" sz="1700" dirty="0"/>
              <a:t>개의 </a:t>
            </a:r>
            <a:r>
              <a:rPr lang="en-US" altLang="ko-KR" sz="1700" dirty="0"/>
              <a:t>n MB</a:t>
            </a:r>
            <a:r>
              <a:rPr lang="ko-KR" altLang="en-US" sz="1700" dirty="0"/>
              <a:t>의 크기의 </a:t>
            </a:r>
            <a:r>
              <a:rPr lang="en-US" altLang="ko-KR" sz="1700" dirty="0"/>
              <a:t>text </a:t>
            </a:r>
            <a:r>
              <a:rPr lang="ko-KR" altLang="en-US" sz="1700" dirty="0"/>
              <a:t>파일 만들기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err="1"/>
              <a:t>Merge.c</a:t>
            </a:r>
            <a:r>
              <a:rPr lang="en-US" altLang="ko-KR" sz="1700" dirty="0"/>
              <a:t>: </a:t>
            </a:r>
            <a:r>
              <a:rPr lang="en-US" altLang="ko-KR" sz="1700" dirty="0" err="1"/>
              <a:t>merge.c</a:t>
            </a:r>
            <a:r>
              <a:rPr lang="en-US" altLang="ko-KR" sz="1700" dirty="0"/>
              <a:t> 2</a:t>
            </a:r>
            <a:r>
              <a:rPr lang="ko-KR" altLang="en-US" sz="1700" dirty="0"/>
              <a:t>개의 파일을 </a:t>
            </a:r>
            <a:r>
              <a:rPr lang="en-US" altLang="ko-KR" sz="1700" dirty="0"/>
              <a:t>merge</a:t>
            </a:r>
            <a:r>
              <a:rPr lang="ko-KR" altLang="en-US" sz="1700" dirty="0"/>
              <a:t>하고 실행 시간을 재는 예제 소스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err="1"/>
              <a:t>chat.c</a:t>
            </a:r>
            <a:r>
              <a:rPr lang="en-US" altLang="ko-KR" sz="1700" dirty="0"/>
              <a:t>: chatting</a:t>
            </a:r>
            <a:r>
              <a:rPr lang="ko-KR" altLang="en-US" sz="1700" dirty="0"/>
              <a:t>을 위한 소스 </a:t>
            </a:r>
            <a:r>
              <a:rPr lang="en-US" altLang="ko-KR" sz="1700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-14-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887C-B119-46FA-B802-1D186AC8B2AF}"/>
              </a:ext>
            </a:extLst>
          </p:cNvPr>
          <p:cNvSpPr txBox="1"/>
          <p:nvPr/>
        </p:nvSpPr>
        <p:spPr>
          <a:xfrm>
            <a:off x="6969567" y="3218698"/>
            <a:ext cx="401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라즈베리파이에서</a:t>
            </a:r>
            <a:r>
              <a:rPr lang="ko-KR" altLang="en-US" dirty="0"/>
              <a:t> 실행했을 경우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B9F5A1-1752-4076-9A0C-4486822D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12" y="628601"/>
            <a:ext cx="4785775" cy="1120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E762D-A3D4-4153-B792-6E1C8893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12" y="1981919"/>
            <a:ext cx="454953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2A19-BC0F-4F92-A85C-4C3655B3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숫자 야구 게임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8"/>
            <a:ext cx="10515600" cy="47030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200" dirty="0"/>
              <a:t>▶ 출처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1300" dirty="0"/>
              <a:t>[</a:t>
            </a:r>
            <a:r>
              <a:rPr lang="ko-KR" altLang="en-US" sz="1300" dirty="0"/>
              <a:t>웹사이트</a:t>
            </a:r>
            <a:r>
              <a:rPr lang="en-US" altLang="ko-KR" sz="1300" dirty="0"/>
              <a:t>]</a:t>
            </a:r>
            <a:endParaRPr lang="en-US" altLang="ko-KR" sz="13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https://golook.tistory.com/entry/ITProgramming-%EC%86%8C%EC%BC%93%ED%94%84%EB%A1%9C%EA%B7%B8%EB%9E%98%EB%B0%8D%EC%9D%84-%EC%9D%B4%EC%9A%A9%ED%95%9C-%EC%88%AB%EC%9E%90-%EC%95%BC%EA%B5%AC-%EA%B2%8C%EC%9E%84-%EB%A7%8C%EB%93%A4%EA%B8%B0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200" dirty="0"/>
              <a:t>▶ 용도</a:t>
            </a:r>
            <a:endParaRPr lang="en-US" altLang="ko-KR" sz="2200" dirty="0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800" dirty="0"/>
              <a:t>클라이언트와 서버가 실시간으로 메시지를 주고 받으면서 클라이언트는 숫자 야구 게임을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200" dirty="0"/>
              <a:t>▶ 특징 </a:t>
            </a:r>
            <a:endParaRPr lang="en-US" altLang="ko-KR" sz="2200" dirty="0"/>
          </a:p>
          <a:p>
            <a:pPr>
              <a:lnSpc>
                <a:spcPct val="160000"/>
              </a:lnSpc>
            </a:pPr>
            <a:r>
              <a:rPr lang="ko-KR" altLang="en-US" sz="1800" dirty="0"/>
              <a:t>서버를 실행 시켰을 때 서로 다른 숫자가 나오고 연결요청을 기다리는 메시지가 출력됨</a:t>
            </a:r>
            <a:r>
              <a:rPr lang="en-US" altLang="ko-KR" sz="1800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1800" dirty="0"/>
              <a:t>리눅스 환경에서 구축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-15-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0BBCC0-E679-45AE-AD50-1EA7095592F4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7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88156"/>
            <a:ext cx="10074809" cy="54273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2000" dirty="0"/>
              <a:t>▶ 구성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700" dirty="0" err="1"/>
              <a:t>Base_server.c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Base_client.c</a:t>
            </a:r>
            <a:r>
              <a:rPr lang="en-US" altLang="ko-KR" sz="1700" dirty="0"/>
              <a:t>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2000" dirty="0"/>
              <a:t>▶ 동작 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클라이언트가 접속하면 서버에서 클라이언트가 접속했다는 메시지를 출력</a:t>
            </a:r>
            <a:endParaRPr lang="en-US" altLang="ko-KR" sz="1700" dirty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클라이언트는  숫자게임 시작한다</a:t>
            </a:r>
            <a:r>
              <a:rPr lang="en-US" altLang="ko-KR" sz="1700" dirty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숫자를 맞추면 클라이언트에 </a:t>
            </a:r>
            <a:r>
              <a:rPr lang="en-US" altLang="ko-KR" sz="1700" dirty="0"/>
              <a:t>“n</a:t>
            </a:r>
            <a:r>
              <a:rPr lang="ko-KR" altLang="en-US" sz="1700" dirty="0"/>
              <a:t>번 만에 성공하셨어요</a:t>
            </a:r>
            <a:r>
              <a:rPr lang="en-US" altLang="ko-KR" sz="1700" dirty="0"/>
              <a:t>”</a:t>
            </a:r>
            <a:r>
              <a:rPr lang="ko-KR" altLang="en-US" sz="1700" dirty="0"/>
              <a:t>가 출력되고 클라이언트는 종료된다</a:t>
            </a:r>
            <a:r>
              <a:rPr lang="en-US" altLang="ko-KR" sz="1700" dirty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700" dirty="0"/>
              <a:t>숫자를 틀리면 </a:t>
            </a:r>
            <a:r>
              <a:rPr lang="en-US" altLang="ko-KR" sz="1700" dirty="0"/>
              <a:t>“</a:t>
            </a:r>
            <a:r>
              <a:rPr lang="ko-KR" altLang="en-US" sz="1700" dirty="0"/>
              <a:t>아깝네요</a:t>
            </a:r>
            <a:r>
              <a:rPr lang="en-US" altLang="ko-KR" sz="1700" dirty="0"/>
              <a:t>. </a:t>
            </a:r>
            <a:r>
              <a:rPr lang="ko-KR" altLang="en-US" sz="1700" dirty="0"/>
              <a:t>다시 입력바랍니다</a:t>
            </a:r>
            <a:r>
              <a:rPr lang="en-US" altLang="ko-KR" sz="1700" dirty="0"/>
              <a:t>”</a:t>
            </a:r>
            <a:r>
              <a:rPr lang="ko-KR" altLang="en-US" sz="1700" dirty="0"/>
              <a:t>가 출력된다</a:t>
            </a:r>
            <a:r>
              <a:rPr lang="en-US" altLang="ko-KR" sz="1700" dirty="0"/>
              <a:t>.</a:t>
            </a:r>
          </a:p>
          <a:p>
            <a:pPr marL="457200" indent="-457200">
              <a:buAutoNum type="alphaUcPeriod"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2000" dirty="0"/>
              <a:t>▶ 컴파일</a:t>
            </a:r>
            <a:r>
              <a:rPr lang="en-US" altLang="ko-KR" sz="2000" dirty="0"/>
              <a:t>, </a:t>
            </a:r>
            <a:r>
              <a:rPr lang="ko-KR" altLang="en-US" sz="2000" dirty="0"/>
              <a:t>설정</a:t>
            </a:r>
            <a:r>
              <a:rPr lang="en-US" altLang="ko-KR" sz="2000" dirty="0"/>
              <a:t>, </a:t>
            </a:r>
            <a:r>
              <a:rPr lang="ko-KR" altLang="en-US" sz="2000" dirty="0"/>
              <a:t>사용법 </a:t>
            </a:r>
            <a:endParaRPr lang="en-US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pt-BR" altLang="ko-KR" sz="2000" dirty="0"/>
              <a:t>$ gcc -o </a:t>
            </a:r>
            <a:r>
              <a:rPr lang="en-US" altLang="ko-KR" sz="2000" dirty="0" err="1"/>
              <a:t>base_server.c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base_server</a:t>
            </a:r>
            <a:endParaRPr lang="en-US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pt-BR" altLang="ko-KR" sz="2000" dirty="0"/>
              <a:t>$ gcc -o </a:t>
            </a:r>
            <a:r>
              <a:rPr lang="en-US" altLang="ko-KR" sz="2000" dirty="0" err="1"/>
              <a:t>base_client.c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base_client</a:t>
            </a:r>
            <a:endParaRPr lang="pt-BR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pt-BR" altLang="ko-KR" sz="2000" dirty="0"/>
              <a:t>$ ./</a:t>
            </a:r>
            <a:r>
              <a:rPr lang="en-US" altLang="ko-KR" sz="2000" dirty="0" err="1"/>
              <a:t>base_server</a:t>
            </a:r>
            <a:r>
              <a:rPr lang="en-US" altLang="ko-KR" sz="2000" dirty="0"/>
              <a:t> (</a:t>
            </a:r>
            <a:r>
              <a:rPr lang="ko-KR" altLang="en-US" sz="2000" dirty="0"/>
              <a:t>포트번호</a:t>
            </a:r>
            <a:r>
              <a:rPr lang="en-US" altLang="ko-KR" sz="2000" dirty="0"/>
              <a:t>)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pt-BR" altLang="ko-KR" sz="2000" dirty="0"/>
              <a:t>$ ./</a:t>
            </a:r>
            <a:r>
              <a:rPr lang="en-US" altLang="ko-KR" sz="2000" dirty="0" err="1"/>
              <a:t>base_client</a:t>
            </a:r>
            <a:r>
              <a:rPr lang="en-US" altLang="ko-KR" sz="2000" dirty="0"/>
              <a:t> (IP</a:t>
            </a:r>
            <a:r>
              <a:rPr lang="ko-KR" altLang="en-US" sz="2000" dirty="0"/>
              <a:t>주소</a:t>
            </a:r>
            <a:r>
              <a:rPr lang="en-US" altLang="ko-KR" sz="2000" dirty="0"/>
              <a:t>) (</a:t>
            </a:r>
            <a:r>
              <a:rPr lang="ko-KR" altLang="en-US" sz="2000" dirty="0"/>
              <a:t>포트번호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lphaUcPeriod"/>
            </a:pPr>
            <a:endParaRPr lang="en-US" altLang="ko-KR" sz="11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-16-</a:t>
            </a:r>
            <a:endParaRPr lang="ko-KR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7"/>
            <a:ext cx="10515600" cy="57456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pt-BR" altLang="ko-KR" sz="2000" dirty="0"/>
            </a:br>
            <a:r>
              <a:rPr lang="ko-KR" altLang="en-US" sz="2000" dirty="0"/>
              <a:t>▶ 기타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참고한 사이트에서는 텔넷창을 실행시켜서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 클라이언트와 서버를 실행함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‘</a:t>
            </a:r>
            <a:r>
              <a:rPr lang="ko-KR" altLang="en-US" sz="1700" dirty="0"/>
              <a:t>텔넷</a:t>
            </a:r>
            <a:r>
              <a:rPr lang="en-US" altLang="ko-KR" sz="1700" dirty="0"/>
              <a:t>’</a:t>
            </a:r>
            <a:r>
              <a:rPr lang="ko-KR" altLang="en-US" sz="1700" dirty="0"/>
              <a:t>이란</a:t>
            </a:r>
            <a:r>
              <a:rPr lang="en-US" altLang="ko-KR" sz="1700" dirty="0"/>
              <a:t>?</a:t>
            </a:r>
            <a:r>
              <a:rPr lang="ko-KR" altLang="en-US" sz="1700" dirty="0"/>
              <a:t> 인터넷이나 로컬 영역 네트워크 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연결에 쓰이는 네트워크 프로토콜</a:t>
            </a:r>
            <a:endParaRPr lang="en-US" altLang="ko-KR" sz="1700" dirty="0"/>
          </a:p>
          <a:p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-17-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887C-B119-46FA-B802-1D186AC8B2AF}"/>
              </a:ext>
            </a:extLst>
          </p:cNvPr>
          <p:cNvSpPr txBox="1"/>
          <p:nvPr/>
        </p:nvSpPr>
        <p:spPr>
          <a:xfrm>
            <a:off x="8308698" y="4848922"/>
            <a:ext cx="22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 예시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9D2C4A-A88A-44E0-B084-A217F5AD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52" y="354419"/>
            <a:ext cx="5198661" cy="44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616F-24E4-4AD4-9C36-A7E0A31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83D2-A91C-4223-9DBE-2C8C5ED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/>
              <a:t>1. TCP </a:t>
            </a:r>
            <a:r>
              <a:rPr lang="ko-KR" altLang="en-US" sz="2500" b="1" dirty="0"/>
              <a:t>기반 빙고 네트워크 게임 </a:t>
            </a:r>
            <a:endParaRPr lang="en-US" altLang="ko-KR" sz="25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/>
              <a:t>2. TCP</a:t>
            </a:r>
            <a:r>
              <a:rPr lang="ko-KR" altLang="en-US" sz="2500" b="1" dirty="0"/>
              <a:t> 기반 채팅 프로그램 </a:t>
            </a:r>
            <a:endParaRPr lang="en-US" altLang="ko-KR" sz="25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/>
              <a:t>3. </a:t>
            </a:r>
            <a:r>
              <a:rPr lang="ko-KR" altLang="en-US" sz="2500" b="1" dirty="0"/>
              <a:t>원격 계산기 프로그램 </a:t>
            </a:r>
            <a:endParaRPr lang="en-US" altLang="ko-KR" sz="25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동시 파일 전송 프로그램</a:t>
            </a:r>
            <a:endParaRPr lang="en-US" altLang="ko-KR" sz="25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/>
              <a:t>5. </a:t>
            </a:r>
            <a:r>
              <a:rPr lang="ko-KR" altLang="en-US" sz="2500" b="1" dirty="0"/>
              <a:t>숫자 야구 게임</a:t>
            </a:r>
            <a:endParaRPr lang="en-US" altLang="ko-KR" sz="25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783B-BB36-4623-A1CA-55F4C666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-2-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48D80D-20F8-41DB-895C-CEFAF77C67E2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2A19-BC0F-4F92-A85C-4C3655B3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TCP </a:t>
            </a:r>
            <a:r>
              <a:rPr lang="ko-KR" altLang="en-US" b="1" dirty="0"/>
              <a:t>기반 빙고 네트워크 게임 </a:t>
            </a:r>
            <a:r>
              <a:rPr lang="en-US" altLang="ko-KR" b="1" dirty="0"/>
              <a:t>  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▶ 출처</a:t>
            </a:r>
            <a:endParaRPr lang="en-US" altLang="ko-KR" sz="2000" dirty="0"/>
          </a:p>
          <a:p>
            <a:r>
              <a:rPr lang="en-US" altLang="ko-KR" sz="1700" dirty="0">
                <a:hlinkClick r:id="rId2"/>
              </a:rPr>
              <a:t>https://github.com/sjh836/bingo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용도</a:t>
            </a:r>
            <a:endParaRPr lang="en-US" altLang="ko-KR" sz="2000" dirty="0"/>
          </a:p>
          <a:p>
            <a:r>
              <a:rPr lang="ko-KR" altLang="en-US" sz="1700" dirty="0"/>
              <a:t>사용자들끼리 빙고 게임을 하여 승부를 가려낸다</a:t>
            </a:r>
            <a:r>
              <a:rPr lang="en-US" altLang="ko-KR" sz="17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특징 </a:t>
            </a:r>
            <a:endParaRPr lang="en-US" altLang="ko-KR" sz="2000" dirty="0"/>
          </a:p>
          <a:p>
            <a:r>
              <a:rPr lang="en-US" altLang="ko-KR" sz="1700" dirty="0"/>
              <a:t> TCP </a:t>
            </a:r>
            <a:r>
              <a:rPr lang="ko-KR" altLang="en-US" sz="1700" dirty="0"/>
              <a:t>기반 프로그램이며</a:t>
            </a:r>
            <a:r>
              <a:rPr lang="en-US" altLang="ko-KR" sz="1700" dirty="0"/>
              <a:t>, </a:t>
            </a:r>
            <a:r>
              <a:rPr lang="ko-KR" altLang="en-US" sz="1700" dirty="0"/>
              <a:t>서버와 클라이언트의 대결형식임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1</a:t>
            </a:r>
            <a:r>
              <a:rPr lang="ko-KR" altLang="en-US" sz="1700" dirty="0"/>
              <a:t>대 </a:t>
            </a:r>
            <a:r>
              <a:rPr lang="en-US" altLang="ko-KR" sz="1700" dirty="0"/>
              <a:t>1</a:t>
            </a:r>
            <a:r>
              <a:rPr lang="ko-KR" altLang="en-US" sz="1700" dirty="0"/>
              <a:t>서버 혹은 순차서버를 사용함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리눅스 기반에서 </a:t>
            </a:r>
            <a:r>
              <a:rPr lang="en-US" altLang="ko-KR" sz="1700" dirty="0"/>
              <a:t>C</a:t>
            </a:r>
            <a:r>
              <a:rPr lang="ko-KR" altLang="en-US" sz="1700" dirty="0"/>
              <a:t>언어로 구현됨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0FB5456-8504-4CC4-A97E-959875B9B881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10489589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▶ 구성 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err="1"/>
              <a:t>bingo_server.c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bingo_client.c</a:t>
            </a:r>
            <a:r>
              <a:rPr lang="en-US" altLang="ko-KR" sz="1700" dirty="0"/>
              <a:t> 2</a:t>
            </a:r>
            <a:r>
              <a:rPr lang="ko-KR" altLang="en-US" sz="1700" dirty="0"/>
              <a:t>종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▶ 동작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서버와 클라이언트는 매 턴마다 </a:t>
            </a:r>
            <a:r>
              <a:rPr lang="en-US" altLang="ko-KR" sz="1700" dirty="0"/>
              <a:t>turn[]</a:t>
            </a:r>
            <a:r>
              <a:rPr lang="ko-KR" altLang="en-US" sz="1700" dirty="0"/>
              <a:t>이라는 배열을 주고 받으며 통신하고 동기화한다</a:t>
            </a:r>
            <a:r>
              <a:rPr lang="en-US" altLang="ko-KR" sz="1700" dirty="0"/>
              <a:t>. turn[]</a:t>
            </a:r>
            <a:r>
              <a:rPr lang="ko-KR" altLang="en-US" sz="1700" dirty="0"/>
              <a:t>은 클라이언트는 수신만 할 뿐이며</a:t>
            </a:r>
            <a:r>
              <a:rPr lang="en-US" altLang="ko-KR" sz="1700" dirty="0"/>
              <a:t>, </a:t>
            </a:r>
            <a:r>
              <a:rPr lang="ko-KR" altLang="en-US" sz="1700" dirty="0"/>
              <a:t>모든 연산은 서버에서 이루어져서 클라이언트에게 보내준다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turn[0] = </a:t>
            </a:r>
            <a:r>
              <a:rPr lang="ko-KR" altLang="en-US" sz="1700" dirty="0"/>
              <a:t>플레이어 숫자선택</a:t>
            </a:r>
          </a:p>
          <a:p>
            <a:r>
              <a:rPr lang="en-US" altLang="ko-KR" sz="1700" dirty="0"/>
              <a:t>turn[1] = </a:t>
            </a:r>
            <a:r>
              <a:rPr lang="ko-KR" altLang="en-US" sz="1700" dirty="0"/>
              <a:t>클라이언트 빙고 수</a:t>
            </a:r>
          </a:p>
          <a:p>
            <a:r>
              <a:rPr lang="en-US" altLang="ko-KR" sz="1700" dirty="0"/>
              <a:t>turn[2] = </a:t>
            </a:r>
            <a:r>
              <a:rPr lang="ko-KR" altLang="en-US" sz="1700" dirty="0"/>
              <a:t>서버 빙고 수</a:t>
            </a:r>
          </a:p>
          <a:p>
            <a:r>
              <a:rPr lang="en-US" altLang="ko-KR" sz="1700" dirty="0"/>
              <a:t>turn[3] = </a:t>
            </a:r>
            <a:r>
              <a:rPr lang="ko-KR" altLang="en-US" sz="1700" dirty="0"/>
              <a:t>게임종료여부</a:t>
            </a:r>
            <a:r>
              <a:rPr lang="en-US" altLang="ko-KR" sz="1700" dirty="0"/>
              <a:t>(0=</a:t>
            </a:r>
            <a:r>
              <a:rPr lang="ko-KR" altLang="en-US" sz="1700" dirty="0"/>
              <a:t>진행중</a:t>
            </a:r>
            <a:r>
              <a:rPr lang="en-US" altLang="ko-KR" sz="1700" dirty="0"/>
              <a:t>, 1=</a:t>
            </a:r>
            <a:r>
              <a:rPr lang="ko-KR" altLang="en-US" sz="1700" dirty="0"/>
              <a:t>클라이언트 승리</a:t>
            </a:r>
            <a:r>
              <a:rPr lang="en-US" altLang="ko-KR" sz="1700" dirty="0"/>
              <a:t>, 2=</a:t>
            </a:r>
            <a:r>
              <a:rPr lang="ko-KR" altLang="en-US" sz="1700" dirty="0"/>
              <a:t>서버 승리</a:t>
            </a:r>
            <a:r>
              <a:rPr lang="en-US" altLang="ko-KR" sz="1700" dirty="0"/>
              <a:t>, 3=</a:t>
            </a:r>
            <a:r>
              <a:rPr lang="ko-KR" altLang="en-US" sz="1700" dirty="0"/>
              <a:t>무승부</a:t>
            </a:r>
            <a:r>
              <a:rPr lang="en-US" altLang="ko-KR" sz="1700" dirty="0"/>
              <a:t>)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-4-</a:t>
            </a:r>
            <a:endParaRPr lang="ko-KR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55327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컴파일</a:t>
            </a:r>
            <a:r>
              <a:rPr lang="en-US" altLang="ko-KR" sz="2000" dirty="0"/>
              <a:t>, </a:t>
            </a:r>
            <a:r>
              <a:rPr lang="ko-KR" altLang="en-US" sz="2000" dirty="0"/>
              <a:t>설정</a:t>
            </a:r>
            <a:r>
              <a:rPr lang="en-US" altLang="ko-KR" sz="2000" dirty="0"/>
              <a:t>, </a:t>
            </a:r>
            <a:r>
              <a:rPr lang="ko-KR" altLang="en-US" sz="2000" dirty="0"/>
              <a:t>사용법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1700" dirty="0"/>
              <a:t>서버</a:t>
            </a:r>
            <a:br>
              <a:rPr lang="en-US" altLang="ko-KR" sz="1700" dirty="0"/>
            </a:br>
            <a:r>
              <a:rPr lang="pt-BR" altLang="ko-KR" sz="1700" dirty="0"/>
              <a:t>$ gcc </a:t>
            </a:r>
            <a:r>
              <a:rPr lang="en-US" altLang="ko-KR" sz="1700" dirty="0" err="1"/>
              <a:t>bingo_server.c</a:t>
            </a:r>
            <a:r>
              <a:rPr lang="pt-BR" altLang="ko-KR" sz="1700" dirty="0"/>
              <a:t> –o </a:t>
            </a:r>
            <a:r>
              <a:rPr lang="en-US" altLang="ko-KR" sz="1700" dirty="0"/>
              <a:t>server</a:t>
            </a:r>
            <a:br>
              <a:rPr lang="pt-BR" altLang="ko-KR" sz="1700" dirty="0"/>
            </a:br>
            <a:r>
              <a:rPr lang="pt-BR" altLang="ko-KR" sz="1700" dirty="0"/>
              <a:t>$ ./</a:t>
            </a:r>
            <a:r>
              <a:rPr lang="en-US" altLang="ko-KR" sz="1700" dirty="0"/>
              <a:t>server</a:t>
            </a:r>
            <a:r>
              <a:rPr lang="pt-BR" altLang="ko-KR" sz="1700" dirty="0"/>
              <a:t> 9190</a:t>
            </a:r>
            <a:endParaRPr lang="en-US" altLang="ko-KR" sz="1700" dirty="0"/>
          </a:p>
          <a:p>
            <a:pPr>
              <a:lnSpc>
                <a:spcPct val="170000"/>
              </a:lnSpc>
            </a:pPr>
            <a:r>
              <a:rPr lang="ko-KR" altLang="en-US" sz="1700" dirty="0"/>
              <a:t>클라이언트</a:t>
            </a:r>
            <a:br>
              <a:rPr lang="pt-BR" altLang="ko-KR" sz="1700" dirty="0"/>
            </a:br>
            <a:r>
              <a:rPr lang="fr-FR" altLang="ko-KR" sz="1700" dirty="0"/>
              <a:t>$ gcc f</a:t>
            </a:r>
            <a:r>
              <a:rPr lang="en-US" altLang="ko-KR" sz="1700" dirty="0"/>
              <a:t> </a:t>
            </a:r>
            <a:r>
              <a:rPr lang="en-US" altLang="ko-KR" sz="1700" dirty="0" err="1"/>
              <a:t>bingo_client.c</a:t>
            </a:r>
            <a:r>
              <a:rPr lang="fr-FR" altLang="ko-KR" sz="1700" dirty="0"/>
              <a:t> –o client</a:t>
            </a:r>
            <a:br>
              <a:rPr lang="fr-FR" altLang="ko-KR" sz="1700" dirty="0"/>
            </a:br>
            <a:r>
              <a:rPr lang="fr-FR" altLang="ko-KR" sz="1700" dirty="0"/>
              <a:t>$ ./client 127.0.0.1 9190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lnSpc>
                <a:spcPct val="170000"/>
              </a:lnSpc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기타</a:t>
            </a:r>
            <a:endParaRPr lang="en-US" altLang="ko-KR" sz="2000" dirty="0"/>
          </a:p>
          <a:p>
            <a:r>
              <a:rPr lang="en-US" altLang="ko-KR" sz="1700" dirty="0"/>
              <a:t>‘</a:t>
            </a:r>
            <a:r>
              <a:rPr lang="ko-KR" altLang="en-US" sz="1700" dirty="0"/>
              <a:t>동기화</a:t>
            </a:r>
            <a:r>
              <a:rPr lang="en-US" altLang="ko-KR" sz="1700" dirty="0"/>
              <a:t>’</a:t>
            </a:r>
            <a:r>
              <a:rPr lang="ko-KR" altLang="en-US" sz="1700" dirty="0"/>
              <a:t>란</a:t>
            </a:r>
            <a:r>
              <a:rPr lang="en-US" altLang="ko-KR" sz="1700" dirty="0"/>
              <a:t>? </a:t>
            </a:r>
            <a:r>
              <a:rPr lang="ko-KR" altLang="en-US" sz="1700" dirty="0"/>
              <a:t>동시에 시스템을 작동시키기 위해 사건을 일치시키는 것이다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ko-KR" altLang="en-US" sz="1700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-5-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3B57B2-0215-48D1-B588-F6CD9FE73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23"/>
          <a:stretch/>
        </p:blipFill>
        <p:spPr>
          <a:xfrm>
            <a:off x="5964072" y="365096"/>
            <a:ext cx="5656428" cy="4470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1E51E-D9CF-4E1E-B553-1D16212ADB6A}"/>
              </a:ext>
            </a:extLst>
          </p:cNvPr>
          <p:cNvSpPr txBox="1"/>
          <p:nvPr/>
        </p:nvSpPr>
        <p:spPr>
          <a:xfrm>
            <a:off x="7827844" y="4835340"/>
            <a:ext cx="226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실행 결과 예시</a:t>
            </a:r>
            <a:r>
              <a:rPr lang="en-US" altLang="ko-KR" sz="1500" dirty="0"/>
              <a:t>&gt;</a:t>
            </a:r>
            <a:r>
              <a:rPr lang="ko-KR" alt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6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2A19-BC0F-4F92-A85C-4C3655B3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TCP</a:t>
            </a:r>
            <a:r>
              <a:rPr lang="ko-KR" altLang="en-US" b="1" dirty="0"/>
              <a:t> 기반 채팅 프로그램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sz="5000" dirty="0"/>
              <a:t>▶ 출처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4300" dirty="0">
                <a:hlinkClick r:id="rId2"/>
              </a:rPr>
              <a:t>https://github.com/es-lee/network-hw1</a:t>
            </a:r>
            <a:endParaRPr lang="en-US" altLang="ko-KR" sz="4300" dirty="0"/>
          </a:p>
          <a:p>
            <a:pPr marL="0" indent="0">
              <a:buNone/>
            </a:pPr>
            <a:endParaRPr lang="en-US" altLang="ko-KR" sz="2900" dirty="0"/>
          </a:p>
          <a:p>
            <a:pPr marL="0" indent="0">
              <a:buNone/>
            </a:pPr>
            <a:r>
              <a:rPr lang="ko-KR" altLang="en-US" sz="5000" dirty="0"/>
              <a:t>▶ 용도</a:t>
            </a:r>
            <a:endParaRPr lang="en-US" altLang="ko-KR" sz="5000" dirty="0"/>
          </a:p>
          <a:p>
            <a:pPr>
              <a:lnSpc>
                <a:spcPct val="170000"/>
              </a:lnSpc>
            </a:pPr>
            <a:r>
              <a:rPr lang="ko-KR" altLang="en-US" sz="4300" dirty="0"/>
              <a:t>서버는 여러 클라이언트에게 서비스를 제공한다</a:t>
            </a:r>
            <a:r>
              <a:rPr lang="en-US" altLang="ko-KR" sz="4300" dirty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sz="4300" dirty="0"/>
              <a:t> </a:t>
            </a:r>
            <a:r>
              <a:rPr lang="ko-KR" altLang="en-US" sz="4300" dirty="0"/>
              <a:t>클라이언트가 아이디를 입력하고 서버와 채팅을 한다</a:t>
            </a:r>
            <a:r>
              <a:rPr lang="en-US" altLang="ko-KR" sz="4300" dirty="0"/>
              <a:t>. </a:t>
            </a:r>
            <a:r>
              <a:rPr lang="ko-KR" altLang="en-US" sz="4300" dirty="0"/>
              <a:t> </a:t>
            </a:r>
            <a:endParaRPr lang="en-US" altLang="ko-KR" sz="4300" dirty="0"/>
          </a:p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/>
              <a:t>▶ 특징 </a:t>
            </a:r>
            <a:endParaRPr lang="en-US" altLang="ko-KR" sz="5000" dirty="0"/>
          </a:p>
          <a:p>
            <a:pPr>
              <a:lnSpc>
                <a:spcPct val="150000"/>
              </a:lnSpc>
            </a:pPr>
            <a:r>
              <a:rPr lang="ko-KR" altLang="en-US" sz="4300" dirty="0"/>
              <a:t>서버는 여러 클라이언트의 요청을 처리해야 하기 때문에 </a:t>
            </a:r>
            <a:r>
              <a:rPr lang="en-US" altLang="ko-KR" sz="4300" dirty="0" err="1"/>
              <a:t>pthread</a:t>
            </a:r>
            <a:r>
              <a:rPr lang="ko-KR" altLang="en-US" sz="4300" dirty="0"/>
              <a:t>나 프로세스를 사용하는 방법 대신 </a:t>
            </a:r>
            <a:r>
              <a:rPr lang="en-US" altLang="ko-KR" sz="4300" dirty="0"/>
              <a:t>select()</a:t>
            </a:r>
            <a:r>
              <a:rPr lang="ko-KR" altLang="en-US" sz="4300" dirty="0"/>
              <a:t>를 사용하는 방법을 채택함</a:t>
            </a:r>
            <a:r>
              <a:rPr lang="en-US" altLang="ko-KR" sz="43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300" dirty="0"/>
              <a:t>클라이언트는 </a:t>
            </a:r>
            <a:r>
              <a:rPr lang="en-US" altLang="ko-KR" sz="4300" dirty="0" err="1"/>
              <a:t>pthread</a:t>
            </a:r>
            <a:r>
              <a:rPr lang="ko-KR" altLang="en-US" sz="4300" dirty="0"/>
              <a:t>를 사용함</a:t>
            </a:r>
            <a:r>
              <a:rPr lang="en-US" altLang="ko-KR" sz="43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4300" dirty="0"/>
              <a:t>클라이언트가 메시지를 보낼 때</a:t>
            </a:r>
            <a:r>
              <a:rPr lang="en-US" altLang="ko-KR" sz="4300" dirty="0"/>
              <a:t>, </a:t>
            </a:r>
            <a:r>
              <a:rPr lang="ko-KR" altLang="en-US" sz="4300" dirty="0"/>
              <a:t>메시지 길이는 </a:t>
            </a:r>
            <a:r>
              <a:rPr lang="en-US" altLang="ko-KR" sz="4300" dirty="0"/>
              <a:t>140</a:t>
            </a:r>
            <a:r>
              <a:rPr lang="ko-KR" altLang="en-US" sz="4300" dirty="0"/>
              <a:t>자로 제한됨</a:t>
            </a:r>
            <a:r>
              <a:rPr lang="en-US" altLang="ko-KR" sz="43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-6-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144475-C9A6-44D4-A4B3-619C98FBD0B7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10687552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▶ 구성 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err="1"/>
              <a:t>server.c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client.c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Makefile</a:t>
            </a:r>
            <a:r>
              <a:rPr lang="en-US" altLang="ko-KR" sz="1900" dirty="0"/>
              <a:t> 3</a:t>
            </a:r>
            <a:r>
              <a:rPr lang="ko-KR" altLang="en-US" sz="1900" dirty="0"/>
              <a:t>종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▶ 동작 </a:t>
            </a:r>
          </a:p>
          <a:p>
            <a:pPr>
              <a:lnSpc>
                <a:spcPct val="150000"/>
              </a:lnSpc>
            </a:pPr>
            <a:r>
              <a:rPr lang="ko-KR" altLang="en-US" sz="1900" dirty="0"/>
              <a:t>클라이언트가 로그인을 하고 로그인 성공 시</a:t>
            </a:r>
            <a:r>
              <a:rPr lang="en-US" altLang="ko-KR" sz="1900" dirty="0"/>
              <a:t>,</a:t>
            </a:r>
            <a:r>
              <a:rPr lang="ko-KR" altLang="en-US" sz="1900" dirty="0"/>
              <a:t> 서버는 클라이언트에게 </a:t>
            </a:r>
            <a:r>
              <a:rPr lang="en-US" altLang="ko-KR" sz="1900" dirty="0"/>
              <a:t>deactivate</a:t>
            </a:r>
            <a:r>
              <a:rPr lang="ko-KR" altLang="en-US" sz="1900" dirty="0"/>
              <a:t>된 동안 온 메시지를 보낸다</a:t>
            </a:r>
            <a:r>
              <a:rPr lang="en-US" altLang="ko-KR" sz="19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900" dirty="0"/>
              <a:t> 클라이언트의 로그인이 실패한 경우</a:t>
            </a:r>
            <a:r>
              <a:rPr lang="en-US" altLang="ko-KR" sz="1900" dirty="0"/>
              <a:t>, </a:t>
            </a:r>
            <a:r>
              <a:rPr lang="ko-KR" altLang="en-US" sz="1900" dirty="0"/>
              <a:t>클라이언트는 종료된다</a:t>
            </a:r>
            <a:r>
              <a:rPr lang="en-US" altLang="ko-KR" sz="19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900" dirty="0"/>
              <a:t>클라이언트의</a:t>
            </a:r>
            <a:r>
              <a:rPr lang="en-US" altLang="ko-KR" sz="1900" dirty="0"/>
              <a:t>	</a:t>
            </a:r>
            <a:r>
              <a:rPr lang="ko-KR" altLang="en-US" sz="1900" dirty="0"/>
              <a:t>한 </a:t>
            </a:r>
            <a:r>
              <a:rPr lang="en-US" altLang="ko-KR" sz="1900" dirty="0"/>
              <a:t>id</a:t>
            </a:r>
            <a:r>
              <a:rPr lang="ko-KR" altLang="en-US" sz="1900" dirty="0"/>
              <a:t>는 한 곳에서만 </a:t>
            </a:r>
            <a:r>
              <a:rPr lang="en-US" altLang="ko-KR" sz="1900" dirty="0"/>
              <a:t>activate</a:t>
            </a:r>
            <a:r>
              <a:rPr lang="ko-KR" altLang="en-US" sz="1900" dirty="0"/>
              <a:t>되어야 한다</a:t>
            </a:r>
            <a:r>
              <a:rPr lang="en-US" altLang="ko-KR" sz="1900" dirty="0"/>
              <a:t>. </a:t>
            </a:r>
            <a:r>
              <a:rPr lang="ko-KR" altLang="en-US" sz="1900" dirty="0"/>
              <a:t>이미 </a:t>
            </a:r>
            <a:r>
              <a:rPr lang="en-US" altLang="ko-KR" sz="1900" dirty="0"/>
              <a:t>activate</a:t>
            </a:r>
            <a:r>
              <a:rPr lang="ko-KR" altLang="en-US" sz="1900" dirty="0"/>
              <a:t>된 아이디로 다른 창에서 로그인을 시도할 경우</a:t>
            </a:r>
            <a:r>
              <a:rPr lang="en-US" altLang="ko-KR" sz="1900" dirty="0"/>
              <a:t>, </a:t>
            </a:r>
            <a:r>
              <a:rPr lang="ko-KR" altLang="en-US" sz="1900" dirty="0"/>
              <a:t>로그인에 실패했다는 메시지를 보낸다</a:t>
            </a:r>
            <a:r>
              <a:rPr lang="en-US" altLang="ko-KR" sz="1900" dirty="0"/>
              <a:t>. 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-7-</a:t>
            </a:r>
            <a:endParaRPr lang="ko-KR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55327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컴파일</a:t>
            </a:r>
            <a:r>
              <a:rPr lang="en-US" altLang="ko-KR" sz="2000" dirty="0"/>
              <a:t>, </a:t>
            </a:r>
            <a:r>
              <a:rPr lang="ko-KR" altLang="en-US" sz="2000" dirty="0"/>
              <a:t>설정</a:t>
            </a:r>
            <a:r>
              <a:rPr lang="en-US" altLang="ko-KR" sz="2000" dirty="0"/>
              <a:t>, </a:t>
            </a:r>
            <a:r>
              <a:rPr lang="ko-KR" altLang="en-US" sz="2000" dirty="0"/>
              <a:t>사용법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1700" dirty="0"/>
              <a:t>서버</a:t>
            </a:r>
            <a:br>
              <a:rPr lang="en-US" altLang="ko-KR" sz="1700" dirty="0"/>
            </a:br>
            <a:r>
              <a:rPr lang="pt-BR" altLang="ko-KR" sz="1700" dirty="0"/>
              <a:t>$ gcc </a:t>
            </a:r>
            <a:r>
              <a:rPr lang="en-US" altLang="ko-KR" sz="1700" dirty="0" err="1"/>
              <a:t>server.c</a:t>
            </a:r>
            <a:r>
              <a:rPr lang="pt-BR" altLang="ko-KR" sz="1700" dirty="0"/>
              <a:t> –o </a:t>
            </a:r>
            <a:r>
              <a:rPr lang="en-US" altLang="ko-KR" sz="1700" dirty="0"/>
              <a:t>server</a:t>
            </a:r>
            <a:br>
              <a:rPr lang="pt-BR" altLang="ko-KR" sz="1700" dirty="0"/>
            </a:br>
            <a:r>
              <a:rPr lang="pt-BR" altLang="ko-KR" sz="1700" dirty="0"/>
              <a:t>$ ./</a:t>
            </a:r>
            <a:r>
              <a:rPr lang="en-US" altLang="ko-KR" sz="1700" dirty="0"/>
              <a:t>server</a:t>
            </a:r>
            <a:r>
              <a:rPr lang="pt-BR" altLang="ko-KR" sz="1700" dirty="0"/>
              <a:t> 9190</a:t>
            </a:r>
            <a:endParaRPr lang="en-US" altLang="ko-KR" sz="1700" dirty="0"/>
          </a:p>
          <a:p>
            <a:pPr>
              <a:lnSpc>
                <a:spcPct val="170000"/>
              </a:lnSpc>
            </a:pPr>
            <a:r>
              <a:rPr lang="ko-KR" altLang="en-US" sz="1700" dirty="0"/>
              <a:t>클라이언트</a:t>
            </a:r>
            <a:br>
              <a:rPr lang="pt-BR" altLang="ko-KR" sz="1700" dirty="0"/>
            </a:br>
            <a:r>
              <a:rPr lang="fr-FR" altLang="ko-KR" sz="1700" dirty="0"/>
              <a:t>$ gcc f</a:t>
            </a:r>
            <a:r>
              <a:rPr lang="en-US" altLang="ko-KR" sz="1700" dirty="0"/>
              <a:t> </a:t>
            </a:r>
            <a:r>
              <a:rPr lang="en-US" altLang="ko-KR" sz="1700" dirty="0" err="1"/>
              <a:t>bingo_client.c</a:t>
            </a:r>
            <a:r>
              <a:rPr lang="fr-FR" altLang="ko-KR" sz="1700" dirty="0"/>
              <a:t> –o client</a:t>
            </a:r>
            <a:br>
              <a:rPr lang="fr-FR" altLang="ko-KR" sz="1700" dirty="0"/>
            </a:br>
            <a:r>
              <a:rPr lang="fr-FR" altLang="ko-KR" sz="1700" dirty="0"/>
              <a:t>$ ./client 127.0.0.1 9190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▶ 기타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‘select </a:t>
            </a:r>
            <a:r>
              <a:rPr lang="ko-KR" altLang="en-US" sz="1700" dirty="0"/>
              <a:t>함수</a:t>
            </a:r>
            <a:r>
              <a:rPr lang="en-US" altLang="ko-KR" sz="1700" dirty="0"/>
              <a:t>‘</a:t>
            </a:r>
            <a:r>
              <a:rPr lang="ko-KR" altLang="en-US" sz="1700" dirty="0"/>
              <a:t>란</a:t>
            </a:r>
            <a:r>
              <a:rPr lang="en-US" altLang="ko-KR" sz="1700" dirty="0"/>
              <a:t>? </a:t>
            </a:r>
            <a:r>
              <a:rPr lang="ko-KR" altLang="en-US" sz="1700" dirty="0">
                <a:latin typeface="+mn-ea"/>
              </a:rPr>
              <a:t>파일 </a:t>
            </a:r>
            <a:r>
              <a:rPr lang="ko-KR" altLang="en-US" sz="1700" dirty="0" err="1">
                <a:latin typeface="+mn-ea"/>
              </a:rPr>
              <a:t>디스크립터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이하 소켓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를 리스트화 하여 등록 </a:t>
            </a:r>
            <a:r>
              <a:rPr lang="ko-KR" altLang="en-US" sz="1700" dirty="0" err="1">
                <a:latin typeface="+mn-ea"/>
              </a:rPr>
              <a:t>시켜두면</a:t>
            </a:r>
            <a:r>
              <a:rPr lang="ko-KR" altLang="en-US" sz="1700" dirty="0">
                <a:latin typeface="+mn-ea"/>
              </a:rPr>
              <a:t> 각 파일 </a:t>
            </a:r>
            <a:r>
              <a:rPr lang="ko-KR" altLang="en-US" sz="1700" dirty="0" err="1">
                <a:latin typeface="+mn-ea"/>
              </a:rPr>
              <a:t>디스크립터의</a:t>
            </a:r>
            <a:r>
              <a:rPr lang="ko-KR" altLang="en-US" sz="1700" dirty="0">
                <a:latin typeface="+mn-ea"/>
              </a:rPr>
              <a:t> 상태를 감시 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-8-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130ADB-F379-4823-A040-518490346E7C}"/>
              </a:ext>
            </a:extLst>
          </p:cNvPr>
          <p:cNvGrpSpPr/>
          <p:nvPr/>
        </p:nvGrpSpPr>
        <p:grpSpPr>
          <a:xfrm>
            <a:off x="6589836" y="459998"/>
            <a:ext cx="5246564" cy="4404234"/>
            <a:chOff x="5726236" y="136525"/>
            <a:chExt cx="6237164" cy="529057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7417C58-F8A3-4D17-9117-45722F1C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6236" y="136525"/>
              <a:ext cx="6237164" cy="342140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2BCA3E5-0396-4E17-811E-4415E3067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6236" y="3383160"/>
              <a:ext cx="6237164" cy="204393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30887C-B119-46FA-B802-1D186AC8B2AF}"/>
              </a:ext>
            </a:extLst>
          </p:cNvPr>
          <p:cNvSpPr txBox="1"/>
          <p:nvPr/>
        </p:nvSpPr>
        <p:spPr>
          <a:xfrm>
            <a:off x="8153400" y="136525"/>
            <a:ext cx="226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실행 결과 예시</a:t>
            </a:r>
            <a:r>
              <a:rPr lang="en-US" altLang="ko-KR" sz="1500" dirty="0"/>
              <a:t>&gt;</a:t>
            </a:r>
            <a:r>
              <a:rPr lang="ko-KR" alt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1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2A19-BC0F-4F92-A85C-4C3655B3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원격 계산기 프로그램 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E146-37CE-42A7-BF32-FD28D494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400" dirty="0"/>
              <a:t>▶ 출처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https://github.com/maxtortime/socket_programming_hw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400" dirty="0"/>
              <a:t>▶ 용도</a:t>
            </a:r>
            <a:endParaRPr lang="en-US" altLang="ko-KR" sz="2400" dirty="0"/>
          </a:p>
          <a:p>
            <a:r>
              <a:rPr lang="ko-KR" altLang="en-US" sz="2000" dirty="0"/>
              <a:t>클라이언트에서 접속하여 연산 명령어를 입력하면 서버에서 원격으로 계산해 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400" dirty="0"/>
              <a:t>▶ 특징 </a:t>
            </a:r>
            <a:endParaRPr lang="en-US" altLang="ko-KR" sz="2400" dirty="0"/>
          </a:p>
          <a:p>
            <a:pPr>
              <a:lnSpc>
                <a:spcPct val="160000"/>
              </a:lnSpc>
            </a:pPr>
            <a:r>
              <a:rPr lang="ko-KR" altLang="en-US" sz="2000" dirty="0"/>
              <a:t>클라이언트와 서버가 초기에 </a:t>
            </a:r>
            <a:r>
              <a:rPr lang="en-US" altLang="ko-KR" sz="2000" dirty="0"/>
              <a:t>Greeting </a:t>
            </a:r>
            <a:r>
              <a:rPr lang="ko-KR" altLang="en-US" sz="2000" dirty="0"/>
              <a:t>작업을 하는데</a:t>
            </a:r>
            <a:r>
              <a:rPr lang="en-US" altLang="ko-KR" sz="2000" dirty="0"/>
              <a:t>,</a:t>
            </a:r>
            <a:r>
              <a:rPr lang="ko-KR" altLang="en-US" sz="2000" dirty="0"/>
              <a:t> 클라이언트에서 </a:t>
            </a:r>
            <a:r>
              <a:rPr lang="en-US" altLang="ko-KR" sz="2000" dirty="0"/>
              <a:t>“Hello This is </a:t>
            </a:r>
            <a:r>
              <a:rPr lang="ko-KR" altLang="en-US" sz="2000" dirty="0"/>
              <a:t>○○○</a:t>
            </a:r>
            <a:r>
              <a:rPr lang="en-US" altLang="ko-KR" sz="2000" dirty="0"/>
              <a:t>”</a:t>
            </a:r>
            <a:r>
              <a:rPr lang="ko-KR" altLang="en-US" sz="2000" dirty="0"/>
              <a:t>의 형식에 맞게 입력한다</a:t>
            </a:r>
            <a:r>
              <a:rPr lang="en-US" altLang="ko-KR" sz="2000" dirty="0"/>
              <a:t>. Greeting</a:t>
            </a:r>
            <a:r>
              <a:rPr lang="ko-KR" altLang="en-US" sz="2000" dirty="0"/>
              <a:t>이 성공적이면 클라이언트와 서버가 연결되었음을 의미한다</a:t>
            </a:r>
            <a:r>
              <a:rPr lang="en-US" altLang="ko-KR" sz="2000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2000" dirty="0"/>
              <a:t>연산 명령은 대소문자 구별을 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서버는 </a:t>
            </a:r>
            <a:r>
              <a:rPr lang="en-US" altLang="ko-KR" sz="2000" dirty="0"/>
              <a:t>add(</a:t>
            </a:r>
            <a:r>
              <a:rPr lang="ko-KR" altLang="en-US" sz="2000" dirty="0"/>
              <a:t>덧셈</a:t>
            </a:r>
            <a:r>
              <a:rPr lang="en-US" altLang="ko-KR" sz="2000" dirty="0"/>
              <a:t>), sub(</a:t>
            </a:r>
            <a:r>
              <a:rPr lang="ko-KR" altLang="en-US" sz="2000" dirty="0"/>
              <a:t>뺄셈</a:t>
            </a:r>
            <a:r>
              <a:rPr lang="en-US" altLang="ko-KR" sz="2000" dirty="0"/>
              <a:t>),</a:t>
            </a:r>
            <a:r>
              <a:rPr lang="ko-KR" altLang="en-US" sz="2000" dirty="0"/>
              <a:t> 곱셈</a:t>
            </a:r>
            <a:r>
              <a:rPr lang="en-US" altLang="ko-KR" sz="2000" dirty="0"/>
              <a:t>(multi),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(div) 4</a:t>
            </a:r>
            <a:r>
              <a:rPr lang="ko-KR" altLang="en-US" sz="2000" dirty="0"/>
              <a:t>종류의</a:t>
            </a:r>
            <a:r>
              <a:rPr lang="en-US" altLang="ko-KR" sz="2000" dirty="0"/>
              <a:t> </a:t>
            </a:r>
            <a:r>
              <a:rPr lang="ko-KR" altLang="en-US" sz="2000" dirty="0"/>
              <a:t>연산을 수행한다</a:t>
            </a:r>
            <a:r>
              <a:rPr lang="en-US" altLang="ko-KR" sz="2000" dirty="0"/>
              <a:t>. </a:t>
            </a:r>
          </a:p>
          <a:p>
            <a:pPr>
              <a:lnSpc>
                <a:spcPct val="160000"/>
              </a:lnSpc>
            </a:pPr>
            <a:r>
              <a:rPr lang="ko-KR" altLang="en-US" sz="2000" dirty="0"/>
              <a:t>클라이언트가 </a:t>
            </a:r>
            <a:r>
              <a:rPr lang="en-US" altLang="ko-KR" sz="2000" dirty="0"/>
              <a:t>quit</a:t>
            </a:r>
            <a:r>
              <a:rPr lang="ko-KR" altLang="en-US" sz="2000" dirty="0"/>
              <a:t>을 입력하면 프로그램이 종료된다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-9-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C81B2D-818B-4CF7-AAFD-8E9999EA2DD3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0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1300</Words>
  <Application>Microsoft Office PowerPoint</Application>
  <PresentationFormat>와이드스크린</PresentationFormat>
  <Paragraphs>189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네프 과목 1차 과제 네트워크 프로그램 조사 </vt:lpstr>
      <vt:lpstr>목차</vt:lpstr>
      <vt:lpstr>1. TCP 기반 빙고 네트워크 게임     </vt:lpstr>
      <vt:lpstr>PowerPoint 프레젠테이션</vt:lpstr>
      <vt:lpstr>PowerPoint 프레젠테이션</vt:lpstr>
      <vt:lpstr>2. TCP 기반 채팅 프로그램 </vt:lpstr>
      <vt:lpstr>PowerPoint 프레젠테이션</vt:lpstr>
      <vt:lpstr>PowerPoint 프레젠테이션</vt:lpstr>
      <vt:lpstr>3. 원격 계산기 프로그램  </vt:lpstr>
      <vt:lpstr>PowerPoint 프레젠테이션</vt:lpstr>
      <vt:lpstr>PowerPoint 프레젠테이션</vt:lpstr>
      <vt:lpstr>4. 동시 파일 전송 프로그램  </vt:lpstr>
      <vt:lpstr>PowerPoint 프레젠테이션</vt:lpstr>
      <vt:lpstr>PowerPoint 프레젠테이션</vt:lpstr>
      <vt:lpstr>5. 숫자 야구 게임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네프 과목 1차 과제 네트워크 프로그램 조사 </dc:title>
  <dc:creator>수경 정</dc:creator>
  <cp:lastModifiedBy>수경 정</cp:lastModifiedBy>
  <cp:revision>2</cp:revision>
  <dcterms:created xsi:type="dcterms:W3CDTF">2020-05-06T03:02:23Z</dcterms:created>
  <dcterms:modified xsi:type="dcterms:W3CDTF">2020-05-26T00:58:58Z</dcterms:modified>
</cp:coreProperties>
</file>