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76" r:id="rId3"/>
    <p:sldId id="279" r:id="rId4"/>
    <p:sldId id="290" r:id="rId5"/>
    <p:sldId id="291" r:id="rId6"/>
    <p:sldId id="285" r:id="rId7"/>
    <p:sldId id="281" r:id="rId8"/>
    <p:sldId id="292" r:id="rId9"/>
    <p:sldId id="28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9" autoAdjust="0"/>
    <p:restoredTop sz="94704" autoAdjust="0"/>
  </p:normalViewPr>
  <p:slideViewPr>
    <p:cSldViewPr snapToGrid="0">
      <p:cViewPr varScale="1">
        <p:scale>
          <a:sx n="81" d="100"/>
          <a:sy n="81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9F98A16-139A-4AF3-A69A-FBC2DE3898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45509E-2D0E-4D18-AD06-55720BA1FB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88E12-FFE4-4668-860C-19D293620ECE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69CBCB-F50A-42B9-A2C0-31A5A474B6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744CA-6C98-4D73-8CB6-FD5F32D898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02F8-98C9-432B-AD05-4B28A5E500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6661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2F1D1-06AB-42EB-999E-1ECE54050FC5}" type="datetimeFigureOut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8F29-3B92-4C63-98EF-F9DA44A709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35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8F29-3B92-4C63-98EF-F9DA44A7097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5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242BB-3A6C-445E-8026-D2B1C1375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74C41F-0521-4D9D-9C5D-DA27B37F9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6CFFB-ACDC-4EAC-9097-3058A58A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9EC3-42A6-4B19-BD43-4AF1E69FB002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627DF0-C9C1-44E6-A8E7-B3D2FEA8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6887F-10B8-4A38-AF1A-9B08114D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3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4B7CD-06A5-4803-AB9E-DBF0969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79DBBC-C093-4F48-8620-FC0CEEE77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C2175A-3D49-4670-B96F-7DCFF46AF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A89C3-F5BA-44D1-8B4A-2470ACE0E38D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856BA-9751-4DD9-A702-F1E3D43C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80436-36BA-4C66-891A-81DD15E7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00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0B3F4E-9754-401A-B169-103B26EEE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5320AE-2B0F-4341-8514-1211B7438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01473-EFF5-4BA5-A3AC-97B63B2C6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5D327-F258-4E0C-B6A1-23F592E49662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388CF-73E2-44F8-986F-841DBF64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841CB-A754-49DA-988E-58F54A04A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35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FF3B2-AAD1-4DC9-9B5F-867389B5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F8440-3392-4041-978F-ECA6103A1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5A828-87CF-44C5-BF76-58E770AF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7735-F26A-44CC-A04E-8EB39F141236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A2D39-597F-4ABE-A91F-0FB1ABEC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0A149-DD12-4B6E-965B-B66508FC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54759-AC09-4B11-9D30-C5F3A5C6F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F6A4F-F9DF-47DE-A394-FC4DFF5E7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C21B12-3579-4323-92BF-D66DB801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4B8C-9D76-4664-B521-5451156C08FF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3A76-C11A-4E45-B50B-752F3286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B6FC-F3C3-4EC9-AFA7-15B8DC39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41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F5065D-3EBD-45B2-A5E6-BFF579B95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701F18-903E-4992-B51A-7BBECF82A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B2DA32-324A-4C73-9C7C-B7B2C0D51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0A989-70FD-413E-A0A6-88268018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AFA5-F1C2-4272-BECC-274BBE886C0A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A4F18F-BE36-4164-A311-D6316ED2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1F93F3-EBE3-4705-9E16-816F3125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44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25BD7-5C4D-4CEB-99B9-A9F36E7F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E6756-85DB-495F-B02D-12C1A4448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F0F340-498C-469C-9C5C-93703068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DAD091-D432-46C5-B9D9-F97BC15BA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D77BE1-6642-4AB5-9C3F-62620E870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C91082-8FC5-45C0-9FB9-0B7A3BF8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48E8-402D-41D1-AACC-1C1C1ADE6294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448379-973B-49E5-9D78-D8F29942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402669-C49C-4261-B1A4-1FF8D3AB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F9D7B-348A-426C-9A6A-5000C8C0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2D445E-CF76-4BF0-A4B8-2D41FB88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AA8D-AA95-4FCF-8870-BD9A909F3900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4AAA78D-F9EB-4843-8BA8-D5328416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D1EB17-0B80-4D9B-87AD-65169BDF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90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036FCF-AFF5-437A-A6CD-177C82FD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272-A535-469B-BCBC-E3529ECE58EE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7D73C-439E-4419-957A-F1ABBED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7A5F2C-EA03-4C5A-9476-17B3CE08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2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6105-26A7-472C-9707-721CCBEB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4370F-B6EF-4902-BB17-50CA39800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53A1DB-3E53-4579-B0B3-209C37A9B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DD8AB-2F45-476B-AA01-2CB275AC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3582-1F35-4EE8-BF8B-094E5AC4855B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8FA954-AB1C-455C-885D-AEE8272C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0718F-2D86-43B0-AF4F-FB802EA4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70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F93BB-6BBF-420E-BAD6-FE19585B4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C0DDA68-35EF-426A-9587-855E28FAF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6BF330-8421-4819-BB33-A0EA2077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7760A-D01F-4F2B-91CD-AAD79752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25EA0-FD36-4257-80D6-A1DF28CAC9D6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C614E-077E-4F56-B0F2-5A5D377D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49B77-6C75-4EE7-84EC-5AB013DD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49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290CF8-F0A9-4A59-A58D-3E899F9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83316-9C69-41FF-90EF-E3AC2141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4C09D-42C9-4AA0-8442-CA2DFD951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E0A53-A820-4466-A2DD-1DC7D41D4608}" type="datetime1">
              <a:rPr lang="ko-KR" altLang="en-US" smtClean="0"/>
              <a:t>2020-05-29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14E6A-2794-4485-A17D-9FD9412DD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FF2A3-9561-4003-925F-731987BB8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66F-2ABD-49B0-B26E-2DF9AD090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9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ata.seoul.go.kr/dataList/OA15442/S/1/datasetView.d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loworld-88.tistory.com/21" TargetMode="External"/><Relationship Id="rId2" Type="http://schemas.openxmlformats.org/officeDocument/2006/relationships/hyperlink" Target="https://m.blog.naver.com/PostView.nhn?blogId=yandul83&amp;logNo=220292626387&amp;proxyReferer=https:%2F%2Fwww.google.com%2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blog.naver.com/PostView.nhn?blogId=yababies&amp;logNo=220031727546&amp;proxyReferer=https:%2F%2Fwww.google.com%2F" TargetMode="External"/><Relationship Id="rId5" Type="http://schemas.openxmlformats.org/officeDocument/2006/relationships/hyperlink" Target="https://jeong-pro.tistory.com/143" TargetMode="External"/><Relationship Id="rId4" Type="http://schemas.openxmlformats.org/officeDocument/2006/relationships/hyperlink" Target="http://data.seoul.go.kr/dataList/OA-15442/S/1/datasetView.d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그림 15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6F906EE-A364-42C8-BB54-927C185119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3000"/>
          </a:blip>
          <a:srcRect t="10714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7D6AFC-792D-407B-A0DC-EB262CA06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944" y="2286000"/>
            <a:ext cx="6554083" cy="185033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활용한 </a:t>
            </a:r>
            <a:b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노선 별 지하철역 암기 게임</a:t>
            </a:r>
            <a:r>
              <a:rPr lang="en-US" altLang="ko-KR" sz="56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endParaRPr lang="en-US" altLang="ko-KR" sz="62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EF3D3D-2225-4C9F-A620-8E9B01AF7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85" y="1435822"/>
            <a:ext cx="5073484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 설계 과제</a:t>
            </a:r>
            <a:endParaRPr lang="en-US" altLang="ko-KR" sz="23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정수경</a:t>
            </a: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(2017156037) </a:t>
            </a: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소프트웨어공학전공 </a:t>
            </a:r>
            <a:endParaRPr lang="en-US" altLang="ko-KR" sz="2300" b="1" dirty="0">
              <a:solidFill>
                <a:srgbClr val="FFFF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indent="-228600" algn="l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작성일</a:t>
            </a:r>
            <a:r>
              <a:rPr lang="en-US" altLang="ko-KR" sz="2300" b="1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2020.05.28 </a:t>
            </a:r>
          </a:p>
          <a:p>
            <a:pPr algn="l" latinLnBrk="0"/>
            <a:r>
              <a:rPr lang="en-US" altLang="ko-KR" sz="23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		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B4681-48AF-4EEC-B3C3-50059DC7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2735" y="6341276"/>
            <a:ext cx="5648292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r>
              <a:rPr lang="en-US" altLang="ko-KR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-1-</a:t>
            </a:r>
            <a:endParaRPr lang="en-US" altLang="ko-KR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581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/>
              <a:t>-2-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03CF18A7-9B55-4B2F-B425-596F3E50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23798931-5521-438F-B8DF-3B4041461A34}"/>
              </a:ext>
            </a:extLst>
          </p:cNvPr>
          <p:cNvSpPr txBox="1">
            <a:spLocks/>
          </p:cNvSpPr>
          <p:nvPr/>
        </p:nvSpPr>
        <p:spPr>
          <a:xfrm>
            <a:off x="1115992" y="1690687"/>
            <a:ext cx="10515600" cy="441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목표</a:t>
            </a:r>
            <a:r>
              <a:rPr lang="en-US" altLang="ko-KR" sz="2500" b="1" dirty="0"/>
              <a:t>…………………........................................................</a:t>
            </a: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p3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방향 및 설계 내용</a:t>
            </a:r>
            <a:r>
              <a:rPr lang="en-US" altLang="ko-KR" sz="2500" b="1" dirty="0"/>
              <a:t>……………..…………..........................</a:t>
            </a: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p4</a:t>
            </a:r>
            <a:r>
              <a:rPr lang="ko-KR" altLang="en-US" sz="2500" b="1" dirty="0"/>
              <a:t> 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설계도</a:t>
            </a:r>
            <a:r>
              <a:rPr lang="en-US" altLang="ko-KR" sz="2500" b="1" dirty="0"/>
              <a:t>……………..……………………………………………</a:t>
            </a: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p5</a:t>
            </a:r>
            <a:r>
              <a:rPr lang="ko-KR" altLang="en-US" sz="2500" b="1" dirty="0"/>
              <a:t>  </a:t>
            </a:r>
            <a:endParaRPr lang="en-US" altLang="ko-KR" sz="2500" b="1" dirty="0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환경 </a:t>
            </a:r>
            <a:r>
              <a:rPr lang="en-US" altLang="ko-KR" sz="2500" b="1" dirty="0"/>
              <a:t>…………………………………………………………….</a:t>
            </a: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p7</a:t>
            </a: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</a:t>
            </a:r>
            <a:r>
              <a:rPr lang="en-US" altLang="ko-KR" sz="2500" b="1" dirty="0"/>
              <a:t>……………………………………………………………..</a:t>
            </a:r>
            <a:r>
              <a:rPr lang="en-US" altLang="ko-KR" sz="2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216366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-3-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2AA608BD-A3FF-4975-969D-7728749DF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목표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C996583A-5AD3-43F5-82E2-A520CE430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33" y="1689100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멀티 쓰레드 기반의 다중 접속 서버   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다수의 클라이언트가 동시에 접속하여 채팅 할 수 있는 프로그램을 멀티 쓰레드를 통하여 구현한다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실시간으로 채팅을 하면서 노선 별 역 이름 입력하기 게임을 진행한다</a:t>
            </a:r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 동기화 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단 코드에서 임계 영역을 접근하는 쓰레드들의 순서를 정해주도록 한다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Mutex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통해 쓰레드 동기화를 구현한다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공공데이터와 </a:t>
            </a:r>
            <a:r>
              <a:rPr lang="en-US" altLang="ko-KR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1900" b="1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  <a:endParaRPr lang="en-US" altLang="ko-KR" sz="1900" b="1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공공데이터와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활용하여 프로그램을 짜본다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서버단에서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 특별시 노선 별 지하철역 정보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받아와서 클라이언트가 적은 지하철역 이름의 정답 여부를 판별한다</a:t>
            </a:r>
            <a:r>
              <a:rPr lang="en-US" altLang="ko-KR" sz="15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3700AF1-9A6D-45D5-A4FB-C90A76288F59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4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-4-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F8F2F2C-3783-4325-AC7C-CF7FA1DE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설계 방향 및 설계 내용 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EDA81E7-B73E-42A2-AEFC-E63459527CEF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B2ADD37A-AB71-44D8-BBF8-93E13A10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833" y="1689100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 이상의 사용자가 자신의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입력하고 게임에 참가한다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서버에서는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→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 순서로 문제를 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참가한 사용자에게 순서를 정해주고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사용자는 자신의 순서가 되면 노선에 해당하는 지하철 역 이름을 채팅창에  입력한다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(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사용자가 이미 말한 역은 말할 수 없다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  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서버는 지하철 노선 별 역 정보를 담은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통하여 클라이언트의 정답이 맞는지 판별한다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  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입력한 역이 틀렸을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“n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호선에는 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OO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역이 존재하지 않습니다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보낸다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게임 순서는 그 다음 클라이언트 차례가 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입력한 역이 이미 다른 사용자가 입력한 역이름일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“OO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역은 이미 다른 사용자가 입력한 역입니다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.”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메시지를 보낸다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사용자가 자신의 순번에서 역 이름을 대기 어려울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“pass”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입력하면 다음 순번의 사용자가 입력할 차례가 된다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	</a:t>
            </a:r>
          </a:p>
          <a:p>
            <a:pPr marL="342900" indent="-342900">
              <a:lnSpc>
                <a:spcPct val="150000"/>
              </a:lnSpc>
              <a:buAutoNum type="arabicPeriod" startAt="6"/>
            </a:pP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개의 각기 다른 알맞은 역 이름이 서버로 전달되었을 경우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노선으로 문제를 낸다</a:t>
            </a:r>
            <a:r>
              <a:rPr lang="en-US" altLang="ko-KR" sz="15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39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-4-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6CD9591C-2D2E-477A-8E0B-DCF19EF3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98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설계도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Flow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Chart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68A961-0ED6-41FE-95A0-3C10AF9A7EE3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2927879B-FE0E-4733-8E1E-067DFC7F5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58" y="1851156"/>
            <a:ext cx="10272284" cy="42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0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-6-</a:t>
            </a:r>
            <a:endParaRPr lang="ko-KR" alt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DCC6BC-937F-4952-B50E-FFFDE8DD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상세 설계도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–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 설계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50F8F97-9725-4222-94C6-C4AA6C84E4C9}"/>
              </a:ext>
            </a:extLst>
          </p:cNvPr>
          <p:cNvCxnSpPr>
            <a:cxnSpLocks/>
          </p:cNvCxnSpPr>
          <p:nvPr/>
        </p:nvCxnSpPr>
        <p:spPr>
          <a:xfrm flipH="1">
            <a:off x="955040" y="1412240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6">
            <a:extLst>
              <a:ext uri="{FF2B5EF4-FFF2-40B4-BE49-F238E27FC236}">
                <a16:creationId xmlns:a16="http://schemas.microsoft.com/office/drawing/2014/main" id="{A0AF7F74-A510-4AB9-8626-B4257D52144F}"/>
              </a:ext>
            </a:extLst>
          </p:cNvPr>
          <p:cNvSpPr txBox="1"/>
          <p:nvPr/>
        </p:nvSpPr>
        <p:spPr>
          <a:xfrm>
            <a:off x="1171518" y="30155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 ]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" name="그림 19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B1718017-1F96-42B5-A310-5AC4FBBB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82" y="3647535"/>
            <a:ext cx="2311055" cy="256029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6A7C8618-6C8A-4E40-BA73-9BD6EF623B56}"/>
              </a:ext>
            </a:extLst>
          </p:cNvPr>
          <p:cNvSpPr/>
          <p:nvPr/>
        </p:nvSpPr>
        <p:spPr>
          <a:xfrm>
            <a:off x="1058102" y="4265163"/>
            <a:ext cx="2143300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23" name="TextBox 48">
            <a:extLst>
              <a:ext uri="{FF2B5EF4-FFF2-40B4-BE49-F238E27FC236}">
                <a16:creationId xmlns:a16="http://schemas.microsoft.com/office/drawing/2014/main" id="{CE858756-A179-44B5-A887-C82D650F1557}"/>
              </a:ext>
            </a:extLst>
          </p:cNvPr>
          <p:cNvSpPr txBox="1"/>
          <p:nvPr/>
        </p:nvSpPr>
        <p:spPr>
          <a:xfrm>
            <a:off x="5681488" y="1531749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서버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2D93B60-9576-4611-ACEC-76B6F1EE2ED1}"/>
              </a:ext>
            </a:extLst>
          </p:cNvPr>
          <p:cNvSpPr/>
          <p:nvPr/>
        </p:nvSpPr>
        <p:spPr>
          <a:xfrm>
            <a:off x="1168502" y="4607918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FA49665-BF48-41D5-A30D-B9A59A971263}"/>
              </a:ext>
            </a:extLst>
          </p:cNvPr>
          <p:cNvSpPr/>
          <p:nvPr/>
        </p:nvSpPr>
        <p:spPr>
          <a:xfrm>
            <a:off x="1168502" y="5626092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F27A683-0960-4C81-88B6-A3EABD271C1A}"/>
              </a:ext>
            </a:extLst>
          </p:cNvPr>
          <p:cNvSpPr/>
          <p:nvPr/>
        </p:nvSpPr>
        <p:spPr>
          <a:xfrm>
            <a:off x="1168502" y="5117605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FA66FE-3ACC-4E02-B4E5-4B98627F6AF3}"/>
              </a:ext>
            </a:extLst>
          </p:cNvPr>
          <p:cNvSpPr txBox="1"/>
          <p:nvPr/>
        </p:nvSpPr>
        <p:spPr>
          <a:xfrm>
            <a:off x="9388744" y="3156250"/>
            <a:ext cx="1771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 </a:t>
            </a:r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클라이언트 </a:t>
            </a:r>
            <a:r>
              <a:rPr lang="en-US" altLang="ko-KR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]</a:t>
            </a:r>
            <a:endParaRPr lang="ko-KR" altLang="en-US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9" name="그림 28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77E542E7-3F18-4510-BBE3-3422540C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22" y="3647535"/>
            <a:ext cx="2311055" cy="256029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FCE70B6A-E8DE-4712-9A38-66F40E0F0BF2}"/>
              </a:ext>
            </a:extLst>
          </p:cNvPr>
          <p:cNvSpPr/>
          <p:nvPr/>
        </p:nvSpPr>
        <p:spPr>
          <a:xfrm>
            <a:off x="9275328" y="4265163"/>
            <a:ext cx="2143300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6E4448-9458-47F3-ABD7-FC0C3E2101FE}"/>
              </a:ext>
            </a:extLst>
          </p:cNvPr>
          <p:cNvSpPr/>
          <p:nvPr/>
        </p:nvSpPr>
        <p:spPr>
          <a:xfrm>
            <a:off x="9385728" y="4607918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DCD876B-9A94-47E7-AE91-3D52F5F10869}"/>
              </a:ext>
            </a:extLst>
          </p:cNvPr>
          <p:cNvSpPr/>
          <p:nvPr/>
        </p:nvSpPr>
        <p:spPr>
          <a:xfrm>
            <a:off x="9385728" y="5626092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recv</a:t>
            </a:r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EBC397-E8AF-4CAC-8D72-D47D2836DA58}"/>
              </a:ext>
            </a:extLst>
          </p:cNvPr>
          <p:cNvSpPr/>
          <p:nvPr/>
        </p:nvSpPr>
        <p:spPr>
          <a:xfrm>
            <a:off x="9385728" y="5117605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send </a:t>
            </a:r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pic>
        <p:nvPicPr>
          <p:cNvPr id="34" name="그림 33" descr="스크린샷, 테이블, 그리기이(가) 표시된 사진&#10;&#10;자동 생성된 설명">
            <a:extLst>
              <a:ext uri="{FF2B5EF4-FFF2-40B4-BE49-F238E27FC236}">
                <a16:creationId xmlns:a16="http://schemas.microsoft.com/office/drawing/2014/main" id="{F6165860-92DD-44EF-961A-CEFF9AD15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09" y="1990056"/>
            <a:ext cx="2311055" cy="256029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5671CF-BB2D-4470-81EB-53B956E40C5E}"/>
              </a:ext>
            </a:extLst>
          </p:cNvPr>
          <p:cNvSpPr/>
          <p:nvPr/>
        </p:nvSpPr>
        <p:spPr>
          <a:xfrm>
            <a:off x="5166715" y="2607684"/>
            <a:ext cx="2143300" cy="1787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프로세스</a:t>
            </a:r>
            <a:endParaRPr lang="en-US" altLang="ko-KR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5F74DEE-A570-47A4-A528-DBD557ECB548}"/>
              </a:ext>
            </a:extLst>
          </p:cNvPr>
          <p:cNvSpPr/>
          <p:nvPr/>
        </p:nvSpPr>
        <p:spPr>
          <a:xfrm>
            <a:off x="5284879" y="2935505"/>
            <a:ext cx="1915720" cy="384156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메인 쓰레드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4EDC21-243D-4A6F-8862-8F55AE6614E4}"/>
              </a:ext>
            </a:extLst>
          </p:cNvPr>
          <p:cNvSpPr/>
          <p:nvPr/>
        </p:nvSpPr>
        <p:spPr>
          <a:xfrm>
            <a:off x="5284879" y="3953679"/>
            <a:ext cx="1915719" cy="382909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E9C4D6D-B29D-4BDF-924F-EECF400C6227}"/>
              </a:ext>
            </a:extLst>
          </p:cNvPr>
          <p:cNvSpPr/>
          <p:nvPr/>
        </p:nvSpPr>
        <p:spPr>
          <a:xfrm>
            <a:off x="5284879" y="3445192"/>
            <a:ext cx="1915719" cy="382909"/>
          </a:xfrm>
          <a:prstGeom prst="round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handle_clnt</a:t>
            </a:r>
            <a:r>
              <a:rPr lang="en-US" altLang="ko-KR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쓰레드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7785AA6-F615-412A-8482-EE390EBE3640}"/>
              </a:ext>
            </a:extLst>
          </p:cNvPr>
          <p:cNvCxnSpPr>
            <a:cxnSpLocks/>
          </p:cNvCxnSpPr>
          <p:nvPr/>
        </p:nvCxnSpPr>
        <p:spPr>
          <a:xfrm flipH="1">
            <a:off x="3238582" y="3753138"/>
            <a:ext cx="1715112" cy="1283357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447E3AD-2B05-4CD3-B5DC-161B254B4957}"/>
              </a:ext>
            </a:extLst>
          </p:cNvPr>
          <p:cNvCxnSpPr>
            <a:cxnSpLocks/>
          </p:cNvCxnSpPr>
          <p:nvPr/>
        </p:nvCxnSpPr>
        <p:spPr>
          <a:xfrm flipV="1">
            <a:off x="3272281" y="3574805"/>
            <a:ext cx="1609416" cy="121156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B26680E-F006-4898-B607-F45912455EC6}"/>
              </a:ext>
            </a:extLst>
          </p:cNvPr>
          <p:cNvCxnSpPr>
            <a:cxnSpLocks/>
          </p:cNvCxnSpPr>
          <p:nvPr/>
        </p:nvCxnSpPr>
        <p:spPr>
          <a:xfrm>
            <a:off x="7428179" y="4458022"/>
            <a:ext cx="1679394" cy="93678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81EB5F8-EADA-433E-9055-5808CDF0252D}"/>
              </a:ext>
            </a:extLst>
          </p:cNvPr>
          <p:cNvCxnSpPr>
            <a:cxnSpLocks/>
          </p:cNvCxnSpPr>
          <p:nvPr/>
        </p:nvCxnSpPr>
        <p:spPr>
          <a:xfrm flipH="1" flipV="1">
            <a:off x="7366094" y="4167822"/>
            <a:ext cx="1672018" cy="95863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75">
            <a:extLst>
              <a:ext uri="{FF2B5EF4-FFF2-40B4-BE49-F238E27FC236}">
                <a16:creationId xmlns:a16="http://schemas.microsoft.com/office/drawing/2014/main" id="{FF2A7F45-5722-43A7-B3B4-706855744F8C}"/>
              </a:ext>
            </a:extLst>
          </p:cNvPr>
          <p:cNvSpPr txBox="1"/>
          <p:nvPr/>
        </p:nvSpPr>
        <p:spPr>
          <a:xfrm rot="19405598">
            <a:off x="3303422" y="3746526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socket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</a:p>
        </p:txBody>
      </p:sp>
      <p:sp>
        <p:nvSpPr>
          <p:cNvPr id="44" name="TextBox 76">
            <a:extLst>
              <a:ext uri="{FF2B5EF4-FFF2-40B4-BE49-F238E27FC236}">
                <a16:creationId xmlns:a16="http://schemas.microsoft.com/office/drawing/2014/main" id="{673143AF-C203-497B-8167-04CE1B12E3E6}"/>
              </a:ext>
            </a:extLst>
          </p:cNvPr>
          <p:cNvSpPr txBox="1"/>
          <p:nvPr/>
        </p:nvSpPr>
        <p:spPr>
          <a:xfrm rot="2047952">
            <a:off x="7693208" y="4279970"/>
            <a:ext cx="1389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socket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8872C-7482-4FEA-B28C-CD3D442CFB94}"/>
              </a:ext>
            </a:extLst>
          </p:cNvPr>
          <p:cNvSpPr txBox="1"/>
          <p:nvPr/>
        </p:nvSpPr>
        <p:spPr>
          <a:xfrm>
            <a:off x="890347" y="1583787"/>
            <a:ext cx="427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※ 2</a:t>
            </a:r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명의 사용자가 접속했다고 가정</a:t>
            </a:r>
          </a:p>
        </p:txBody>
      </p:sp>
    </p:spTree>
    <p:extLst>
      <p:ext uri="{BB962C8B-B14F-4D97-AF65-F5344CB8AC3E}">
        <p14:creationId xmlns:p14="http://schemas.microsoft.com/office/powerpoint/2010/main" val="1915743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6A2A19-BC0F-4F92-A85C-4C3655B3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구현 환경 </a:t>
            </a:r>
            <a:r>
              <a:rPr lang="en-US" altLang="ko-KR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-7-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D9A0C9-6074-4179-8729-1974D877CD4D}"/>
              </a:ext>
            </a:extLst>
          </p:cNvPr>
          <p:cNvCxnSpPr>
            <a:cxnSpLocks/>
          </p:cNvCxnSpPr>
          <p:nvPr/>
        </p:nvCxnSpPr>
        <p:spPr>
          <a:xfrm flipH="1">
            <a:off x="715498" y="1276578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61726A7C-66AF-4096-8650-E69166ABE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91303"/>
              </p:ext>
            </p:extLst>
          </p:nvPr>
        </p:nvGraphicFramePr>
        <p:xfrm>
          <a:off x="1014060" y="1761965"/>
          <a:ext cx="9783511" cy="422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92">
                  <a:extLst>
                    <a:ext uri="{9D8B030D-6E8A-4147-A177-3AD203B41FA5}">
                      <a16:colId xmlns:a16="http://schemas.microsoft.com/office/drawing/2014/main" val="3005308845"/>
                    </a:ext>
                  </a:extLst>
                </a:gridCol>
                <a:gridCol w="7636319">
                  <a:extLst>
                    <a:ext uri="{9D8B030D-6E8A-4147-A177-3AD203B41FA5}">
                      <a16:colId xmlns:a16="http://schemas.microsoft.com/office/drawing/2014/main" val="3284751593"/>
                    </a:ext>
                  </a:extLst>
                </a:gridCol>
              </a:tblGrid>
              <a:tr h="44366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1192"/>
                  </a:ext>
                </a:extLst>
              </a:tr>
              <a:tr h="453269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 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Visual Studio, Putty, VMware</a:t>
                      </a: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6920048"/>
                  </a:ext>
                </a:extLst>
              </a:tr>
              <a:tr h="1163704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사용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API</a:t>
                      </a:r>
                      <a:endParaRPr lang="ko-KR" altLang="en-US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‘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서울 열린 데이터 광장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’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사이트에서 제공하는 서울특별시 노선 별 지하철역 정보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http://data.seoul.go.kr/dataList/OA15442/S/1/datasetView.do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en-US" altLang="ko-KR" sz="14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206593"/>
                  </a:ext>
                </a:extLst>
              </a:tr>
              <a:tr h="375966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개발 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C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언어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138639"/>
                  </a:ext>
                </a:extLst>
              </a:tr>
              <a:tr h="506271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운영체제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Linux,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678107"/>
                  </a:ext>
                </a:extLst>
              </a:tr>
              <a:tr h="1266653"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테스트 및 데모 환경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서버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윈도우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에서 원격 접속한 학교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Linux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서버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→  클라이언트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: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윈도우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pc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내 구축된 </a:t>
                      </a:r>
                      <a:r>
                        <a:rPr lang="en-US" altLang="ko-KR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Ubuntu </a:t>
                      </a:r>
                      <a:r>
                        <a:rPr lang="ko-KR" altLang="en-US" sz="1500" b="0" dirty="0"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가상 환경 </a:t>
                      </a:r>
                      <a:endParaRPr lang="en-US" altLang="ko-KR" sz="1500" b="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417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304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ko-KR" dirty="0"/>
              <a:t>-8-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111F620-2CDD-4722-908D-4F2AD488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705" y="22882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5. </a:t>
            </a:r>
            <a:r>
              <a:rPr lang="ko-KR" altLang="en-US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자료  </a:t>
            </a:r>
            <a:r>
              <a:rPr lang="en-US" altLang="ko-KR" sz="3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3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0EB1ED8B-CA3A-4DF5-B767-835C2034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260" y="1739351"/>
            <a:ext cx="10515600" cy="4587200"/>
          </a:xfrm>
        </p:spPr>
        <p:txBody>
          <a:bodyPr>
            <a:normAutofit fontScale="32500" lnSpcReduction="20000"/>
          </a:bodyPr>
          <a:lstStyle/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공공 데이터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 무엇인가</a:t>
            </a:r>
            <a:endParaRPr lang="en-US" altLang="ko-KR" sz="4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https://m.blog.naver.com/PostView.nhn?blogId=yandul83&amp;logNo=220292626387&amp;proxyReferer=https:%2F%2Fwww.google.com%2F</a:t>
            </a:r>
            <a:endParaRPr lang="en-US" altLang="ko-KR" sz="3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3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‘Open API’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란 무엇인가</a:t>
            </a:r>
            <a:endParaRPr lang="en-US" altLang="ko-KR" sz="4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https://helloworld-88.tistory.com/21</a:t>
            </a:r>
            <a:endParaRPr lang="en-US" altLang="ko-KR" sz="3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 열린 데이터 광장‘ 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 특별시 노선 별 지하철역 정보 </a:t>
            </a:r>
            <a:endParaRPr lang="en-US" altLang="ko-KR" sz="4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http://data.seoul.go.kr/dataList/OA-15442/S/1/datasetView.do</a:t>
            </a:r>
            <a:endParaRPr lang="en-US" altLang="ko-KR" sz="3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3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Open API 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사용 방법 및 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API 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 발급 과정</a:t>
            </a:r>
            <a:endParaRPr lang="en-US" altLang="ko-KR" sz="4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https://jeong-pro.tistory.com/143</a:t>
            </a:r>
            <a:endParaRPr lang="en-US" altLang="ko-KR" sz="38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sz="3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언어에서 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JSON 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데이터 읽기</a:t>
            </a:r>
            <a:endParaRPr lang="en-US" altLang="ko-KR" sz="4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https://m.blog.naver.com/PostView.nhn?blogId=yababies&amp;logNo=220031727546&amp;proxyReferer=https:%2F%2Fwww.google.com%2F</a:t>
            </a:r>
            <a:r>
              <a:rPr lang="en-US" altLang="ko-KR" sz="38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</a:p>
          <a:p>
            <a:pPr marL="0" indent="0">
              <a:buNone/>
            </a:pPr>
            <a:endParaRPr lang="en-US" altLang="ko-KR" sz="3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윤성우의 열혈 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TCP/IP 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소켓 프로그래밍</a:t>
            </a:r>
            <a:r>
              <a:rPr lang="en-US" altLang="ko-KR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’ - 18</a:t>
            </a:r>
            <a:r>
              <a:rPr lang="ko-KR" altLang="en-US" sz="4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 멀티 쓰레드 기반의 서버 구현  </a:t>
            </a:r>
            <a:endParaRPr lang="en-US" altLang="ko-KR" sz="4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0" indent="0">
              <a:buNone/>
            </a:pPr>
            <a:endParaRPr lang="en-US" altLang="ko-KR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F088DE1-1DED-4AEB-A4EE-9E9FF12A81BC}"/>
              </a:ext>
            </a:extLst>
          </p:cNvPr>
          <p:cNvCxnSpPr>
            <a:cxnSpLocks/>
          </p:cNvCxnSpPr>
          <p:nvPr/>
        </p:nvCxnSpPr>
        <p:spPr>
          <a:xfrm flipH="1">
            <a:off x="715498" y="1276578"/>
            <a:ext cx="1010920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06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50428A-A0FE-4718-BB52-1A3BDBF5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F428E7C-CF72-4177-B907-662EDCB3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884544" y="2265762"/>
            <a:ext cx="6329167" cy="2547872"/>
            <a:chOff x="-2412483" y="5117355"/>
            <a:chExt cx="4342728" cy="174821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2C38613-1CC6-42DF-9D5B-1C3CFF915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66174" y="5117355"/>
              <a:ext cx="3496419" cy="174821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A88567F-0B25-4895-A6DF-304638BE5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412483" y="6202815"/>
              <a:ext cx="1325500" cy="66275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B7A2B20-C280-41CF-965D-FA68DA2BD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883073" y="-1094168"/>
            <a:ext cx="4864676" cy="3807333"/>
          </a:xfrm>
          <a:custGeom>
            <a:avLst/>
            <a:gdLst>
              <a:gd name="connsiteX0" fmla="*/ 0 w 4864676"/>
              <a:gd name="connsiteY0" fmla="*/ 3191201 h 3807333"/>
              <a:gd name="connsiteX1" fmla="*/ 3191202 w 4864676"/>
              <a:gd name="connsiteY1" fmla="*/ 0 h 3807333"/>
              <a:gd name="connsiteX2" fmla="*/ 4864676 w 4864676"/>
              <a:gd name="connsiteY2" fmla="*/ 1673474 h 3807333"/>
              <a:gd name="connsiteX3" fmla="*/ 4864676 w 4864676"/>
              <a:gd name="connsiteY3" fmla="*/ 3807333 h 3807333"/>
              <a:gd name="connsiteX4" fmla="*/ 0 w 4864676"/>
              <a:gd name="connsiteY4" fmla="*/ 3807333 h 3807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3807333">
                <a:moveTo>
                  <a:pt x="0" y="3191201"/>
                </a:moveTo>
                <a:lnTo>
                  <a:pt x="3191202" y="0"/>
                </a:lnTo>
                <a:lnTo>
                  <a:pt x="4864676" y="1673474"/>
                </a:lnTo>
                <a:lnTo>
                  <a:pt x="4864676" y="3807333"/>
                </a:lnTo>
                <a:lnTo>
                  <a:pt x="0" y="3807333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CF218E6-E246-4EBB-BA8D-DB65AB59A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283537" y="3632636"/>
            <a:ext cx="1185708" cy="1185708"/>
          </a:xfrm>
          <a:custGeom>
            <a:avLst/>
            <a:gdLst>
              <a:gd name="connsiteX0" fmla="*/ 0 w 1185708"/>
              <a:gd name="connsiteY0" fmla="*/ 0 h 1185708"/>
              <a:gd name="connsiteX1" fmla="*/ 454971 w 1185708"/>
              <a:gd name="connsiteY1" fmla="*/ 0 h 1185708"/>
              <a:gd name="connsiteX2" fmla="*/ 1185708 w 1185708"/>
              <a:gd name="connsiteY2" fmla="*/ 730737 h 1185708"/>
              <a:gd name="connsiteX3" fmla="*/ 1185708 w 1185708"/>
              <a:gd name="connsiteY3" fmla="*/ 1185708 h 1185708"/>
              <a:gd name="connsiteX4" fmla="*/ 0 w 1185708"/>
              <a:gd name="connsiteY4" fmla="*/ 1185708 h 1185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8" h="1185708">
                <a:moveTo>
                  <a:pt x="0" y="0"/>
                </a:moveTo>
                <a:lnTo>
                  <a:pt x="454971" y="0"/>
                </a:lnTo>
                <a:lnTo>
                  <a:pt x="1185708" y="730737"/>
                </a:lnTo>
                <a:lnTo>
                  <a:pt x="1185708" y="1185708"/>
                </a:lnTo>
                <a:lnTo>
                  <a:pt x="0" y="1185708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B9D26D-939B-4838-886B-07E227F3A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303927" y="5624986"/>
            <a:ext cx="989294" cy="98929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A4816AD-26D3-4C16-8CD2-0AE877FBA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-723949"/>
            <a:ext cx="5389379" cy="5389379"/>
          </a:xfrm>
          <a:custGeom>
            <a:avLst/>
            <a:gdLst>
              <a:gd name="connsiteX0" fmla="*/ 0 w 5389379"/>
              <a:gd name="connsiteY0" fmla="*/ 2602331 h 5389379"/>
              <a:gd name="connsiteX1" fmla="*/ 2602331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5389379 h 5389379"/>
              <a:gd name="connsiteX4" fmla="*/ 0 w 5389379"/>
              <a:gd name="connsiteY4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9379" h="5389379">
                <a:moveTo>
                  <a:pt x="0" y="2602331"/>
                </a:moveTo>
                <a:lnTo>
                  <a:pt x="2602331" y="0"/>
                </a:lnTo>
                <a:lnTo>
                  <a:pt x="5389379" y="0"/>
                </a:lnTo>
                <a:lnTo>
                  <a:pt x="5389379" y="5389379"/>
                </a:lnTo>
                <a:lnTo>
                  <a:pt x="0" y="53893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Picture 13">
            <a:extLst>
              <a:ext uri="{FF2B5EF4-FFF2-40B4-BE49-F238E27FC236}">
                <a16:creationId xmlns:a16="http://schemas.microsoft.com/office/drawing/2014/main" id="{F7C203F7-DD1D-4B50-9E29-E68F606618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1129"/>
          <a:stretch/>
        </p:blipFill>
        <p:spPr>
          <a:xfrm>
            <a:off x="2285136" y="10"/>
            <a:ext cx="7621733" cy="5781597"/>
          </a:xfrm>
          <a:custGeom>
            <a:avLst/>
            <a:gdLst/>
            <a:ahLst/>
            <a:cxnLst/>
            <a:rect l="l" t="t" r="r" b="b"/>
            <a:pathLst>
              <a:path w="7621733" h="5781607">
                <a:moveTo>
                  <a:pt x="1970741" y="0"/>
                </a:moveTo>
                <a:lnTo>
                  <a:pt x="5650993" y="0"/>
                </a:lnTo>
                <a:lnTo>
                  <a:pt x="7621733" y="1970741"/>
                </a:lnTo>
                <a:lnTo>
                  <a:pt x="3810867" y="5781607"/>
                </a:lnTo>
                <a:lnTo>
                  <a:pt x="0" y="1970741"/>
                </a:lnTo>
                <a:close/>
              </a:path>
            </a:pathLst>
          </a:custGeom>
        </p:spPr>
      </p:pic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3F46F-8A57-492F-BA20-B7B7B71F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3" y="5991225"/>
            <a:ext cx="25688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>
              <a:spcAft>
                <a:spcPts val="600"/>
              </a:spcAft>
              <a:defRPr/>
            </a:pPr>
            <a:r>
              <a:rPr lang="en-US" altLang="ko-KR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-13-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49E75B4-6C35-495B-850B-28CDE6E39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-1424977"/>
            <a:ext cx="6791435" cy="6791435"/>
          </a:xfrm>
          <a:custGeom>
            <a:avLst/>
            <a:gdLst>
              <a:gd name="connsiteX0" fmla="*/ 0 w 6791435"/>
              <a:gd name="connsiteY0" fmla="*/ 4004387 h 6791435"/>
              <a:gd name="connsiteX1" fmla="*/ 81158 w 6791435"/>
              <a:gd name="connsiteY1" fmla="*/ 3923229 h 6791435"/>
              <a:gd name="connsiteX2" fmla="*/ 81158 w 6791435"/>
              <a:gd name="connsiteY2" fmla="*/ 6710277 h 6791435"/>
              <a:gd name="connsiteX3" fmla="*/ 6710277 w 6791435"/>
              <a:gd name="connsiteY3" fmla="*/ 6710277 h 6791435"/>
              <a:gd name="connsiteX4" fmla="*/ 6710277 w 6791435"/>
              <a:gd name="connsiteY4" fmla="*/ 81158 h 6791435"/>
              <a:gd name="connsiteX5" fmla="*/ 3923229 w 6791435"/>
              <a:gd name="connsiteY5" fmla="*/ 81158 h 6791435"/>
              <a:gd name="connsiteX6" fmla="*/ 4004387 w 6791435"/>
              <a:gd name="connsiteY6" fmla="*/ 0 h 6791435"/>
              <a:gd name="connsiteX7" fmla="*/ 6791435 w 6791435"/>
              <a:gd name="connsiteY7" fmla="*/ 0 h 6791435"/>
              <a:gd name="connsiteX8" fmla="*/ 6791435 w 6791435"/>
              <a:gd name="connsiteY8" fmla="*/ 6791435 h 6791435"/>
              <a:gd name="connsiteX9" fmla="*/ 0 w 6791435"/>
              <a:gd name="connsiteY9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791435" h="6791435">
                <a:moveTo>
                  <a:pt x="0" y="4004387"/>
                </a:moveTo>
                <a:lnTo>
                  <a:pt x="81158" y="3923229"/>
                </a:lnTo>
                <a:lnTo>
                  <a:pt x="81158" y="6710277"/>
                </a:lnTo>
                <a:lnTo>
                  <a:pt x="6710277" y="6710277"/>
                </a:lnTo>
                <a:lnTo>
                  <a:pt x="6710277" y="81158"/>
                </a:lnTo>
                <a:lnTo>
                  <a:pt x="3923229" y="81158"/>
                </a:lnTo>
                <a:lnTo>
                  <a:pt x="4004387" y="0"/>
                </a:lnTo>
                <a:lnTo>
                  <a:pt x="6791435" y="0"/>
                </a:lnTo>
                <a:lnTo>
                  <a:pt x="679143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32DCC6BC-937F-4952-B50E-FFFDE8DD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064" y="207477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br>
              <a:rPr lang="en-US" altLang="ko-KR" sz="3600" b="1" dirty="0">
                <a:solidFill>
                  <a:srgbClr val="080808"/>
                </a:solidFill>
              </a:rPr>
            </a:br>
            <a:r>
              <a:rPr lang="en-US" altLang="ko-KR" sz="3600" b="1" dirty="0">
                <a:solidFill>
                  <a:srgbClr val="080808"/>
                </a:solidFill>
              </a:rPr>
              <a:t>Q &amp; A</a:t>
            </a:r>
            <a:endParaRPr lang="en-US" altLang="ko-KR" sz="3600" dirty="0">
              <a:solidFill>
                <a:srgbClr val="080808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EB2D58A-B2F2-4B07-9595-4FED1037F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67461" y="5398157"/>
            <a:ext cx="2934814" cy="146740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EB95C3F-0968-4E23-80BD-35CE22E83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5580" y="5117355"/>
            <a:ext cx="3496419" cy="174821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16E9C92B-1893-4BFE-B7CF-905EB3F87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9271" y="5949259"/>
            <a:ext cx="1832612" cy="916306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바닥글 개체 틀 3">
            <a:extLst>
              <a:ext uri="{FF2B5EF4-FFF2-40B4-BE49-F238E27FC236}">
                <a16:creationId xmlns:a16="http://schemas.microsoft.com/office/drawing/2014/main" id="{49091298-41A2-4A13-AA01-0565ECF98E33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dirty="0"/>
              <a:t>-9-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024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658</Words>
  <Application>Microsoft Office PowerPoint</Application>
  <PresentationFormat>와이드스크린</PresentationFormat>
  <Paragraphs>96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나눔고딕 ExtraBold</vt:lpstr>
      <vt:lpstr>Arial</vt:lpstr>
      <vt:lpstr>Calibri</vt:lpstr>
      <vt:lpstr>Wingdings</vt:lpstr>
      <vt:lpstr>맑은 고딕</vt:lpstr>
      <vt:lpstr>Office 테마</vt:lpstr>
      <vt:lpstr>Open API를 활용한  ‘노선 별 지하철역 암기 게임’</vt:lpstr>
      <vt:lpstr>목차</vt:lpstr>
      <vt:lpstr>1. 설계 목표     </vt:lpstr>
      <vt:lpstr>2. 설계 방향 및 설계 내용 </vt:lpstr>
      <vt:lpstr>3. 상세 설계도 – Flow Chart</vt:lpstr>
      <vt:lpstr>3. 상세 설계도 – 쓰레드 설계</vt:lpstr>
      <vt:lpstr>4. 구현 환경  </vt:lpstr>
      <vt:lpstr>5. 참고 자료   </vt:lpstr>
      <vt:lpstr> 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API를 활용한  ‘노선 별 지하철역 암기 게임’    </dc:title>
  <dc:creator>수경 정</dc:creator>
  <cp:lastModifiedBy>수경 정</cp:lastModifiedBy>
  <cp:revision>12</cp:revision>
  <dcterms:created xsi:type="dcterms:W3CDTF">2020-05-29T05:51:25Z</dcterms:created>
  <dcterms:modified xsi:type="dcterms:W3CDTF">2020-05-29T07:29:37Z</dcterms:modified>
</cp:coreProperties>
</file>