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3" r:id="rId4"/>
    <p:sldId id="267" r:id="rId5"/>
    <p:sldId id="26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8963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1871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367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738623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구성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내용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기초 수학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소개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616953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구성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343299"/>
            <a:ext cx="7125520" cy="281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순열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점화식과 재귀함수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지수와 로그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 복잡도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Google Shape;29;p2">
            <a:extLst>
              <a:ext uri="{FF2B5EF4-FFF2-40B4-BE49-F238E27FC236}">
                <a16:creationId xmlns:a16="http://schemas.microsoft.com/office/drawing/2014/main" id="{6B8C02CC-6E35-446A-A2D0-22B881EEC1CE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소개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C0A60-D054-480F-9B7F-D81227039B50}"/>
              </a:ext>
            </a:extLst>
          </p:cNvPr>
          <p:cNvSpPr txBox="1"/>
          <p:nvPr/>
        </p:nvSpPr>
        <p:spPr>
          <a:xfrm>
            <a:off x="3447051" y="5416139"/>
            <a:ext cx="4934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chemeClr val="accent5"/>
                </a:solidFill>
                <a:latin typeface="+mn-ea"/>
                <a:ea typeface="+mn-ea"/>
              </a:rPr>
              <a:t>자바 프로그래밍 → 수학 </a:t>
            </a:r>
            <a:r>
              <a:rPr lang="en-US" altLang="ko-KR" dirty="0">
                <a:solidFill>
                  <a:schemeClr val="accent5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chemeClr val="accent5"/>
                </a:solidFill>
                <a:latin typeface="+mn-ea"/>
                <a:ea typeface="+mn-ea"/>
              </a:rPr>
              <a:t>중간 다리 역할</a:t>
            </a:r>
            <a:r>
              <a:rPr lang="en-US" altLang="ko-KR" dirty="0">
                <a:solidFill>
                  <a:schemeClr val="accent5"/>
                </a:solidFill>
                <a:latin typeface="+mn-ea"/>
                <a:ea typeface="+mn-ea"/>
              </a:rPr>
              <a:t>)</a:t>
            </a:r>
            <a:r>
              <a:rPr lang="ko-KR" altLang="en-US" dirty="0">
                <a:solidFill>
                  <a:schemeClr val="accent5"/>
                </a:solidFill>
                <a:latin typeface="+mn-ea"/>
                <a:ea typeface="+mn-ea"/>
              </a:rPr>
              <a:t> → 자료구조 </a:t>
            </a:r>
            <a:r>
              <a:rPr lang="en-US" altLang="ko-KR" dirty="0">
                <a:solidFill>
                  <a:schemeClr val="accent5"/>
                </a:solidFill>
                <a:latin typeface="+mn-ea"/>
                <a:ea typeface="+mn-ea"/>
              </a:rPr>
              <a:t>/ </a:t>
            </a:r>
            <a:r>
              <a:rPr lang="ko-KR" altLang="en-US" dirty="0">
                <a:solidFill>
                  <a:schemeClr val="accent5"/>
                </a:solidFill>
                <a:latin typeface="+mn-ea"/>
                <a:ea typeface="+mn-ea"/>
              </a:rPr>
              <a:t>알고리즘</a:t>
            </a:r>
            <a:endParaRPr lang="en-US" altLang="ko-KR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;p2">
            <a:extLst>
              <a:ext uri="{FF2B5EF4-FFF2-40B4-BE49-F238E27FC236}">
                <a16:creationId xmlns:a16="http://schemas.microsoft.com/office/drawing/2014/main" id="{6B8C02CC-6E35-446A-A2D0-22B881EEC1CE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소개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FBA44-2A21-48D5-9080-773AE1C731D4}"/>
              </a:ext>
            </a:extLst>
          </p:cNvPr>
          <p:cNvSpPr txBox="1"/>
          <p:nvPr/>
        </p:nvSpPr>
        <p:spPr>
          <a:xfrm>
            <a:off x="2939913" y="2063764"/>
            <a:ext cx="325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집합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ADF427-BD6D-4A88-AD6A-5B4A340893F3}"/>
              </a:ext>
            </a:extLst>
          </p:cNvPr>
          <p:cNvGrpSpPr/>
          <p:nvPr/>
        </p:nvGrpSpPr>
        <p:grpSpPr>
          <a:xfrm>
            <a:off x="3028428" y="2914935"/>
            <a:ext cx="2870143" cy="1550766"/>
            <a:chOff x="3114502" y="2086783"/>
            <a:chExt cx="3820160" cy="20640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34DC1-34EB-4E3B-9342-74B3AA565E4F}"/>
                </a:ext>
              </a:extLst>
            </p:cNvPr>
            <p:cNvSpPr/>
            <p:nvPr/>
          </p:nvSpPr>
          <p:spPr>
            <a:xfrm>
              <a:off x="3114502" y="2086783"/>
              <a:ext cx="3820160" cy="2064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2D7E81-92CD-4F10-8BD0-1DE09DB86628}"/>
                </a:ext>
              </a:extLst>
            </p:cNvPr>
            <p:cNvSpPr/>
            <p:nvPr/>
          </p:nvSpPr>
          <p:spPr>
            <a:xfrm>
              <a:off x="3515321" y="2386784"/>
              <a:ext cx="1833463" cy="16984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EDB4454-76AB-442B-A521-6430AE5881A6}"/>
                </a:ext>
              </a:extLst>
            </p:cNvPr>
            <p:cNvSpPr/>
            <p:nvPr/>
          </p:nvSpPr>
          <p:spPr>
            <a:xfrm>
              <a:off x="4630890" y="2386784"/>
              <a:ext cx="1833463" cy="16984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B33E3B-030C-43D4-B2C6-3895766317F6}"/>
                </a:ext>
              </a:extLst>
            </p:cNvPr>
            <p:cNvSpPr txBox="1"/>
            <p:nvPr/>
          </p:nvSpPr>
          <p:spPr>
            <a:xfrm>
              <a:off x="4175064" y="2098371"/>
              <a:ext cx="402284" cy="370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+mn-ea"/>
                  <a:ea typeface="+mn-ea"/>
                </a:rPr>
                <a:t>A</a:t>
              </a:r>
              <a:endParaRPr lang="ko-KR" altLang="en-US" sz="1200" dirty="0" err="1">
                <a:latin typeface="+mn-ea"/>
                <a:ea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2949A5-904F-499F-92AC-CC6C4C8A775A}"/>
                </a:ext>
              </a:extLst>
            </p:cNvPr>
            <p:cNvSpPr txBox="1"/>
            <p:nvPr/>
          </p:nvSpPr>
          <p:spPr>
            <a:xfrm>
              <a:off x="5329775" y="2098371"/>
              <a:ext cx="413898" cy="370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+mn-ea"/>
                  <a:ea typeface="+mn-ea"/>
                </a:rPr>
                <a:t>B</a:t>
              </a:r>
              <a:endParaRPr lang="ko-KR" altLang="en-US" sz="1200" dirty="0" err="1">
                <a:latin typeface="+mn-ea"/>
                <a:ea typeface="+mn-ea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0BD208A-3860-4010-9788-505A4FABAE7C}"/>
                </a:ext>
              </a:extLst>
            </p:cNvPr>
            <p:cNvSpPr/>
            <p:nvPr/>
          </p:nvSpPr>
          <p:spPr>
            <a:xfrm>
              <a:off x="4630890" y="2559426"/>
              <a:ext cx="717895" cy="1339221"/>
            </a:xfrm>
            <a:custGeom>
              <a:avLst/>
              <a:gdLst>
                <a:gd name="connsiteX0" fmla="*/ 358948 w 717895"/>
                <a:gd name="connsiteY0" fmla="*/ 0 h 1339221"/>
                <a:gd name="connsiteX1" fmla="*/ 449390 w 717895"/>
                <a:gd name="connsiteY1" fmla="*/ 69126 h 1339221"/>
                <a:gd name="connsiteX2" fmla="*/ 717895 w 717895"/>
                <a:gd name="connsiteY2" fmla="*/ 669610 h 1339221"/>
                <a:gd name="connsiteX3" fmla="*/ 449390 w 717895"/>
                <a:gd name="connsiteY3" fmla="*/ 1270094 h 1339221"/>
                <a:gd name="connsiteX4" fmla="*/ 358948 w 717895"/>
                <a:gd name="connsiteY4" fmla="*/ 1339221 h 1339221"/>
                <a:gd name="connsiteX5" fmla="*/ 268505 w 717895"/>
                <a:gd name="connsiteY5" fmla="*/ 1270094 h 1339221"/>
                <a:gd name="connsiteX6" fmla="*/ 0 w 717895"/>
                <a:gd name="connsiteY6" fmla="*/ 669610 h 1339221"/>
                <a:gd name="connsiteX7" fmla="*/ 268505 w 717895"/>
                <a:gd name="connsiteY7" fmla="*/ 69126 h 133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895" h="1339221">
                  <a:moveTo>
                    <a:pt x="358948" y="0"/>
                  </a:moveTo>
                  <a:lnTo>
                    <a:pt x="449390" y="69126"/>
                  </a:lnTo>
                  <a:cubicBezTo>
                    <a:pt x="615286" y="222804"/>
                    <a:pt x="717895" y="435107"/>
                    <a:pt x="717895" y="669610"/>
                  </a:cubicBezTo>
                  <a:cubicBezTo>
                    <a:pt x="717895" y="904114"/>
                    <a:pt x="615286" y="1116417"/>
                    <a:pt x="449390" y="1270094"/>
                  </a:cubicBezTo>
                  <a:lnTo>
                    <a:pt x="358948" y="1339221"/>
                  </a:lnTo>
                  <a:lnTo>
                    <a:pt x="268505" y="1270094"/>
                  </a:lnTo>
                  <a:cubicBezTo>
                    <a:pt x="102609" y="1116417"/>
                    <a:pt x="0" y="904114"/>
                    <a:pt x="0" y="669610"/>
                  </a:cubicBezTo>
                  <a:cubicBezTo>
                    <a:pt x="0" y="435107"/>
                    <a:pt x="102609" y="222804"/>
                    <a:pt x="268505" y="69126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  <a:alpha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511F4FC-9CFF-40B0-957B-D191E3AC5917}"/>
              </a:ext>
            </a:extLst>
          </p:cNvPr>
          <p:cNvSpPr txBox="1"/>
          <p:nvPr/>
        </p:nvSpPr>
        <p:spPr>
          <a:xfrm>
            <a:off x="3356261" y="4711588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컬렉션 프레임워크 이용한 구현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직접 구현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CF00B48-CF7E-450C-8B10-48EFE4419D53}"/>
              </a:ext>
            </a:extLst>
          </p:cNvPr>
          <p:cNvSpPr/>
          <p:nvPr/>
        </p:nvSpPr>
        <p:spPr>
          <a:xfrm>
            <a:off x="3016222" y="4899073"/>
            <a:ext cx="273794" cy="2098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D5E25-7A87-4932-A129-10486FB742C6}"/>
              </a:ext>
            </a:extLst>
          </p:cNvPr>
          <p:cNvSpPr txBox="1"/>
          <p:nvPr/>
        </p:nvSpPr>
        <p:spPr>
          <a:xfrm>
            <a:off x="7157891" y="2063764"/>
            <a:ext cx="2930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경우의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841066-D46F-4C6E-80E1-1B28E7C3F04D}"/>
              </a:ext>
            </a:extLst>
          </p:cNvPr>
          <p:cNvGrpSpPr/>
          <p:nvPr/>
        </p:nvGrpSpPr>
        <p:grpSpPr>
          <a:xfrm>
            <a:off x="7324147" y="2965205"/>
            <a:ext cx="2079626" cy="1426500"/>
            <a:chOff x="3636818" y="4865541"/>
            <a:chExt cx="1792952" cy="131964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28AA2BE-8D52-4BC8-B13A-CA5745EC5F88}"/>
                </a:ext>
              </a:extLst>
            </p:cNvPr>
            <p:cNvSpPr/>
            <p:nvPr/>
          </p:nvSpPr>
          <p:spPr>
            <a:xfrm>
              <a:off x="3636818" y="4865541"/>
              <a:ext cx="1792952" cy="131964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DB2406-D73B-4421-B6A7-B20AB135C06D}"/>
                </a:ext>
              </a:extLst>
            </p:cNvPr>
            <p:cNvSpPr/>
            <p:nvPr/>
          </p:nvSpPr>
          <p:spPr>
            <a:xfrm>
              <a:off x="3996318" y="5084611"/>
              <a:ext cx="1091046" cy="3819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합의 법칙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620D82-B39A-4632-AC93-BFDA15F7C3AF}"/>
                </a:ext>
              </a:extLst>
            </p:cNvPr>
            <p:cNvSpPr/>
            <p:nvPr/>
          </p:nvSpPr>
          <p:spPr>
            <a:xfrm>
              <a:off x="3996318" y="5611087"/>
              <a:ext cx="1091046" cy="3819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/>
                  </a:solidFill>
                </a:rPr>
                <a:t>곱의 </a:t>
              </a:r>
              <a:r>
                <a:rPr lang="ko-KR" altLang="en-US" sz="1600" dirty="0">
                  <a:solidFill>
                    <a:schemeClr val="tx1"/>
                  </a:solidFill>
                </a:rPr>
                <a:t>법칙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59311E1-02B8-470D-BF73-0DF8D150B30E}"/>
              </a:ext>
            </a:extLst>
          </p:cNvPr>
          <p:cNvSpPr txBox="1"/>
          <p:nvPr/>
        </p:nvSpPr>
        <p:spPr>
          <a:xfrm>
            <a:off x="7668562" y="4711588"/>
            <a:ext cx="251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주사위 예시 경우의 수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최대공약수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최소공배수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09A09B-9724-4A6C-A1AE-E5231E2F5FF2}"/>
              </a:ext>
            </a:extLst>
          </p:cNvPr>
          <p:cNvSpPr/>
          <p:nvPr/>
        </p:nvSpPr>
        <p:spPr>
          <a:xfrm>
            <a:off x="3024234" y="2608467"/>
            <a:ext cx="1714500" cy="6381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BCDACF-F0D5-470C-9D25-1B81D51EF0E8}"/>
              </a:ext>
            </a:extLst>
          </p:cNvPr>
          <p:cNvSpPr/>
          <p:nvPr/>
        </p:nvSpPr>
        <p:spPr>
          <a:xfrm>
            <a:off x="7242947" y="2608467"/>
            <a:ext cx="1885950" cy="6381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AC7054D-7C47-4361-AE57-7C87FAFE9E1F}"/>
              </a:ext>
            </a:extLst>
          </p:cNvPr>
          <p:cNvSpPr/>
          <p:nvPr/>
        </p:nvSpPr>
        <p:spPr>
          <a:xfrm>
            <a:off x="7313870" y="4899073"/>
            <a:ext cx="273794" cy="2098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4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;p2">
            <a:extLst>
              <a:ext uri="{FF2B5EF4-FFF2-40B4-BE49-F238E27FC236}">
                <a16:creationId xmlns:a16="http://schemas.microsoft.com/office/drawing/2014/main" id="{6B8C02CC-6E35-446A-A2D0-22B881EEC1CE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소개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1D1C6-FB70-428C-8F32-988E7F39C8F3}"/>
              </a:ext>
            </a:extLst>
          </p:cNvPr>
          <p:cNvSpPr txBox="1"/>
          <p:nvPr/>
        </p:nvSpPr>
        <p:spPr>
          <a:xfrm>
            <a:off x="2939913" y="2176036"/>
            <a:ext cx="325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순열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조합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AA599A-0739-4912-BBDF-DEFA764C0D20}"/>
              </a:ext>
            </a:extLst>
          </p:cNvPr>
          <p:cNvSpPr/>
          <p:nvPr/>
        </p:nvSpPr>
        <p:spPr>
          <a:xfrm>
            <a:off x="3052032" y="2720739"/>
            <a:ext cx="2074545" cy="6381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A34B816-D97C-4D1E-9E08-03910D215AC4}"/>
                  </a:ext>
                </a:extLst>
              </p:cNvPr>
              <p:cNvSpPr/>
              <p:nvPr/>
            </p:nvSpPr>
            <p:spPr>
              <a:xfrm>
                <a:off x="3170306" y="3214044"/>
                <a:ext cx="603975" cy="54530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A34B816-D97C-4D1E-9E08-03910D215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306" y="3214044"/>
                <a:ext cx="603975" cy="54530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63C80F0-0F24-4E71-9D26-A411D0D48D01}"/>
                  </a:ext>
                </a:extLst>
              </p:cNvPr>
              <p:cNvSpPr/>
              <p:nvPr/>
            </p:nvSpPr>
            <p:spPr>
              <a:xfrm>
                <a:off x="4059455" y="3024558"/>
                <a:ext cx="603975" cy="54530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ko-KR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ko-KR" sz="1800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63C80F0-0F24-4E71-9D26-A411D0D48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55" y="3024558"/>
                <a:ext cx="603975" cy="5453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CE8516B-2AEA-4F8C-BDE5-391128099DB6}"/>
                  </a:ext>
                </a:extLst>
              </p:cNvPr>
              <p:cNvSpPr/>
              <p:nvPr/>
            </p:nvSpPr>
            <p:spPr>
              <a:xfrm>
                <a:off x="3767896" y="3733571"/>
                <a:ext cx="603975" cy="54530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aseline="-25000" dirty="0">
                          <a:solidFill>
                            <a:schemeClr val="tx1"/>
                          </a:solidFill>
                        </a:rPr>
                        <m:t>n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altLang="ko-KR" sz="1800" baseline="-25000" dirty="0">
                          <a:solidFill>
                            <a:schemeClr val="tx1"/>
                          </a:solidFill>
                        </a:rPr>
                        <m:t>r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CE8516B-2AEA-4F8C-BDE5-391128099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896" y="3733571"/>
                <a:ext cx="603975" cy="5453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AE71ABD-F0DE-421B-8811-154EAAC24917}"/>
              </a:ext>
            </a:extLst>
          </p:cNvPr>
          <p:cNvSpPr txBox="1"/>
          <p:nvPr/>
        </p:nvSpPr>
        <p:spPr>
          <a:xfrm>
            <a:off x="7157891" y="2176036"/>
            <a:ext cx="3721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점화식과 재귀함수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85A06C-E2EC-4446-95BC-C867A39C7E1F}"/>
              </a:ext>
            </a:extLst>
          </p:cNvPr>
          <p:cNvSpPr/>
          <p:nvPr/>
        </p:nvSpPr>
        <p:spPr>
          <a:xfrm>
            <a:off x="7242947" y="2720739"/>
            <a:ext cx="3341076" cy="6381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0E252E-C369-419A-9B1F-CFDECD6EC060}"/>
              </a:ext>
            </a:extLst>
          </p:cNvPr>
          <p:cNvSpPr txBox="1"/>
          <p:nvPr/>
        </p:nvSpPr>
        <p:spPr>
          <a:xfrm>
            <a:off x="3356261" y="4479517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600" dirty="0" err="1">
                <a:latin typeface="+mn-ea"/>
                <a:ea typeface="+mn-ea"/>
              </a:rPr>
              <a:t>팩토리얼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반복문</a:t>
            </a:r>
            <a:r>
              <a:rPr lang="en-US" altLang="ko-KR" sz="1600" dirty="0">
                <a:latin typeface="+mn-ea"/>
                <a:ea typeface="+mn-ea"/>
              </a:rPr>
              <a:t>, Stream)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+mn-ea"/>
                <a:ea typeface="+mn-ea"/>
              </a:rPr>
              <a:t>m</a:t>
            </a:r>
            <a:r>
              <a:rPr lang="ko-KR" altLang="en-US" sz="1600" dirty="0">
                <a:latin typeface="+mn-ea"/>
                <a:ea typeface="+mn-ea"/>
              </a:rPr>
              <a:t>개의 숫자를 이용 </a:t>
            </a:r>
            <a:r>
              <a:rPr lang="en-US" altLang="ko-KR" sz="1600" dirty="0">
                <a:latin typeface="+mn-ea"/>
                <a:ea typeface="+mn-ea"/>
              </a:rPr>
              <a:t>n</a:t>
            </a:r>
            <a:r>
              <a:rPr lang="ko-KR" altLang="en-US" sz="1600" dirty="0">
                <a:latin typeface="+mn-ea"/>
                <a:ea typeface="+mn-ea"/>
              </a:rPr>
              <a:t>자리 자연수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19F9DC6-3050-4859-88D4-30045574F145}"/>
              </a:ext>
            </a:extLst>
          </p:cNvPr>
          <p:cNvSpPr/>
          <p:nvPr/>
        </p:nvSpPr>
        <p:spPr>
          <a:xfrm>
            <a:off x="3016222" y="4667002"/>
            <a:ext cx="273794" cy="2098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074A81E-743C-44A3-9637-EABB0FE454EE}"/>
              </a:ext>
            </a:extLst>
          </p:cNvPr>
          <p:cNvSpPr/>
          <p:nvPr/>
        </p:nvSpPr>
        <p:spPr>
          <a:xfrm>
            <a:off x="7303479" y="4667002"/>
            <a:ext cx="273794" cy="2098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650E010-F955-4D5B-90CA-41F4DCF278D8}"/>
              </a:ext>
            </a:extLst>
          </p:cNvPr>
          <p:cNvSpPr/>
          <p:nvPr/>
        </p:nvSpPr>
        <p:spPr>
          <a:xfrm>
            <a:off x="7454793" y="3292604"/>
            <a:ext cx="2554361" cy="79326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피보나치 수열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</a:t>
            </a:r>
            <a:r>
              <a:rPr lang="en-US" altLang="ko-KR" sz="1600" baseline="-25000" dirty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 = F</a:t>
            </a:r>
            <a:r>
              <a:rPr lang="en-US" altLang="ko-KR" sz="1600" baseline="-25000" dirty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 = 1, F</a:t>
            </a:r>
            <a:r>
              <a:rPr lang="en-US" altLang="ko-KR" sz="1600" baseline="-25000" dirty="0">
                <a:solidFill>
                  <a:schemeClr val="tx1"/>
                </a:solidFill>
              </a:rPr>
              <a:t>n+2</a:t>
            </a:r>
            <a:r>
              <a:rPr lang="en-US" altLang="ko-KR" sz="1600" dirty="0">
                <a:solidFill>
                  <a:schemeClr val="tx1"/>
                </a:solidFill>
              </a:rPr>
              <a:t> = F</a:t>
            </a:r>
            <a:r>
              <a:rPr lang="en-US" altLang="ko-KR" sz="1600" baseline="-25000" dirty="0">
                <a:solidFill>
                  <a:schemeClr val="tx1"/>
                </a:solidFill>
              </a:rPr>
              <a:t>n+1</a:t>
            </a:r>
            <a:r>
              <a:rPr lang="en-US" altLang="ko-KR" sz="1600" dirty="0">
                <a:solidFill>
                  <a:schemeClr val="tx1"/>
                </a:solidFill>
              </a:rPr>
              <a:t> + </a:t>
            </a:r>
            <a:r>
              <a:rPr lang="en-US" altLang="ko-KR" sz="1600" dirty="0" err="1">
                <a:solidFill>
                  <a:schemeClr val="tx1"/>
                </a:solidFill>
              </a:rPr>
              <a:t>F</a:t>
            </a:r>
            <a:r>
              <a:rPr lang="en-US" altLang="ko-KR" sz="1600" baseline="-25000" dirty="0" err="1">
                <a:solidFill>
                  <a:schemeClr val="tx1"/>
                </a:solidFill>
              </a:rPr>
              <a:t>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91FE07-3211-444C-BB82-CDE1DEACABFB}"/>
              </a:ext>
            </a:extLst>
          </p:cNvPr>
          <p:cNvSpPr txBox="1"/>
          <p:nvPr/>
        </p:nvSpPr>
        <p:spPr>
          <a:xfrm>
            <a:off x="7714820" y="4479516"/>
            <a:ext cx="3449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여러가지 점화식을 재귀함수로 구현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최대공약수를 재귀함수로 구현 </a:t>
            </a:r>
          </a:p>
        </p:txBody>
      </p:sp>
    </p:spTree>
    <p:extLst>
      <p:ext uri="{BB962C8B-B14F-4D97-AF65-F5344CB8AC3E}">
        <p14:creationId xmlns:p14="http://schemas.microsoft.com/office/powerpoint/2010/main" val="14713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;p2">
            <a:extLst>
              <a:ext uri="{FF2B5EF4-FFF2-40B4-BE49-F238E27FC236}">
                <a16:creationId xmlns:a16="http://schemas.microsoft.com/office/drawing/2014/main" id="{6B8C02CC-6E35-446A-A2D0-22B881EEC1CE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소개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1D1C6-FB70-428C-8F32-988E7F39C8F3}"/>
              </a:ext>
            </a:extLst>
          </p:cNvPr>
          <p:cNvSpPr txBox="1"/>
          <p:nvPr/>
        </p:nvSpPr>
        <p:spPr>
          <a:xfrm>
            <a:off x="2939913" y="2176036"/>
            <a:ext cx="3259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지수와 로그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AA599A-0739-4912-BBDF-DEFA764C0D20}"/>
              </a:ext>
            </a:extLst>
          </p:cNvPr>
          <p:cNvSpPr/>
          <p:nvPr/>
        </p:nvSpPr>
        <p:spPr>
          <a:xfrm>
            <a:off x="3052032" y="2720739"/>
            <a:ext cx="2074545" cy="6381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E71ABD-F0DE-421B-8811-154EAAC24917}"/>
              </a:ext>
            </a:extLst>
          </p:cNvPr>
          <p:cNvSpPr txBox="1"/>
          <p:nvPr/>
        </p:nvSpPr>
        <p:spPr>
          <a:xfrm>
            <a:off x="7157891" y="2176036"/>
            <a:ext cx="3721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 복잡도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85A06C-E2EC-4446-95BC-C867A39C7E1F}"/>
              </a:ext>
            </a:extLst>
          </p:cNvPr>
          <p:cNvSpPr/>
          <p:nvPr/>
        </p:nvSpPr>
        <p:spPr>
          <a:xfrm>
            <a:off x="7242947" y="2720739"/>
            <a:ext cx="3341076" cy="6381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0E252E-C369-419A-9B1F-CFDECD6EC060}"/>
              </a:ext>
            </a:extLst>
          </p:cNvPr>
          <p:cNvSpPr txBox="1"/>
          <p:nvPr/>
        </p:nvSpPr>
        <p:spPr>
          <a:xfrm>
            <a:off x="3356261" y="4531472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+mn-ea"/>
                <a:ea typeface="+mn-ea"/>
              </a:rPr>
              <a:t>Math</a:t>
            </a:r>
            <a:r>
              <a:rPr lang="ko-KR" altLang="en-US" sz="1600" dirty="0">
                <a:latin typeface="+mn-ea"/>
                <a:ea typeface="+mn-ea"/>
              </a:rPr>
              <a:t> 클래스 사용한 구현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직접 구현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19F9DC6-3050-4859-88D4-30045574F145}"/>
              </a:ext>
            </a:extLst>
          </p:cNvPr>
          <p:cNvSpPr/>
          <p:nvPr/>
        </p:nvSpPr>
        <p:spPr>
          <a:xfrm>
            <a:off x="3016222" y="4718957"/>
            <a:ext cx="273794" cy="2098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074A81E-743C-44A3-9637-EABB0FE454EE}"/>
              </a:ext>
            </a:extLst>
          </p:cNvPr>
          <p:cNvSpPr/>
          <p:nvPr/>
        </p:nvSpPr>
        <p:spPr>
          <a:xfrm>
            <a:off x="7303479" y="4718957"/>
            <a:ext cx="273794" cy="2098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91FE07-3211-444C-BB82-CDE1DEACABFB}"/>
              </a:ext>
            </a:extLst>
          </p:cNvPr>
          <p:cNvSpPr txBox="1"/>
          <p:nvPr/>
        </p:nvSpPr>
        <p:spPr>
          <a:xfrm>
            <a:off x="7714820" y="4531472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시간 복잡도 예시 코드</a:t>
            </a:r>
            <a:endParaRPr lang="en-US" altLang="ko-KR" sz="1600" dirty="0">
              <a:latin typeface="+mn-ea"/>
              <a:ea typeface="+mn-ea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+mn-ea"/>
                <a:ea typeface="+mn-ea"/>
              </a:rPr>
              <a:t>공간 복잡도 예시 코드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1E999FA-C188-467B-9B51-19A404A6979E}"/>
              </a:ext>
            </a:extLst>
          </p:cNvPr>
          <p:cNvSpPr/>
          <p:nvPr/>
        </p:nvSpPr>
        <p:spPr>
          <a:xfrm>
            <a:off x="3153119" y="3031822"/>
            <a:ext cx="1792952" cy="131964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2A0C4-BE58-412B-A130-312FD46FD726}"/>
              </a:ext>
            </a:extLst>
          </p:cNvPr>
          <p:cNvSpPr txBox="1"/>
          <p:nvPr/>
        </p:nvSpPr>
        <p:spPr>
          <a:xfrm>
            <a:off x="4119765" y="3324282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latin typeface="+mn-ea"/>
                <a:ea typeface="+mn-ea"/>
              </a:rPr>
              <a:t>지수</a:t>
            </a:r>
            <a:endParaRPr lang="ko-KR" altLang="en-US" sz="1600" dirty="0" err="1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8F1A72-28B9-4352-BC08-2509F32E65B3}"/>
                  </a:ext>
                </a:extLst>
              </p:cNvPr>
              <p:cNvSpPr txBox="1"/>
              <p:nvPr/>
            </p:nvSpPr>
            <p:spPr>
              <a:xfrm>
                <a:off x="4089304" y="3844182"/>
                <a:ext cx="7596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ea typeface="Noto Sans CJK KR Regular" panose="020B0500000000000000" pitchFamily="34" charset="-127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ea typeface="Noto Sans CJK KR Regular" panose="020B0500000000000000" pitchFamily="34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i="0" smtClean="0">
                                  <a:latin typeface="Cambria Math" panose="02040503050406030204" pitchFamily="18" charset="0"/>
                                  <a:ea typeface="Noto Sans CJK KR Regular" panose="020B0500000000000000" pitchFamily="34" charset="-127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Noto Sans CJK KR Regular" panose="020B0500000000000000" pitchFamily="34" charset="-127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Noto Sans CJK KR Regular" panose="020B0500000000000000" pitchFamily="34" charset="-127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8F1A72-28B9-4352-BC08-2509F32E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304" y="3844182"/>
                <a:ext cx="759695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EABD3-7210-48D9-A16F-0A64885CA301}"/>
                  </a:ext>
                </a:extLst>
              </p:cNvPr>
              <p:cNvSpPr txBox="1"/>
              <p:nvPr/>
            </p:nvSpPr>
            <p:spPr>
              <a:xfrm>
                <a:off x="3526914" y="3195594"/>
                <a:ext cx="4554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6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EABD3-7210-48D9-A16F-0A64885CA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14" y="3195594"/>
                <a:ext cx="45544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1D1218E-A83D-41A9-B594-E4BF4E5AFF4A}"/>
              </a:ext>
            </a:extLst>
          </p:cNvPr>
          <p:cNvSpPr txBox="1"/>
          <p:nvPr/>
        </p:nvSpPr>
        <p:spPr>
          <a:xfrm>
            <a:off x="3181657" y="3707348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ea typeface="+mn-ea"/>
              </a:rPr>
              <a:t>제곱근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√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D643B4-8F72-496A-9B47-01BB09D45EC6}"/>
              </a:ext>
            </a:extLst>
          </p:cNvPr>
          <p:cNvSpPr/>
          <p:nvPr/>
        </p:nvSpPr>
        <p:spPr>
          <a:xfrm>
            <a:off x="7241983" y="3294522"/>
            <a:ext cx="3341076" cy="79424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E3ABCD-FE1A-470B-B5A3-55345C4B9D38}"/>
                  </a:ext>
                </a:extLst>
              </p:cNvPr>
              <p:cNvSpPr txBox="1"/>
              <p:nvPr/>
            </p:nvSpPr>
            <p:spPr>
              <a:xfrm>
                <a:off x="7397848" y="3504992"/>
                <a:ext cx="5907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E3ABCD-FE1A-470B-B5A3-55345C4B9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848" y="3504992"/>
                <a:ext cx="590780" cy="338554"/>
              </a:xfrm>
              <a:prstGeom prst="rect">
                <a:avLst/>
              </a:prstGeom>
              <a:blipFill>
                <a:blip r:embed="rId5"/>
                <a:stretch>
                  <a:fillRect r="-4167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68FFCA-9D5B-4BDC-AED2-7BC0C3B3CED3}"/>
                  </a:ext>
                </a:extLst>
              </p:cNvPr>
              <p:cNvSpPr txBox="1"/>
              <p:nvPr/>
            </p:nvSpPr>
            <p:spPr>
              <a:xfrm>
                <a:off x="8357198" y="3504992"/>
                <a:ext cx="951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68FFCA-9D5B-4BDC-AED2-7BC0C3B3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198" y="3504992"/>
                <a:ext cx="951457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A5D0EF-D522-4A1D-9450-432BB6DA4D6A}"/>
                  </a:ext>
                </a:extLst>
              </p:cNvPr>
              <p:cNvSpPr txBox="1"/>
              <p:nvPr/>
            </p:nvSpPr>
            <p:spPr>
              <a:xfrm>
                <a:off x="9677225" y="3504992"/>
                <a:ext cx="7148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A5D0EF-D522-4A1D-9450-432BB6DA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225" y="3504992"/>
                <a:ext cx="714844" cy="338554"/>
              </a:xfrm>
              <a:prstGeom prst="rect">
                <a:avLst/>
              </a:prstGeom>
              <a:blipFill>
                <a:blip r:embed="rId7"/>
                <a:stretch>
                  <a:fillRect r="-2542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1C8473-3905-4EA8-8D39-F8700263C354}"/>
                  </a:ext>
                </a:extLst>
              </p:cNvPr>
              <p:cNvSpPr txBox="1"/>
              <p:nvPr/>
            </p:nvSpPr>
            <p:spPr>
              <a:xfrm>
                <a:off x="7989499" y="3504992"/>
                <a:ext cx="3668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1C8473-3905-4EA8-8D39-F8700263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499" y="3504992"/>
                <a:ext cx="3668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560F75-EB6C-43BA-9EFB-EF4070ADDBE0}"/>
                  </a:ext>
                </a:extLst>
              </p:cNvPr>
              <p:cNvSpPr txBox="1"/>
              <p:nvPr/>
            </p:nvSpPr>
            <p:spPr>
              <a:xfrm>
                <a:off x="9309526" y="3504992"/>
                <a:ext cx="3668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560F75-EB6C-43BA-9EFB-EF4070ADD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526" y="3504992"/>
                <a:ext cx="36682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6405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146</Words>
  <Application>Microsoft Office PowerPoint</Application>
  <PresentationFormat>와이드스크린</PresentationFormat>
  <Paragraphs>51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CJK KR Regular</vt:lpstr>
      <vt:lpstr>Arial</vt:lpstr>
      <vt:lpstr>Cambria Math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Ma Goon</cp:lastModifiedBy>
  <cp:revision>162</cp:revision>
  <dcterms:modified xsi:type="dcterms:W3CDTF">2021-12-14T14:27:11Z</dcterms:modified>
</cp:coreProperties>
</file>