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61" r:id="rId3"/>
    <p:sldId id="259" r:id="rId4"/>
    <p:sldId id="262" r:id="rId5"/>
    <p:sldId id="266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" roundtripDataSignature="AMtx7mgIaHgAmjY/n4pJAHhOE57l+hAq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 autoAdjust="0"/>
    <p:restoredTop sz="94656" autoAdjust="0"/>
  </p:normalViewPr>
  <p:slideViewPr>
    <p:cSldViewPr snapToGrid="0">
      <p:cViewPr varScale="1">
        <p:scale>
          <a:sx n="91" d="100"/>
          <a:sy n="91" d="100"/>
        </p:scale>
        <p:origin x="72" y="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Noto Sans CJK KR Regular" panose="020B0500000000000000" pitchFamily="34" charset="-127"/>
        <a:ea typeface="Noto Sans CJK KR Regular" panose="020B0500000000000000" pitchFamily="34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9" name="Google Shape;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Google Shape;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290980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Google Shape;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290980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Google Shape;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705440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Google Shape;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247532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내용-강사님 성함 포함">
  <p:cSld name="내용-강사님 성함 포함">
    <p:bg>
      <p:bgPr>
        <a:solidFill>
          <a:srgbClr val="FFFFFF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5"/>
          <p:cNvSpPr/>
          <p:nvPr/>
        </p:nvSpPr>
        <p:spPr>
          <a:xfrm>
            <a:off x="-12700" y="-25400"/>
            <a:ext cx="2351882" cy="69088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/>
              <a:sym typeface="Arial"/>
            </a:endParaRPr>
          </a:p>
        </p:txBody>
      </p:sp>
      <p:sp>
        <p:nvSpPr>
          <p:cNvPr id="8" name="Google Shape;8;p5"/>
          <p:cNvSpPr txBox="1"/>
          <p:nvPr/>
        </p:nvSpPr>
        <p:spPr>
          <a:xfrm>
            <a:off x="244877" y="371132"/>
            <a:ext cx="872428" cy="323125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1500"/>
              <a:buFont typeface="Arial"/>
              <a:buNone/>
            </a:pPr>
            <a:r>
              <a:rPr lang="en-US" sz="1500" b="0" i="0" u="none" strike="noStrike" cap="none" dirty="0">
                <a:solidFill>
                  <a:srgbClr val="D1D1D1"/>
                </a:solidFill>
                <a:latin typeface="+mj-lt"/>
                <a:ea typeface="Noto Sans CJK KR Regular" panose="020B0500000000000000" pitchFamily="34" charset="-127"/>
                <a:cs typeface="Arial"/>
                <a:sym typeface="Arial"/>
              </a:rPr>
              <a:t>Chapter</a:t>
            </a:r>
            <a:endParaRPr sz="1400" b="0" i="0" u="none" strike="noStrike" cap="none" dirty="0">
              <a:solidFill>
                <a:srgbClr val="000000"/>
              </a:solidFill>
              <a:latin typeface="+mj-lt"/>
              <a:ea typeface="Noto Sans CJK KR Regular" panose="020B0500000000000000" pitchFamily="34" charset="-127"/>
              <a:cs typeface="Arial"/>
              <a:sym typeface="Arial"/>
            </a:endParaRPr>
          </a:p>
        </p:txBody>
      </p:sp>
      <p:sp>
        <p:nvSpPr>
          <p:cNvPr id="9" name="Google Shape;9;p5"/>
          <p:cNvSpPr txBox="1"/>
          <p:nvPr/>
        </p:nvSpPr>
        <p:spPr>
          <a:xfrm>
            <a:off x="9184330" y="6416333"/>
            <a:ext cx="2673133" cy="238486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950"/>
              <a:buFont typeface="Arial"/>
              <a:buNone/>
            </a:pPr>
            <a:r>
              <a:rPr lang="en-US" sz="950" b="0" i="0" u="none" strike="noStrike" cap="none" dirty="0">
                <a:solidFill>
                  <a:srgbClr val="D1D1D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/>
                <a:sym typeface="Arial"/>
              </a:rPr>
              <a:t>Copyright zero-base Corp. All Rights Reserved</a:t>
            </a:r>
            <a:endParaRPr sz="1400" b="0" i="0" u="none" strike="noStrike" cap="none" dirty="0">
              <a:solidFill>
                <a:srgbClr val="0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/>
              <a:sym typeface="Arial"/>
            </a:endParaRPr>
          </a:p>
        </p:txBody>
      </p:sp>
      <p:cxnSp>
        <p:nvCxnSpPr>
          <p:cNvPr id="10" name="Google Shape;10;p5"/>
          <p:cNvCxnSpPr/>
          <p:nvPr/>
        </p:nvCxnSpPr>
        <p:spPr>
          <a:xfrm>
            <a:off x="290915" y="723900"/>
            <a:ext cx="1744651" cy="0"/>
          </a:xfrm>
          <a:prstGeom prst="straightConnector1">
            <a:avLst/>
          </a:prstGeom>
          <a:noFill/>
          <a:ln w="10150" cap="flat" cmpd="sng">
            <a:solidFill>
              <a:srgbClr val="DDDDDD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11" name="Google Shape;11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60298" y="-454450"/>
            <a:ext cx="3040625" cy="194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52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D3E6518-BBCD-426C-BBF4-E8B2B5AE2EFE}"/>
              </a:ext>
            </a:extLst>
          </p:cNvPr>
          <p:cNvSpPr/>
          <p:nvPr/>
        </p:nvSpPr>
        <p:spPr>
          <a:xfrm>
            <a:off x="2336800" y="2499360"/>
            <a:ext cx="9855200" cy="145288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Google Shape;22;p1"/>
          <p:cNvSpPr txBox="1"/>
          <p:nvPr/>
        </p:nvSpPr>
        <p:spPr>
          <a:xfrm>
            <a:off x="3556168" y="4232201"/>
            <a:ext cx="7528143" cy="1061789"/>
          </a:xfrm>
          <a:prstGeom prst="rect">
            <a:avLst/>
          </a:prstGeom>
          <a:noFill/>
          <a:ln w="349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>
                <a:solidFill>
                  <a:schemeClr val="dk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경우의 수</a:t>
            </a:r>
            <a:endParaRPr lang="en-US" altLang="ko-KR" dirty="0">
              <a:solidFill>
                <a:schemeClr val="dk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>
                <a:solidFill>
                  <a:schemeClr val="dk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합의 법칙</a:t>
            </a:r>
            <a:endParaRPr lang="en-US" sz="1400" b="0" i="0" u="none" strike="noStrike" cap="none" dirty="0">
              <a:solidFill>
                <a:schemeClr val="dk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400" b="0" i="0" u="none" strike="noStrike" cap="none" dirty="0">
                <a:solidFill>
                  <a:schemeClr val="dk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곱의 법칙</a:t>
            </a:r>
            <a:endParaRPr lang="en-US" sz="1400" b="0" i="0" u="none" strike="noStrike" cap="none" dirty="0">
              <a:solidFill>
                <a:schemeClr val="dk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sym typeface="Arial"/>
            </a:endParaRPr>
          </a:p>
        </p:txBody>
      </p:sp>
      <p:cxnSp>
        <p:nvCxnSpPr>
          <p:cNvPr id="23" name="Google Shape;23;p1"/>
          <p:cNvCxnSpPr/>
          <p:nvPr/>
        </p:nvCxnSpPr>
        <p:spPr>
          <a:xfrm>
            <a:off x="3623077" y="3717152"/>
            <a:ext cx="278591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6" name="Google Shape;21;p1">
            <a:extLst>
              <a:ext uri="{FF2B5EF4-FFF2-40B4-BE49-F238E27FC236}">
                <a16:creationId xmlns:a16="http://schemas.microsoft.com/office/drawing/2014/main" id="{E9F9ACF1-F1DB-4A84-88B8-A6AF53D8D6B8}"/>
              </a:ext>
            </a:extLst>
          </p:cNvPr>
          <p:cNvSpPr txBox="1"/>
          <p:nvPr/>
        </p:nvSpPr>
        <p:spPr>
          <a:xfrm>
            <a:off x="3556168" y="2780811"/>
            <a:ext cx="7892417" cy="584735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ko-KR" altLang="en-US" sz="3200" b="0" i="0" u="none" strike="noStrike" cap="none" dirty="0">
                <a:solidFill>
                  <a:schemeClr val="dk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기초 수학</a:t>
            </a:r>
            <a:r>
              <a:rPr lang="en-US" altLang="ko-KR" sz="3200" b="0" i="0" u="none" strike="noStrike" cap="none" dirty="0">
                <a:solidFill>
                  <a:schemeClr val="dk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 –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 </a:t>
            </a:r>
            <a:r>
              <a:rPr lang="ko-KR" altLang="en-US" sz="2400" dirty="0">
                <a:solidFill>
                  <a:schemeClr val="dk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경우의 수</a:t>
            </a:r>
            <a:endParaRPr sz="1800" b="0" i="0" u="none" strike="noStrike" cap="none" dirty="0">
              <a:solidFill>
                <a:schemeClr val="dk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C1A05FD-A274-413D-BA35-FBF08B60BEF4}"/>
              </a:ext>
            </a:extLst>
          </p:cNvPr>
          <p:cNvSpPr txBox="1"/>
          <p:nvPr/>
        </p:nvSpPr>
        <p:spPr>
          <a:xfrm>
            <a:off x="2836003" y="2240168"/>
            <a:ext cx="702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학습 목표</a:t>
            </a:r>
            <a:endParaRPr lang="en-US" altLang="ko-KR" sz="32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C2416F-499C-4BEA-A234-BF7BDE508648}"/>
              </a:ext>
            </a:extLst>
          </p:cNvPr>
          <p:cNvSpPr txBox="1"/>
          <p:nvPr/>
        </p:nvSpPr>
        <p:spPr>
          <a:xfrm>
            <a:off x="3435271" y="3137040"/>
            <a:ext cx="6344159" cy="1141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합의 법칙</a:t>
            </a:r>
            <a:r>
              <a:rPr lang="en-US" altLang="ko-KR" sz="2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곱의 법칙을 구분할 수 있음</a:t>
            </a:r>
            <a:endParaRPr lang="en-US" altLang="ko-KR" sz="2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경우의 수를 자바 프로그래밍으로 구현 가능</a:t>
            </a:r>
            <a:endParaRPr lang="en-US" altLang="ko-KR" sz="2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Google Shape;29;p2">
            <a:extLst>
              <a:ext uri="{FF2B5EF4-FFF2-40B4-BE49-F238E27FC236}">
                <a16:creationId xmlns:a16="http://schemas.microsoft.com/office/drawing/2014/main" id="{710DF4A7-B352-4969-939C-024CB575A490}"/>
              </a:ext>
            </a:extLst>
          </p:cNvPr>
          <p:cNvSpPr txBox="1"/>
          <p:nvPr/>
        </p:nvSpPr>
        <p:spPr>
          <a:xfrm>
            <a:off x="229686" y="836002"/>
            <a:ext cx="1859309" cy="415458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ko-KR" altLang="en-US" sz="1400" b="0" i="0" u="none" strike="noStrike" cap="none">
                <a:solidFill>
                  <a:srgbClr val="FFFF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경우의 수</a:t>
            </a:r>
            <a:endParaRPr sz="1400" b="0" i="0" u="none" strike="noStrike" cap="none" dirty="0">
              <a:solidFill>
                <a:srgbClr val="0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9753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6572149-DC36-413A-936D-33F05807F7D9}"/>
              </a:ext>
            </a:extLst>
          </p:cNvPr>
          <p:cNvSpPr txBox="1"/>
          <p:nvPr/>
        </p:nvSpPr>
        <p:spPr>
          <a:xfrm>
            <a:off x="2836003" y="2261192"/>
            <a:ext cx="6344159" cy="58477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r>
              <a:rPr lang="ko-KR" altLang="en-US" sz="32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경우의 수</a:t>
            </a:r>
            <a:endParaRPr lang="en-US" altLang="ko-KR" sz="32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606B5A-744A-418F-8C07-AF524C76093D}"/>
              </a:ext>
            </a:extLst>
          </p:cNvPr>
          <p:cNvSpPr txBox="1"/>
          <p:nvPr/>
        </p:nvSpPr>
        <p:spPr>
          <a:xfrm>
            <a:off x="3374314" y="2987538"/>
            <a:ext cx="7125520" cy="14284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어떤 사건에서 일어날 수 있는 경우의 가짓수</a:t>
            </a:r>
            <a:b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예시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1)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동전을 던지는 사건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경우의 수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  <a:b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예시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2)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주사위를 던지는 사건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경우의 수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6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0E7C9EE-56D1-4C2D-AC89-7AB04AAB4FCF}"/>
              </a:ext>
            </a:extLst>
          </p:cNvPr>
          <p:cNvSpPr/>
          <p:nvPr/>
        </p:nvSpPr>
        <p:spPr>
          <a:xfrm>
            <a:off x="3689274" y="4688583"/>
            <a:ext cx="7125520" cy="765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chemeClr val="tx1"/>
                </a:solidFill>
              </a:rPr>
              <a:t>사건 </a:t>
            </a:r>
            <a:r>
              <a:rPr lang="en-US" altLang="ko-KR" sz="1800" dirty="0">
                <a:solidFill>
                  <a:schemeClr val="tx1"/>
                </a:solidFill>
              </a:rPr>
              <a:t>A</a:t>
            </a:r>
            <a:r>
              <a:rPr lang="ko-KR" altLang="en-US" sz="1800" dirty="0">
                <a:solidFill>
                  <a:schemeClr val="tx1"/>
                </a:solidFill>
              </a:rPr>
              <a:t>가 일어날 경우의 수</a:t>
            </a:r>
            <a:r>
              <a:rPr lang="en-US" altLang="ko-KR" sz="1800" dirty="0">
                <a:solidFill>
                  <a:schemeClr val="tx1"/>
                </a:solidFill>
              </a:rPr>
              <a:t>: n(A)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6" name="Google Shape;29;p2">
            <a:extLst>
              <a:ext uri="{FF2B5EF4-FFF2-40B4-BE49-F238E27FC236}">
                <a16:creationId xmlns:a16="http://schemas.microsoft.com/office/drawing/2014/main" id="{FD3B53E0-B106-406E-8B8F-A4CCF0921BC8}"/>
              </a:ext>
            </a:extLst>
          </p:cNvPr>
          <p:cNvSpPr txBox="1"/>
          <p:nvPr/>
        </p:nvSpPr>
        <p:spPr>
          <a:xfrm>
            <a:off x="229686" y="836002"/>
            <a:ext cx="1859309" cy="415458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ko-KR" altLang="en-US" sz="1400" b="0" i="0" u="none" strike="noStrike" cap="none">
                <a:solidFill>
                  <a:srgbClr val="FFFF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경우의 수</a:t>
            </a:r>
            <a:endParaRPr sz="1400" b="0" i="0" u="none" strike="noStrike" cap="none" dirty="0">
              <a:solidFill>
                <a:srgbClr val="0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6733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6572149-DC36-413A-936D-33F05807F7D9}"/>
              </a:ext>
            </a:extLst>
          </p:cNvPr>
          <p:cNvSpPr txBox="1"/>
          <p:nvPr/>
        </p:nvSpPr>
        <p:spPr>
          <a:xfrm>
            <a:off x="2836003" y="1488306"/>
            <a:ext cx="6344159" cy="58477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합의 법칙</a:t>
            </a:r>
            <a:endParaRPr lang="en-US" altLang="ko-KR" sz="32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606B5A-744A-418F-8C07-AF524C76093D}"/>
              </a:ext>
            </a:extLst>
          </p:cNvPr>
          <p:cNvSpPr txBox="1"/>
          <p:nvPr/>
        </p:nvSpPr>
        <p:spPr>
          <a:xfrm>
            <a:off x="3374314" y="2214652"/>
            <a:ext cx="7125520" cy="505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사건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사건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일어날 경우의 수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0E7C9EE-56D1-4C2D-AC89-7AB04AAB4FCF}"/>
              </a:ext>
            </a:extLst>
          </p:cNvPr>
          <p:cNvSpPr/>
          <p:nvPr/>
        </p:nvSpPr>
        <p:spPr>
          <a:xfrm>
            <a:off x="3689274" y="2841174"/>
            <a:ext cx="7125520" cy="591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chemeClr val="tx1"/>
                </a:solidFill>
              </a:rPr>
              <a:t>사건 </a:t>
            </a:r>
            <a:r>
              <a:rPr lang="en-US" altLang="ko-KR" sz="1800" dirty="0">
                <a:solidFill>
                  <a:schemeClr val="tx1"/>
                </a:solidFill>
              </a:rPr>
              <a:t>A</a:t>
            </a:r>
            <a:r>
              <a:rPr lang="ko-KR" altLang="en-US" sz="1800" dirty="0">
                <a:solidFill>
                  <a:schemeClr val="tx1"/>
                </a:solidFill>
              </a:rPr>
              <a:t>와 사건 </a:t>
            </a:r>
            <a:r>
              <a:rPr lang="en-US" altLang="ko-KR" sz="1800" dirty="0">
                <a:solidFill>
                  <a:schemeClr val="tx1"/>
                </a:solidFill>
              </a:rPr>
              <a:t>B</a:t>
            </a:r>
            <a:r>
              <a:rPr lang="ko-KR" altLang="en-US" sz="1800" dirty="0">
                <a:solidFill>
                  <a:schemeClr val="tx1"/>
                </a:solidFill>
              </a:rPr>
              <a:t>의 합의 법칙</a:t>
            </a:r>
            <a:r>
              <a:rPr lang="en-US" altLang="ko-KR" sz="1800" dirty="0">
                <a:solidFill>
                  <a:schemeClr val="tx1"/>
                </a:solidFill>
              </a:rPr>
              <a:t>: n(A ∪ B)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6" name="Google Shape;29;p2">
            <a:extLst>
              <a:ext uri="{FF2B5EF4-FFF2-40B4-BE49-F238E27FC236}">
                <a16:creationId xmlns:a16="http://schemas.microsoft.com/office/drawing/2014/main" id="{FD3B53E0-B106-406E-8B8F-A4CCF0921BC8}"/>
              </a:ext>
            </a:extLst>
          </p:cNvPr>
          <p:cNvSpPr txBox="1"/>
          <p:nvPr/>
        </p:nvSpPr>
        <p:spPr>
          <a:xfrm>
            <a:off x="229686" y="836002"/>
            <a:ext cx="1859309" cy="415458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ko-KR" altLang="en-US" sz="1400" b="0" i="0" u="none" strike="noStrike" cap="none">
                <a:solidFill>
                  <a:srgbClr val="FFFF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경우의 수</a:t>
            </a:r>
            <a:endParaRPr sz="1400" b="0" i="0" u="none" strike="noStrike" cap="none" dirty="0">
              <a:solidFill>
                <a:srgbClr val="0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sym typeface="Arial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9DCE010-A42D-4287-A669-31EA8B8E0BB3}"/>
              </a:ext>
            </a:extLst>
          </p:cNvPr>
          <p:cNvSpPr/>
          <p:nvPr/>
        </p:nvSpPr>
        <p:spPr>
          <a:xfrm>
            <a:off x="3698896" y="3668924"/>
            <a:ext cx="6704416" cy="3088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예시</a:t>
            </a:r>
            <a:r>
              <a:rPr lang="en-US" altLang="ko-KR" sz="1600" dirty="0"/>
              <a:t>) </a:t>
            </a:r>
            <a:r>
              <a:rPr lang="ko-KR" altLang="en-US" sz="1600" dirty="0"/>
              <a:t>두 개의 주사위를 던졌을 때 합이 </a:t>
            </a:r>
            <a:r>
              <a:rPr lang="en-US" altLang="ko-KR" sz="1600" dirty="0"/>
              <a:t>3 </a:t>
            </a:r>
            <a:r>
              <a:rPr lang="ko-KR" altLang="en-US" sz="1600" dirty="0"/>
              <a:t>또는 </a:t>
            </a:r>
            <a:r>
              <a:rPr lang="en-US" altLang="ko-KR" sz="1600" dirty="0"/>
              <a:t>4</a:t>
            </a:r>
            <a:r>
              <a:rPr lang="ko-KR" altLang="en-US" sz="1600" dirty="0"/>
              <a:t>의 배수일 경우의 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9CFEBB-935F-449F-8B56-DF52BAF35981}"/>
              </a:ext>
            </a:extLst>
          </p:cNvPr>
          <p:cNvSpPr txBox="1"/>
          <p:nvPr/>
        </p:nvSpPr>
        <p:spPr>
          <a:xfrm>
            <a:off x="3940628" y="4147457"/>
            <a:ext cx="31678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+mn-ea"/>
                <a:ea typeface="+mn-ea"/>
              </a:rPr>
              <a:t>* </a:t>
            </a:r>
            <a:r>
              <a:rPr lang="ko-KR" altLang="en-US" sz="1600" u="sng" dirty="0">
                <a:latin typeface="+mn-ea"/>
                <a:ea typeface="+mn-ea"/>
              </a:rPr>
              <a:t>사건 </a:t>
            </a:r>
            <a:r>
              <a:rPr lang="en-US" altLang="ko-KR" sz="1600" u="sng" dirty="0">
                <a:latin typeface="+mn-ea"/>
                <a:ea typeface="+mn-ea"/>
              </a:rPr>
              <a:t>A: </a:t>
            </a:r>
            <a:r>
              <a:rPr lang="ko-KR" altLang="en-US" sz="1600" u="sng" dirty="0">
                <a:latin typeface="+mn-ea"/>
                <a:ea typeface="+mn-ea"/>
              </a:rPr>
              <a:t>합이 </a:t>
            </a:r>
            <a:r>
              <a:rPr lang="en-US" altLang="ko-KR" sz="1600" u="sng" dirty="0">
                <a:latin typeface="+mn-ea"/>
                <a:ea typeface="+mn-ea"/>
              </a:rPr>
              <a:t>3</a:t>
            </a:r>
            <a:r>
              <a:rPr lang="ko-KR" altLang="en-US" sz="1600" u="sng" dirty="0">
                <a:latin typeface="+mn-ea"/>
                <a:ea typeface="+mn-ea"/>
              </a:rPr>
              <a:t>의 배수일 경우</a:t>
            </a:r>
            <a:endParaRPr lang="en-US" altLang="ko-KR" sz="1600" u="sng" dirty="0">
              <a:latin typeface="+mn-ea"/>
              <a:ea typeface="+mn-ea"/>
            </a:endParaRPr>
          </a:p>
          <a:p>
            <a:pPr algn="l"/>
            <a:endParaRPr lang="en-US" altLang="ko-KR" sz="1600" dirty="0">
              <a:latin typeface="+mn-ea"/>
              <a:ea typeface="+mn-ea"/>
            </a:endParaRPr>
          </a:p>
          <a:p>
            <a:pPr algn="l"/>
            <a:r>
              <a:rPr lang="en-US" altLang="ko-KR" sz="1600" dirty="0">
                <a:latin typeface="+mn-ea"/>
                <a:ea typeface="+mn-ea"/>
              </a:rPr>
              <a:t>3: (1, 2), (2, 1)</a:t>
            </a:r>
          </a:p>
          <a:p>
            <a:pPr algn="l"/>
            <a:r>
              <a:rPr lang="en-US" altLang="ko-KR" sz="1600" dirty="0">
                <a:latin typeface="+mn-ea"/>
                <a:ea typeface="+mn-ea"/>
              </a:rPr>
              <a:t>6: (1, 5), (2, 4), (3, 3), (4, 2), (5, 1)</a:t>
            </a:r>
          </a:p>
          <a:p>
            <a:pPr algn="l"/>
            <a:r>
              <a:rPr lang="en-US" altLang="ko-KR" sz="1600" dirty="0">
                <a:latin typeface="+mn-ea"/>
                <a:ea typeface="+mn-ea"/>
              </a:rPr>
              <a:t>9: (3, 6), (4, 5), (5, 4), (6, 3)</a:t>
            </a:r>
          </a:p>
          <a:p>
            <a:pPr algn="l"/>
            <a:r>
              <a:rPr lang="en-US" altLang="ko-KR" sz="1600" dirty="0">
                <a:latin typeface="+mn-ea"/>
                <a:ea typeface="+mn-ea"/>
              </a:rPr>
              <a:t>12: (6, 6)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140FAA-A58D-442A-91E6-DAA53B1A322C}"/>
              </a:ext>
            </a:extLst>
          </p:cNvPr>
          <p:cNvSpPr txBox="1"/>
          <p:nvPr/>
        </p:nvSpPr>
        <p:spPr>
          <a:xfrm>
            <a:off x="7173685" y="4147457"/>
            <a:ext cx="31678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+mn-ea"/>
                <a:ea typeface="+mn-ea"/>
              </a:rPr>
              <a:t>* </a:t>
            </a:r>
            <a:r>
              <a:rPr lang="ko-KR" altLang="en-US" sz="1600" u="sng" dirty="0">
                <a:latin typeface="+mn-ea"/>
                <a:ea typeface="+mn-ea"/>
              </a:rPr>
              <a:t>사건 </a:t>
            </a:r>
            <a:r>
              <a:rPr lang="en-US" altLang="ko-KR" sz="1600" u="sng" dirty="0">
                <a:latin typeface="+mn-ea"/>
                <a:ea typeface="+mn-ea"/>
              </a:rPr>
              <a:t>B: </a:t>
            </a:r>
            <a:r>
              <a:rPr lang="ko-KR" altLang="en-US" sz="1600" u="sng" dirty="0">
                <a:latin typeface="+mn-ea"/>
                <a:ea typeface="+mn-ea"/>
              </a:rPr>
              <a:t>합이 </a:t>
            </a:r>
            <a:r>
              <a:rPr lang="en-US" altLang="ko-KR" sz="1600" u="sng" dirty="0">
                <a:latin typeface="+mn-ea"/>
                <a:ea typeface="+mn-ea"/>
              </a:rPr>
              <a:t>4</a:t>
            </a:r>
            <a:r>
              <a:rPr lang="ko-KR" altLang="en-US" sz="1600" u="sng" dirty="0">
                <a:latin typeface="+mn-ea"/>
                <a:ea typeface="+mn-ea"/>
              </a:rPr>
              <a:t>의 배수일 경우</a:t>
            </a:r>
            <a:endParaRPr lang="en-US" altLang="ko-KR" sz="1600" u="sng" dirty="0">
              <a:latin typeface="+mn-ea"/>
              <a:ea typeface="+mn-ea"/>
            </a:endParaRPr>
          </a:p>
          <a:p>
            <a:pPr algn="l"/>
            <a:endParaRPr lang="en-US" altLang="ko-KR" sz="1600" dirty="0">
              <a:latin typeface="+mn-ea"/>
              <a:ea typeface="+mn-ea"/>
            </a:endParaRPr>
          </a:p>
          <a:p>
            <a:pPr algn="l"/>
            <a:r>
              <a:rPr lang="en-US" altLang="ko-KR" sz="1600" dirty="0">
                <a:latin typeface="+mn-ea"/>
                <a:ea typeface="+mn-ea"/>
              </a:rPr>
              <a:t>4: (1, 3), (2, 2), (3, 1)</a:t>
            </a:r>
          </a:p>
          <a:p>
            <a:pPr algn="l"/>
            <a:r>
              <a:rPr lang="en-US" altLang="ko-KR" sz="1600" dirty="0">
                <a:latin typeface="+mn-ea"/>
                <a:ea typeface="+mn-ea"/>
              </a:rPr>
              <a:t>8: (2, 6), (3, 5), (4, 4), (5, 3), (6, 2)</a:t>
            </a:r>
          </a:p>
          <a:p>
            <a:pPr algn="l"/>
            <a:r>
              <a:rPr lang="en-US" altLang="ko-KR" sz="1600" dirty="0">
                <a:latin typeface="+mn-ea"/>
                <a:ea typeface="+mn-ea"/>
              </a:rPr>
              <a:t>12: (6, 6)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6BAA2D-ABD1-48A2-9C9D-F8EE70D0BFCD}"/>
              </a:ext>
            </a:extLst>
          </p:cNvPr>
          <p:cNvSpPr txBox="1"/>
          <p:nvPr/>
        </p:nvSpPr>
        <p:spPr>
          <a:xfrm>
            <a:off x="3995058" y="5891682"/>
            <a:ext cx="32287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+mn-ea"/>
                <a:ea typeface="+mn-ea"/>
              </a:rPr>
              <a:t>n(A ∪ B) = n(A) + n(B) – n(A ∩ B)</a:t>
            </a:r>
          </a:p>
          <a:p>
            <a:pPr algn="l"/>
            <a:r>
              <a:rPr lang="en-US" altLang="ko-KR" sz="1600" dirty="0">
                <a:latin typeface="+mn-ea"/>
                <a:ea typeface="+mn-ea"/>
              </a:rPr>
              <a:t>→ 12 + 9 – 1 = 20</a:t>
            </a:r>
            <a:endParaRPr lang="ko-KR" altLang="en-US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6094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6572149-DC36-413A-936D-33F05807F7D9}"/>
              </a:ext>
            </a:extLst>
          </p:cNvPr>
          <p:cNvSpPr txBox="1"/>
          <p:nvPr/>
        </p:nvSpPr>
        <p:spPr>
          <a:xfrm>
            <a:off x="2836003" y="1488306"/>
            <a:ext cx="6344159" cy="58477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곱의 법칙</a:t>
            </a:r>
            <a:endParaRPr lang="en-US" altLang="ko-KR" sz="32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606B5A-744A-418F-8C07-AF524C76093D}"/>
              </a:ext>
            </a:extLst>
          </p:cNvPr>
          <p:cNvSpPr txBox="1"/>
          <p:nvPr/>
        </p:nvSpPr>
        <p:spPr>
          <a:xfrm>
            <a:off x="3374314" y="2214652"/>
            <a:ext cx="7125520" cy="505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사건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사건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동시에 일어날 경우의 수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0E7C9EE-56D1-4C2D-AC89-7AB04AAB4FCF}"/>
              </a:ext>
            </a:extLst>
          </p:cNvPr>
          <p:cNvSpPr/>
          <p:nvPr/>
        </p:nvSpPr>
        <p:spPr>
          <a:xfrm>
            <a:off x="3689274" y="2841174"/>
            <a:ext cx="7125520" cy="591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chemeClr val="tx1"/>
                </a:solidFill>
              </a:rPr>
              <a:t>사건 </a:t>
            </a:r>
            <a:r>
              <a:rPr lang="en-US" altLang="ko-KR" sz="1800" dirty="0">
                <a:solidFill>
                  <a:schemeClr val="tx1"/>
                </a:solidFill>
              </a:rPr>
              <a:t>A</a:t>
            </a:r>
            <a:r>
              <a:rPr lang="ko-KR" altLang="en-US" sz="1800" dirty="0">
                <a:solidFill>
                  <a:schemeClr val="tx1"/>
                </a:solidFill>
              </a:rPr>
              <a:t>와 사건 </a:t>
            </a:r>
            <a:r>
              <a:rPr lang="en-US" altLang="ko-KR" sz="1800" dirty="0">
                <a:solidFill>
                  <a:schemeClr val="tx1"/>
                </a:solidFill>
              </a:rPr>
              <a:t>B</a:t>
            </a:r>
            <a:r>
              <a:rPr lang="ko-KR" altLang="en-US" sz="1800" dirty="0">
                <a:solidFill>
                  <a:schemeClr val="tx1"/>
                </a:solidFill>
              </a:rPr>
              <a:t>의 곱의 법칙</a:t>
            </a:r>
            <a:r>
              <a:rPr lang="en-US" altLang="ko-KR" sz="1800" dirty="0">
                <a:solidFill>
                  <a:schemeClr val="tx1"/>
                </a:solidFill>
              </a:rPr>
              <a:t>: n(A x B)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6" name="Google Shape;29;p2">
            <a:extLst>
              <a:ext uri="{FF2B5EF4-FFF2-40B4-BE49-F238E27FC236}">
                <a16:creationId xmlns:a16="http://schemas.microsoft.com/office/drawing/2014/main" id="{FD3B53E0-B106-406E-8B8F-A4CCF0921BC8}"/>
              </a:ext>
            </a:extLst>
          </p:cNvPr>
          <p:cNvSpPr txBox="1"/>
          <p:nvPr/>
        </p:nvSpPr>
        <p:spPr>
          <a:xfrm>
            <a:off x="229686" y="836002"/>
            <a:ext cx="1859309" cy="415458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ko-KR" altLang="en-US" sz="1400" b="0" i="0" u="none" strike="noStrike" cap="none">
                <a:solidFill>
                  <a:srgbClr val="FFFF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경우의 수</a:t>
            </a:r>
            <a:endParaRPr sz="1400" b="0" i="0" u="none" strike="noStrike" cap="none" dirty="0">
              <a:solidFill>
                <a:srgbClr val="0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sym typeface="Arial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9DCE010-A42D-4287-A669-31EA8B8E0BB3}"/>
              </a:ext>
            </a:extLst>
          </p:cNvPr>
          <p:cNvSpPr/>
          <p:nvPr/>
        </p:nvSpPr>
        <p:spPr>
          <a:xfrm>
            <a:off x="3698896" y="3668924"/>
            <a:ext cx="6704416" cy="3088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예시</a:t>
            </a:r>
            <a:r>
              <a:rPr lang="en-US" altLang="ko-KR" sz="1600" dirty="0"/>
              <a:t>) </a:t>
            </a:r>
            <a:r>
              <a:rPr lang="ko-KR" altLang="en-US" sz="1600" dirty="0"/>
              <a:t>두 개의 주사위 </a:t>
            </a:r>
            <a:r>
              <a:rPr lang="en-US" altLang="ko-KR" sz="1600" dirty="0"/>
              <a:t>a, b</a:t>
            </a:r>
            <a:r>
              <a:rPr lang="ko-KR" altLang="en-US" sz="1600" dirty="0"/>
              <a:t>를 던졌을 때 </a:t>
            </a:r>
            <a:r>
              <a:rPr lang="en-US" altLang="ko-KR" sz="1600" dirty="0"/>
              <a:t>a</a:t>
            </a:r>
            <a:r>
              <a:rPr lang="ko-KR" altLang="en-US" sz="1600" dirty="0"/>
              <a:t>는 </a:t>
            </a:r>
            <a:r>
              <a:rPr lang="en-US" altLang="ko-KR" sz="1600" dirty="0"/>
              <a:t>3</a:t>
            </a:r>
            <a:r>
              <a:rPr lang="ko-KR" altLang="en-US" sz="1600" dirty="0"/>
              <a:t>의 배수</a:t>
            </a:r>
            <a:r>
              <a:rPr lang="en-US" altLang="ko-KR" sz="1600" dirty="0"/>
              <a:t>, b</a:t>
            </a:r>
            <a:r>
              <a:rPr lang="ko-KR" altLang="en-US" sz="1600" dirty="0"/>
              <a:t>는 </a:t>
            </a:r>
            <a:r>
              <a:rPr lang="en-US" altLang="ko-KR" sz="1600" dirty="0"/>
              <a:t>4</a:t>
            </a:r>
            <a:r>
              <a:rPr lang="ko-KR" altLang="en-US" sz="1600" dirty="0"/>
              <a:t>의 배수인 경우의 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9CFEBB-935F-449F-8B56-DF52BAF35981}"/>
              </a:ext>
            </a:extLst>
          </p:cNvPr>
          <p:cNvSpPr txBox="1"/>
          <p:nvPr/>
        </p:nvSpPr>
        <p:spPr>
          <a:xfrm>
            <a:off x="3940628" y="4147457"/>
            <a:ext cx="26741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+mn-ea"/>
                <a:ea typeface="+mn-ea"/>
              </a:rPr>
              <a:t>* </a:t>
            </a:r>
            <a:r>
              <a:rPr lang="ko-KR" altLang="en-US" sz="1600" u="sng" dirty="0">
                <a:latin typeface="+mn-ea"/>
                <a:ea typeface="+mn-ea"/>
              </a:rPr>
              <a:t>사건 </a:t>
            </a:r>
            <a:r>
              <a:rPr lang="en-US" altLang="ko-KR" sz="1600" u="sng" dirty="0">
                <a:latin typeface="+mn-ea"/>
                <a:ea typeface="+mn-ea"/>
              </a:rPr>
              <a:t>A: a</a:t>
            </a:r>
            <a:r>
              <a:rPr lang="ko-KR" altLang="en-US" sz="1600" u="sng" dirty="0">
                <a:latin typeface="+mn-ea"/>
                <a:ea typeface="+mn-ea"/>
              </a:rPr>
              <a:t>가 </a:t>
            </a:r>
            <a:r>
              <a:rPr lang="en-US" altLang="ko-KR" sz="1600" u="sng" dirty="0">
                <a:latin typeface="+mn-ea"/>
                <a:ea typeface="+mn-ea"/>
              </a:rPr>
              <a:t>3</a:t>
            </a:r>
            <a:r>
              <a:rPr lang="ko-KR" altLang="en-US" sz="1600" u="sng" dirty="0">
                <a:latin typeface="+mn-ea"/>
                <a:ea typeface="+mn-ea"/>
              </a:rPr>
              <a:t>의 배수일 경우</a:t>
            </a:r>
            <a:endParaRPr lang="en-US" altLang="ko-KR" sz="1600" u="sng" dirty="0">
              <a:latin typeface="+mn-ea"/>
              <a:ea typeface="+mn-ea"/>
            </a:endParaRPr>
          </a:p>
          <a:p>
            <a:pPr algn="l"/>
            <a:endParaRPr lang="en-US" altLang="ko-KR" sz="1600" dirty="0">
              <a:latin typeface="+mn-ea"/>
              <a:ea typeface="+mn-ea"/>
            </a:endParaRPr>
          </a:p>
          <a:p>
            <a:pPr algn="l"/>
            <a:r>
              <a:rPr lang="en-US" altLang="ko-KR" sz="1600" dirty="0">
                <a:latin typeface="+mn-ea"/>
                <a:ea typeface="+mn-ea"/>
              </a:rPr>
              <a:t>2</a:t>
            </a:r>
            <a:r>
              <a:rPr lang="ko-KR" altLang="en-US" sz="1600" dirty="0">
                <a:latin typeface="+mn-ea"/>
                <a:ea typeface="+mn-ea"/>
              </a:rPr>
              <a:t>가지</a:t>
            </a:r>
            <a:r>
              <a:rPr lang="en-US" altLang="ko-KR" sz="1600" dirty="0">
                <a:latin typeface="+mn-ea"/>
                <a:ea typeface="+mn-ea"/>
              </a:rPr>
              <a:t>: 3, 6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140FAA-A58D-442A-91E6-DAA53B1A322C}"/>
              </a:ext>
            </a:extLst>
          </p:cNvPr>
          <p:cNvSpPr txBox="1"/>
          <p:nvPr/>
        </p:nvSpPr>
        <p:spPr>
          <a:xfrm>
            <a:off x="7173685" y="4147457"/>
            <a:ext cx="26949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+mn-ea"/>
                <a:ea typeface="+mn-ea"/>
              </a:rPr>
              <a:t>* </a:t>
            </a:r>
            <a:r>
              <a:rPr lang="ko-KR" altLang="en-US" sz="1600" u="sng" dirty="0">
                <a:latin typeface="+mn-ea"/>
                <a:ea typeface="+mn-ea"/>
              </a:rPr>
              <a:t>사건 </a:t>
            </a:r>
            <a:r>
              <a:rPr lang="en-US" altLang="ko-KR" sz="1600" u="sng" dirty="0">
                <a:latin typeface="+mn-ea"/>
                <a:ea typeface="+mn-ea"/>
              </a:rPr>
              <a:t>B: b</a:t>
            </a:r>
            <a:r>
              <a:rPr lang="ko-KR" altLang="en-US" sz="1600" u="sng" dirty="0">
                <a:latin typeface="+mn-ea"/>
                <a:ea typeface="+mn-ea"/>
              </a:rPr>
              <a:t>가 </a:t>
            </a:r>
            <a:r>
              <a:rPr lang="en-US" altLang="ko-KR" sz="1600" u="sng" dirty="0">
                <a:latin typeface="+mn-ea"/>
                <a:ea typeface="+mn-ea"/>
              </a:rPr>
              <a:t>4</a:t>
            </a:r>
            <a:r>
              <a:rPr lang="ko-KR" altLang="en-US" sz="1600" u="sng" dirty="0">
                <a:latin typeface="+mn-ea"/>
                <a:ea typeface="+mn-ea"/>
              </a:rPr>
              <a:t>의 배수일 경우</a:t>
            </a:r>
            <a:endParaRPr lang="en-US" altLang="ko-KR" sz="1600" u="sng" dirty="0">
              <a:latin typeface="+mn-ea"/>
              <a:ea typeface="+mn-ea"/>
            </a:endParaRPr>
          </a:p>
          <a:p>
            <a:pPr algn="l"/>
            <a:endParaRPr lang="en-US" altLang="ko-KR" sz="1600" dirty="0">
              <a:latin typeface="+mn-ea"/>
              <a:ea typeface="+mn-ea"/>
            </a:endParaRPr>
          </a:p>
          <a:p>
            <a:pPr algn="l"/>
            <a:r>
              <a:rPr lang="en-US" altLang="ko-KR" sz="1600" dirty="0">
                <a:latin typeface="+mn-ea"/>
                <a:ea typeface="+mn-ea"/>
              </a:rPr>
              <a:t>1</a:t>
            </a:r>
            <a:r>
              <a:rPr lang="ko-KR" altLang="en-US" sz="1600" dirty="0">
                <a:latin typeface="+mn-ea"/>
                <a:ea typeface="+mn-ea"/>
              </a:rPr>
              <a:t>가지</a:t>
            </a:r>
            <a:r>
              <a:rPr lang="en-US" altLang="ko-KR" sz="1600" dirty="0">
                <a:latin typeface="+mn-ea"/>
                <a:ea typeface="+mn-ea"/>
              </a:rPr>
              <a:t>: 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6BAA2D-ABD1-48A2-9C9D-F8EE70D0BFCD}"/>
              </a:ext>
            </a:extLst>
          </p:cNvPr>
          <p:cNvSpPr txBox="1"/>
          <p:nvPr/>
        </p:nvSpPr>
        <p:spPr>
          <a:xfrm>
            <a:off x="3995058" y="5314736"/>
            <a:ext cx="20906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+mn-ea"/>
                <a:ea typeface="+mn-ea"/>
              </a:rPr>
              <a:t>n(A x B) = n(A) x n(B)</a:t>
            </a:r>
          </a:p>
          <a:p>
            <a:pPr algn="l"/>
            <a:r>
              <a:rPr lang="en-US" altLang="ko-KR" sz="1600" dirty="0">
                <a:latin typeface="+mn-ea"/>
                <a:ea typeface="+mn-ea"/>
              </a:rPr>
              <a:t>→ 2 x 1 = 2</a:t>
            </a:r>
            <a:endParaRPr lang="ko-KR" altLang="en-US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13222240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3_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Noto Sans">
      <a:majorFont>
        <a:latin typeface="Noto Sans CJK KR Regular"/>
        <a:ea typeface="Noto Sans CJK KR Regular"/>
        <a:cs typeface=""/>
      </a:majorFont>
      <a:minorFont>
        <a:latin typeface="Noto Sans CJK KR Regular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200" dirty="0" err="1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3_Office 테마">
  <a:themeElements>
    <a:clrScheme name="3_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391</Words>
  <Application>Microsoft Office PowerPoint</Application>
  <PresentationFormat>와이드스크린</PresentationFormat>
  <Paragraphs>43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Noto Sans CJK KR Regular</vt:lpstr>
      <vt:lpstr>Arial</vt:lpstr>
      <vt:lpstr>Wingdings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FC_Video_Designer</dc:creator>
  <cp:lastModifiedBy>lecture</cp:lastModifiedBy>
  <cp:revision>143</cp:revision>
  <dcterms:modified xsi:type="dcterms:W3CDTF">2021-12-20T13:04:21Z</dcterms:modified>
</cp:coreProperties>
</file>