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1" r:id="rId3"/>
    <p:sldId id="262" r:id="rId4"/>
    <p:sldId id="264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gIaHgAmjY/n4pJAHhOE57l+hAq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Noto Sans CJK KR Regular" panose="020B0500000000000000" pitchFamily="34" charset="-127"/>
        <a:ea typeface="Noto Sans CJK KR Regular" panose="020B0500000000000000" pitchFamily="34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9098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72070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4154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내용-강사님 성함 포함">
  <p:cSld name="내용-강사님 성함 포함">
    <p:bg>
      <p:bgPr>
        <a:solidFill>
          <a:srgbClr val="FFFFFF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5"/>
          <p:cNvSpPr/>
          <p:nvPr/>
        </p:nvSpPr>
        <p:spPr>
          <a:xfrm>
            <a:off x="-12700" y="-25400"/>
            <a:ext cx="2351882" cy="69088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/>
              <a:sym typeface="Arial"/>
            </a:endParaRPr>
          </a:p>
        </p:txBody>
      </p:sp>
      <p:sp>
        <p:nvSpPr>
          <p:cNvPr id="8" name="Google Shape;8;p5"/>
          <p:cNvSpPr txBox="1"/>
          <p:nvPr/>
        </p:nvSpPr>
        <p:spPr>
          <a:xfrm>
            <a:off x="244877" y="371132"/>
            <a:ext cx="872428" cy="323125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D1D1D1"/>
                </a:solidFill>
                <a:latin typeface="+mj-lt"/>
                <a:ea typeface="Noto Sans CJK KR Regular" panose="020B0500000000000000" pitchFamily="34" charset="-127"/>
                <a:cs typeface="Arial"/>
                <a:sym typeface="Arial"/>
              </a:rPr>
              <a:t>Chapter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Noto Sans CJK KR Regular" panose="020B0500000000000000" pitchFamily="34" charset="-127"/>
              <a:cs typeface="Arial"/>
              <a:sym typeface="Arial"/>
            </a:endParaRPr>
          </a:p>
        </p:txBody>
      </p:sp>
      <p:sp>
        <p:nvSpPr>
          <p:cNvPr id="9" name="Google Shape;9;p5"/>
          <p:cNvSpPr txBox="1"/>
          <p:nvPr/>
        </p:nvSpPr>
        <p:spPr>
          <a:xfrm>
            <a:off x="9184330" y="6416333"/>
            <a:ext cx="2673133" cy="238486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950"/>
              <a:buFont typeface="Arial"/>
              <a:buNone/>
            </a:pPr>
            <a:r>
              <a:rPr lang="en-US" sz="950" b="0" i="0" u="none" strike="noStrike" cap="none" dirty="0">
                <a:solidFill>
                  <a:srgbClr val="D1D1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/>
                <a:sym typeface="Arial"/>
              </a:rPr>
              <a:t>Copyright zero-base Corp. All Rights Reserved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/>
              <a:sym typeface="Arial"/>
            </a:endParaRPr>
          </a:p>
        </p:txBody>
      </p:sp>
      <p:cxnSp>
        <p:nvCxnSpPr>
          <p:cNvPr id="10" name="Google Shape;10;p5"/>
          <p:cNvCxnSpPr/>
          <p:nvPr/>
        </p:nvCxnSpPr>
        <p:spPr>
          <a:xfrm>
            <a:off x="290915" y="723900"/>
            <a:ext cx="1744651" cy="0"/>
          </a:xfrm>
          <a:prstGeom prst="straightConnector1">
            <a:avLst/>
          </a:prstGeom>
          <a:noFill/>
          <a:ln w="10150" cap="flat" cmpd="sng">
            <a:solidFill>
              <a:srgbClr val="DDDDDD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1" name="Google Shape;1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60298" y="-454450"/>
            <a:ext cx="3040625" cy="19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D3E6518-BBCD-426C-BBF4-E8B2B5AE2EFE}"/>
              </a:ext>
            </a:extLst>
          </p:cNvPr>
          <p:cNvSpPr/>
          <p:nvPr/>
        </p:nvSpPr>
        <p:spPr>
          <a:xfrm>
            <a:off x="2336800" y="2499360"/>
            <a:ext cx="9855200" cy="14528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Google Shape;22;p1"/>
          <p:cNvSpPr txBox="1"/>
          <p:nvPr/>
        </p:nvSpPr>
        <p:spPr>
          <a:xfrm>
            <a:off x="3556168" y="4232201"/>
            <a:ext cx="7528143" cy="738623"/>
          </a:xfrm>
          <a:prstGeom prst="rect">
            <a:avLst/>
          </a:prstGeom>
          <a:noFill/>
          <a:ln w="349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제곱</a:t>
            </a:r>
            <a:r>
              <a:rPr lang="en-US" altLang="ko-KR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제곱근</a:t>
            </a:r>
            <a:r>
              <a:rPr lang="en-US" altLang="ko-KR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지수</a:t>
            </a:r>
            <a:endParaRPr lang="en-US" altLang="ko-KR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로그</a:t>
            </a:r>
            <a:endParaRPr lang="en-US" sz="1400" b="0" i="0" u="none" strike="noStrike" cap="none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cxnSp>
        <p:nvCxnSpPr>
          <p:cNvPr id="23" name="Google Shape;23;p1"/>
          <p:cNvCxnSpPr/>
          <p:nvPr/>
        </p:nvCxnSpPr>
        <p:spPr>
          <a:xfrm>
            <a:off x="3623077" y="3717152"/>
            <a:ext cx="278591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" name="Google Shape;21;p1">
            <a:extLst>
              <a:ext uri="{FF2B5EF4-FFF2-40B4-BE49-F238E27FC236}">
                <a16:creationId xmlns:a16="http://schemas.microsoft.com/office/drawing/2014/main" id="{E9F9ACF1-F1DB-4A84-88B8-A6AF53D8D6B8}"/>
              </a:ext>
            </a:extLst>
          </p:cNvPr>
          <p:cNvSpPr txBox="1"/>
          <p:nvPr/>
        </p:nvSpPr>
        <p:spPr>
          <a:xfrm>
            <a:off x="3556168" y="2780811"/>
            <a:ext cx="7892417" cy="584735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ko-KR" altLang="en-US" sz="32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기초 수학</a:t>
            </a:r>
            <a:r>
              <a:rPr lang="en-US" altLang="ko-KR" sz="32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 –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 </a:t>
            </a:r>
            <a:r>
              <a:rPr lang="ko-KR" altLang="en-US" sz="2400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지수와 로그</a:t>
            </a:r>
            <a:endParaRPr sz="1800" b="0" i="0" u="none" strike="noStrike" cap="none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1A05FD-A274-413D-BA35-FBF08B60BEF4}"/>
              </a:ext>
            </a:extLst>
          </p:cNvPr>
          <p:cNvSpPr txBox="1"/>
          <p:nvPr/>
        </p:nvSpPr>
        <p:spPr>
          <a:xfrm>
            <a:off x="2836003" y="2240168"/>
            <a:ext cx="702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학습 목표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2416F-499C-4BEA-A234-BF7BDE508648}"/>
              </a:ext>
            </a:extLst>
          </p:cNvPr>
          <p:cNvSpPr txBox="1"/>
          <p:nvPr/>
        </p:nvSpPr>
        <p:spPr>
          <a:xfrm>
            <a:off x="3435271" y="3137040"/>
            <a:ext cx="6344159" cy="1141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지수와 로그를 </a:t>
            </a:r>
            <a:r>
              <a:rPr lang="en-US" altLang="ko-KR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Math</a:t>
            </a:r>
            <a:r>
              <a:rPr lang="ko-KR" altLang="en-US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계산</a:t>
            </a:r>
            <a:endParaRPr lang="en-US" altLang="ko-KR" sz="2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+option) </a:t>
            </a:r>
            <a:r>
              <a:rPr lang="ko-KR" altLang="en-US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지수와 로그를 직접 구현</a:t>
            </a:r>
            <a:endParaRPr lang="en-US" altLang="ko-KR" sz="2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Google Shape;29;p2">
            <a:extLst>
              <a:ext uri="{FF2B5EF4-FFF2-40B4-BE49-F238E27FC236}">
                <a16:creationId xmlns:a16="http://schemas.microsoft.com/office/drawing/2014/main" id="{710DF4A7-B352-4969-939C-024CB575A490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지수와 로그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975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1450699"/>
            <a:ext cx="6344159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제곱</a:t>
            </a:r>
            <a:r>
              <a:rPr lang="en-US" altLang="ko-KR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제곱근</a:t>
            </a:r>
            <a:r>
              <a:rPr lang="en-US" altLang="ko-KR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지수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06B5A-744A-418F-8C07-AF524C76093D}"/>
              </a:ext>
            </a:extLst>
          </p:cNvPr>
          <p:cNvSpPr txBox="1"/>
          <p:nvPr/>
        </p:nvSpPr>
        <p:spPr>
          <a:xfrm>
            <a:off x="3374314" y="2177045"/>
            <a:ext cx="7125520" cy="2351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제곱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수를 두 번 곱함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거듭 제곱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수를 거듭하여 곱함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제곱근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 root, √)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a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 제곱하여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될 때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제곱근이라고 함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0E7C9EE-56D1-4C2D-AC89-7AB04AAB4FCF}"/>
                  </a:ext>
                </a:extLst>
              </p:cNvPr>
              <p:cNvSpPr/>
              <p:nvPr/>
            </p:nvSpPr>
            <p:spPr>
              <a:xfrm>
                <a:off x="3689274" y="4609750"/>
                <a:ext cx="7125520" cy="15511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×2×2</m:t>
                      </m:r>
                    </m:oMath>
                  </m:oMathPara>
                </a14:m>
                <a:endParaRPr lang="en-US" altLang="ko-KR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rad>
                      <m:r>
                        <a:rPr lang="en-US" altLang="ko-KR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ko-KR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ko-KR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ko-KR" altLang="en-US" sz="1800" dirty="0">
                    <a:solidFill>
                      <a:schemeClr val="tx1"/>
                    </a:solidFill>
                  </a:rPr>
                  <a:t> → </a:t>
                </a:r>
                <a:r>
                  <a:rPr lang="en-US" altLang="ko-KR" sz="1800" dirty="0">
                    <a:solidFill>
                      <a:schemeClr val="tx1"/>
                    </a:solidFill>
                  </a:rPr>
                  <a:t>a: </a:t>
                </a:r>
                <a:r>
                  <a:rPr lang="ko-KR" altLang="en-US" sz="1800" dirty="0">
                    <a:solidFill>
                      <a:schemeClr val="tx1"/>
                    </a:solidFill>
                  </a:rPr>
                  <a:t>밑</a:t>
                </a:r>
                <a:r>
                  <a:rPr lang="en-US" altLang="ko-KR" sz="1800" dirty="0">
                    <a:solidFill>
                      <a:schemeClr val="tx1"/>
                    </a:solidFill>
                  </a:rPr>
                  <a:t>, x: </a:t>
                </a:r>
                <a:r>
                  <a:rPr lang="ko-KR" altLang="en-US" sz="1800" dirty="0">
                    <a:solidFill>
                      <a:schemeClr val="tx1"/>
                    </a:solidFill>
                  </a:rPr>
                  <a:t>지수</a:t>
                </a:r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0E7C9EE-56D1-4C2D-AC89-7AB04AAB4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274" y="4609750"/>
                <a:ext cx="7125520" cy="1551182"/>
              </a:xfrm>
              <a:prstGeom prst="rect">
                <a:avLst/>
              </a:prstGeom>
              <a:blipFill>
                <a:blip r:embed="rId3"/>
                <a:stretch>
                  <a:fillRect b="-3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29;p2">
            <a:extLst>
              <a:ext uri="{FF2B5EF4-FFF2-40B4-BE49-F238E27FC236}">
                <a16:creationId xmlns:a16="http://schemas.microsoft.com/office/drawing/2014/main" id="{E7E5167C-49C9-4051-964E-F657EC1F887F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지수와 로그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1721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2261192"/>
            <a:ext cx="6344159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로그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606B5A-744A-418F-8C07-AF524C76093D}"/>
                  </a:ext>
                </a:extLst>
              </p:cNvPr>
              <p:cNvSpPr txBox="1"/>
              <p:nvPr/>
            </p:nvSpPr>
            <p:spPr>
              <a:xfrm>
                <a:off x="3374314" y="2987538"/>
                <a:ext cx="7125520" cy="9668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Noto Sans CJK KR Regular" panose="020B0500000000000000" pitchFamily="34" charset="-127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Noto Sans CJK KR Regular" panose="020B0500000000000000" pitchFamily="34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i="0" smtClean="0">
                                <a:latin typeface="Cambria Math" panose="02040503050406030204" pitchFamily="18" charset="0"/>
                                <a:ea typeface="Noto Sans CJK KR Regular" panose="020B0500000000000000" pitchFamily="34" charset="-127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oto Sans CJK KR Regular" panose="020B0500000000000000" pitchFamily="34" charset="-127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oto Sans CJK KR Regular" panose="020B0500000000000000" pitchFamily="34" charset="-127"/>
                          </a:rPr>
                          <m:t>𝑏</m:t>
                        </m:r>
                      </m:e>
                    </m:func>
                  </m:oMath>
                </a14:m>
                <a:br>
                  <a:rPr lang="en-US" altLang="ko-KR" sz="2000" dirty="0"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</a:br>
                <a:r>
                  <a:rPr lang="en-US" altLang="ko-KR" sz="2000" dirty="0"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- a</a:t>
                </a:r>
                <a:r>
                  <a:rPr lang="ko-KR" altLang="en-US" sz="2000" dirty="0"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가 </a:t>
                </a:r>
                <a:r>
                  <a:rPr lang="en-US" altLang="ko-KR" sz="2000" dirty="0"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b</a:t>
                </a:r>
                <a:r>
                  <a:rPr lang="ko-KR" altLang="en-US" sz="2000" dirty="0"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가 되기 위해 제곱해야 하는 수</a:t>
                </a:r>
                <a:endParaRPr lang="en-US" altLang="ko-KR" sz="20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606B5A-744A-418F-8C07-AF524C760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314" y="2987538"/>
                <a:ext cx="7125520" cy="966803"/>
              </a:xfrm>
              <a:prstGeom prst="rect">
                <a:avLst/>
              </a:prstGeom>
              <a:blipFill>
                <a:blip r:embed="rId3"/>
                <a:stretch>
                  <a:fillRect l="-771" b="-9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0E7C9EE-56D1-4C2D-AC89-7AB04AAB4FCF}"/>
                  </a:ext>
                </a:extLst>
              </p:cNvPr>
              <p:cNvSpPr/>
              <p:nvPr/>
            </p:nvSpPr>
            <p:spPr>
              <a:xfrm>
                <a:off x="3689274" y="4121135"/>
                <a:ext cx="7125520" cy="14836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func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ko-KR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e>
                      </m:func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ko-KR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2.7182818284590452353602874713527</m:t>
                          </m:r>
                        </m:e>
                      </m:func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0E7C9EE-56D1-4C2D-AC89-7AB04AAB4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274" y="4121135"/>
                <a:ext cx="7125520" cy="1483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29;p2">
            <a:extLst>
              <a:ext uri="{FF2B5EF4-FFF2-40B4-BE49-F238E27FC236}">
                <a16:creationId xmlns:a16="http://schemas.microsoft.com/office/drawing/2014/main" id="{68232369-5AE9-4B26-8BAD-636984D28290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지수와 로그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5611941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3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Noto Sans">
      <a:majorFont>
        <a:latin typeface="Noto Sans CJK KR Regular"/>
        <a:ea typeface="Noto Sans CJK KR Regular"/>
        <a:cs typeface=""/>
      </a:majorFont>
      <a:minorFont>
        <a:latin typeface="Noto Sans CJK KR Regular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200" dirty="0" err="1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Office 테마">
  <a:themeElements>
    <a:clrScheme name="3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114</Words>
  <Application>Microsoft Office PowerPoint</Application>
  <PresentationFormat>와이드스크린</PresentationFormat>
  <Paragraphs>20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Noto Sans CJK KR Regular</vt:lpstr>
      <vt:lpstr>Arial</vt:lpstr>
      <vt:lpstr>Cambria Math</vt:lpstr>
      <vt:lpstr>Wingdings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FC_Video_Designer</dc:creator>
  <cp:lastModifiedBy>Ma Goon</cp:lastModifiedBy>
  <cp:revision>136</cp:revision>
  <dcterms:modified xsi:type="dcterms:W3CDTF">2021-12-06T06:54:35Z</dcterms:modified>
</cp:coreProperties>
</file>