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1" r:id="rId3"/>
    <p:sldId id="259" r:id="rId4"/>
    <p:sldId id="262" r:id="rId5"/>
    <p:sldId id="263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gIaHgAmjY/n4pJAHhOE57l+hAq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3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Noto Sans CJK KR Regular" panose="020B0500000000000000" pitchFamily="34" charset="-127"/>
        <a:ea typeface="Noto Sans CJK KR Regular" panose="020B0500000000000000" pitchFamily="34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9098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90980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54406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04434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내용-강사님 성함 포함">
  <p:cSld name="내용-강사님 성함 포함">
    <p:bg>
      <p:bgPr>
        <a:solidFill>
          <a:srgbClr val="FFFFFF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5"/>
          <p:cNvSpPr/>
          <p:nvPr/>
        </p:nvSpPr>
        <p:spPr>
          <a:xfrm>
            <a:off x="-12700" y="-25400"/>
            <a:ext cx="2351882" cy="69088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/>
              <a:sym typeface="Arial"/>
            </a:endParaRPr>
          </a:p>
        </p:txBody>
      </p:sp>
      <p:sp>
        <p:nvSpPr>
          <p:cNvPr id="8" name="Google Shape;8;p5"/>
          <p:cNvSpPr txBox="1"/>
          <p:nvPr/>
        </p:nvSpPr>
        <p:spPr>
          <a:xfrm>
            <a:off x="244877" y="371132"/>
            <a:ext cx="872428" cy="323125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D1D1D1"/>
                </a:solidFill>
                <a:latin typeface="+mj-lt"/>
                <a:ea typeface="Noto Sans CJK KR Regular" panose="020B0500000000000000" pitchFamily="34" charset="-127"/>
                <a:cs typeface="Arial"/>
                <a:sym typeface="Arial"/>
              </a:rPr>
              <a:t>Chapter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Noto Sans CJK KR Regular" panose="020B0500000000000000" pitchFamily="34" charset="-127"/>
              <a:cs typeface="Arial"/>
              <a:sym typeface="Arial"/>
            </a:endParaRPr>
          </a:p>
        </p:txBody>
      </p:sp>
      <p:sp>
        <p:nvSpPr>
          <p:cNvPr id="9" name="Google Shape;9;p5"/>
          <p:cNvSpPr txBox="1"/>
          <p:nvPr/>
        </p:nvSpPr>
        <p:spPr>
          <a:xfrm>
            <a:off x="9184330" y="6416333"/>
            <a:ext cx="2673133" cy="238486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950"/>
              <a:buFont typeface="Arial"/>
              <a:buNone/>
            </a:pPr>
            <a:r>
              <a:rPr lang="en-US" sz="950" b="0" i="0" u="none" strike="noStrike" cap="none" dirty="0">
                <a:solidFill>
                  <a:srgbClr val="D1D1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/>
                <a:sym typeface="Arial"/>
              </a:rPr>
              <a:t>Copyright zero-base Corp. All Rights Reserved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/>
              <a:sym typeface="Arial"/>
            </a:endParaRPr>
          </a:p>
        </p:txBody>
      </p:sp>
      <p:cxnSp>
        <p:nvCxnSpPr>
          <p:cNvPr id="10" name="Google Shape;10;p5"/>
          <p:cNvCxnSpPr/>
          <p:nvPr/>
        </p:nvCxnSpPr>
        <p:spPr>
          <a:xfrm>
            <a:off x="290915" y="723900"/>
            <a:ext cx="1744651" cy="0"/>
          </a:xfrm>
          <a:prstGeom prst="straightConnector1">
            <a:avLst/>
          </a:prstGeom>
          <a:noFill/>
          <a:ln w="10150" cap="flat" cmpd="sng">
            <a:solidFill>
              <a:srgbClr val="DDDDDD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11" name="Google Shape;1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60298" y="-454450"/>
            <a:ext cx="3040625" cy="19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D3E6518-BBCD-426C-BBF4-E8B2B5AE2EFE}"/>
              </a:ext>
            </a:extLst>
          </p:cNvPr>
          <p:cNvSpPr/>
          <p:nvPr/>
        </p:nvSpPr>
        <p:spPr>
          <a:xfrm>
            <a:off x="2336800" y="2499360"/>
            <a:ext cx="9855200" cy="145288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Google Shape;22;p1"/>
          <p:cNvSpPr txBox="1"/>
          <p:nvPr/>
        </p:nvSpPr>
        <p:spPr>
          <a:xfrm>
            <a:off x="3556168" y="4232201"/>
            <a:ext cx="7528143" cy="1061789"/>
          </a:xfrm>
          <a:prstGeom prst="rect">
            <a:avLst/>
          </a:prstGeom>
          <a:noFill/>
          <a:ln w="349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복잡도</a:t>
            </a:r>
            <a:endParaRPr lang="en-US" altLang="ko-KR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시간 복잡도</a:t>
            </a:r>
            <a:endParaRPr lang="en-US" sz="1400" b="0" i="0" u="none" strike="noStrike" cap="none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4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공간 복잡도</a:t>
            </a:r>
            <a:endParaRPr lang="en-US" sz="1400" b="0" i="0" u="none" strike="noStrike" cap="none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cxnSp>
        <p:nvCxnSpPr>
          <p:cNvPr id="23" name="Google Shape;23;p1"/>
          <p:cNvCxnSpPr/>
          <p:nvPr/>
        </p:nvCxnSpPr>
        <p:spPr>
          <a:xfrm>
            <a:off x="3623077" y="3717152"/>
            <a:ext cx="278591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" name="Google Shape;21;p1">
            <a:extLst>
              <a:ext uri="{FF2B5EF4-FFF2-40B4-BE49-F238E27FC236}">
                <a16:creationId xmlns:a16="http://schemas.microsoft.com/office/drawing/2014/main" id="{E9F9ACF1-F1DB-4A84-88B8-A6AF53D8D6B8}"/>
              </a:ext>
            </a:extLst>
          </p:cNvPr>
          <p:cNvSpPr txBox="1"/>
          <p:nvPr/>
        </p:nvSpPr>
        <p:spPr>
          <a:xfrm>
            <a:off x="3556168" y="2780811"/>
            <a:ext cx="7892417" cy="584735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ko-KR" altLang="en-US" sz="32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기초 수학</a:t>
            </a:r>
            <a:r>
              <a:rPr lang="en-US" altLang="ko-KR" sz="32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 –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 </a:t>
            </a:r>
            <a:r>
              <a:rPr lang="ko-KR" altLang="en-US" sz="24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알고리즘</a:t>
            </a:r>
            <a:r>
              <a:rPr lang="en-US" altLang="ko-KR" sz="24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 </a:t>
            </a:r>
            <a:r>
              <a:rPr lang="ko-KR" altLang="en-US" sz="24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복잡도</a:t>
            </a:r>
            <a:endParaRPr sz="1800" b="0" i="0" u="none" strike="noStrike" cap="none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1A05FD-A274-413D-BA35-FBF08B60BEF4}"/>
              </a:ext>
            </a:extLst>
          </p:cNvPr>
          <p:cNvSpPr txBox="1"/>
          <p:nvPr/>
        </p:nvSpPr>
        <p:spPr>
          <a:xfrm>
            <a:off x="2836003" y="2240168"/>
            <a:ext cx="702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학습 목표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2416F-499C-4BEA-A234-BF7BDE508648}"/>
              </a:ext>
            </a:extLst>
          </p:cNvPr>
          <p:cNvSpPr txBox="1"/>
          <p:nvPr/>
        </p:nvSpPr>
        <p:spPr>
          <a:xfrm>
            <a:off x="3435271" y="3137040"/>
            <a:ext cx="6924465" cy="1141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시간 복잡도</a:t>
            </a:r>
            <a:r>
              <a:rPr lang="en-US" altLang="ko-KR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공간 복잡도 개념 이해</a:t>
            </a:r>
            <a:endParaRPr lang="en-US" altLang="ko-KR" sz="2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빅오</a:t>
            </a:r>
            <a:r>
              <a:rPr lang="ko-KR" altLang="en-US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표기법 이해와 코드에 대한 복잡도 산출 가능</a:t>
            </a:r>
            <a:endParaRPr lang="en-US" altLang="ko-KR" sz="2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Google Shape;29;p2">
            <a:extLst>
              <a:ext uri="{FF2B5EF4-FFF2-40B4-BE49-F238E27FC236}">
                <a16:creationId xmlns:a16="http://schemas.microsoft.com/office/drawing/2014/main" id="{710DF4A7-B352-4969-939C-024CB575A490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알고리즘 복잡도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975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572149-DC36-413A-936D-33F05807F7D9}"/>
              </a:ext>
            </a:extLst>
          </p:cNvPr>
          <p:cNvSpPr txBox="1"/>
          <p:nvPr/>
        </p:nvSpPr>
        <p:spPr>
          <a:xfrm>
            <a:off x="2836003" y="1824770"/>
            <a:ext cx="6344159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복잡도 </a:t>
            </a:r>
            <a:r>
              <a:rPr lang="en-US" altLang="ko-KR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(Complexity)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06B5A-744A-418F-8C07-AF524C76093D}"/>
              </a:ext>
            </a:extLst>
          </p:cNvPr>
          <p:cNvSpPr txBox="1"/>
          <p:nvPr/>
        </p:nvSpPr>
        <p:spPr>
          <a:xfrm>
            <a:off x="3374314" y="2551116"/>
            <a:ext cx="7125520" cy="2813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알고리즘 성능을 나타내는 척도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시간 복잡도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(Time Complexity)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알고리즘의 필요 연산 횟수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공간 복잡도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(Space Complexity)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알고리즘의 필요 메모리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시간 복잡도와 공간 복잡도는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Trade-off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Google Shape;29;p2">
            <a:extLst>
              <a:ext uri="{FF2B5EF4-FFF2-40B4-BE49-F238E27FC236}">
                <a16:creationId xmlns:a16="http://schemas.microsoft.com/office/drawing/2014/main" id="{1D1210CE-E76D-4E63-A7F5-53AFC5BFB951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알고리즘 복잡도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673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572149-DC36-413A-936D-33F05807F7D9}"/>
              </a:ext>
            </a:extLst>
          </p:cNvPr>
          <p:cNvSpPr txBox="1"/>
          <p:nvPr/>
        </p:nvSpPr>
        <p:spPr>
          <a:xfrm>
            <a:off x="2836003" y="1606564"/>
            <a:ext cx="6344159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시간 복잡도 </a:t>
            </a:r>
            <a:r>
              <a:rPr lang="en-US" altLang="ko-KR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(Time Complexity)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06B5A-744A-418F-8C07-AF524C76093D}"/>
              </a:ext>
            </a:extLst>
          </p:cNvPr>
          <p:cNvSpPr txBox="1"/>
          <p:nvPr/>
        </p:nvSpPr>
        <p:spPr>
          <a:xfrm>
            <a:off x="3374314" y="2332910"/>
            <a:ext cx="7125520" cy="966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어떤 문제를 해결하기 위한 알고리즘의 필요 연산 횟수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빅오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(Big-O)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표기법을 통해 나타냄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CC1B112C-AEC7-4366-BCD3-5BBBDBEB9A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972916"/>
                  </p:ext>
                </p:extLst>
              </p:nvPr>
            </p:nvGraphicFramePr>
            <p:xfrm>
              <a:off x="3647771" y="3558288"/>
              <a:ext cx="3704756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2648">
                      <a:extLst>
                        <a:ext uri="{9D8B030D-6E8A-4147-A177-3AD203B41FA5}">
                          <a16:colId xmlns:a16="http://schemas.microsoft.com/office/drawing/2014/main" val="2561533018"/>
                        </a:ext>
                      </a:extLst>
                    </a:gridCol>
                    <a:gridCol w="1992108">
                      <a:extLst>
                        <a:ext uri="{9D8B030D-6E8A-4147-A177-3AD203B41FA5}">
                          <a16:colId xmlns:a16="http://schemas.microsoft.com/office/drawing/2014/main" val="20811573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err="1">
                              <a:solidFill>
                                <a:schemeClr val="tx1"/>
                              </a:solidFill>
                            </a:rPr>
                            <a:t>빅오</a:t>
                          </a:r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</a:rPr>
                            <a:t> 표기법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</a:rPr>
                            <a:t>설명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5125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</a:rPr>
                            <a:t>상수 시간</a:t>
                          </a:r>
                          <a:endParaRPr lang="en-US" altLang="ko-K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60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</a:rPr>
                            <a:t>로그 시간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6725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altLang="ko-KR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</a:rPr>
                            <a:t>선형 시간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10839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altLang="ko-KR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func>
                                  <m:funcPr>
                                    <m:ctrlP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  <m:r>
                                  <a:rPr lang="en-US" altLang="ko-KR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</a:rPr>
                            <a:t>로그 선형 시간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6516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altLang="ko-KR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</a:rPr>
                            <a:t>이차 시간</a:t>
                          </a:r>
                          <a:endParaRPr lang="en-US" altLang="ko-K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772256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p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</a:rPr>
                            <a:t>지수 시간</a:t>
                          </a:r>
                          <a:endParaRPr lang="en-US" altLang="ko-K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164140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CC1B112C-AEC7-4366-BCD3-5BBBDBEB9A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972916"/>
                  </p:ext>
                </p:extLst>
              </p:nvPr>
            </p:nvGraphicFramePr>
            <p:xfrm>
              <a:off x="3647771" y="3558288"/>
              <a:ext cx="3704756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2648">
                      <a:extLst>
                        <a:ext uri="{9D8B030D-6E8A-4147-A177-3AD203B41FA5}">
                          <a16:colId xmlns:a16="http://schemas.microsoft.com/office/drawing/2014/main" val="2561533018"/>
                        </a:ext>
                      </a:extLst>
                    </a:gridCol>
                    <a:gridCol w="1992108">
                      <a:extLst>
                        <a:ext uri="{9D8B030D-6E8A-4147-A177-3AD203B41FA5}">
                          <a16:colId xmlns:a16="http://schemas.microsoft.com/office/drawing/2014/main" val="20811573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err="1">
                              <a:solidFill>
                                <a:schemeClr val="tx1"/>
                              </a:solidFill>
                            </a:rPr>
                            <a:t>빅오</a:t>
                          </a:r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</a:rPr>
                            <a:t> 표기법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</a:rPr>
                            <a:t>설명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5125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5" t="-101639" r="-116667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</a:rPr>
                            <a:t>상수 시간</a:t>
                          </a:r>
                          <a:endParaRPr lang="en-US" altLang="ko-K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60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5" t="-201639" r="-116667" b="-4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</a:rPr>
                            <a:t>로그 시간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6725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5" t="-301639" r="-116667" b="-3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</a:rPr>
                            <a:t>선형 시간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10839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5" t="-401639" r="-116667" b="-2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</a:rPr>
                            <a:t>로그 선형 시간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6516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5" t="-501639" r="-116667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</a:rPr>
                            <a:t>이차 시간</a:t>
                          </a:r>
                          <a:endParaRPr lang="en-US" altLang="ko-K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772256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5" t="-601639" r="-116667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</a:rPr>
                            <a:t>지수 시간</a:t>
                          </a:r>
                          <a:endParaRPr lang="en-US" altLang="ko-K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1641409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2ED629B-8700-4353-B20E-C382BE1758EC}"/>
              </a:ext>
            </a:extLst>
          </p:cNvPr>
          <p:cNvCxnSpPr/>
          <p:nvPr/>
        </p:nvCxnSpPr>
        <p:spPr>
          <a:xfrm flipV="1">
            <a:off x="3437642" y="3977700"/>
            <a:ext cx="0" cy="2148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9BB783-2E14-4C27-98CB-4006A36F716C}"/>
              </a:ext>
            </a:extLst>
          </p:cNvPr>
          <p:cNvSpPr txBox="1"/>
          <p:nvPr/>
        </p:nvSpPr>
        <p:spPr>
          <a:xfrm>
            <a:off x="2768672" y="3659224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latin typeface="+mn-ea"/>
                <a:ea typeface="+mn-ea"/>
              </a:rPr>
              <a:t>낮은 복잡도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8" name="Google Shape;29;p2">
            <a:extLst>
              <a:ext uri="{FF2B5EF4-FFF2-40B4-BE49-F238E27FC236}">
                <a16:creationId xmlns:a16="http://schemas.microsoft.com/office/drawing/2014/main" id="{38A62D05-895F-4B53-BE0D-6FFE33429BBA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알고리즘 복잡도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3E2D84E-0A74-478B-BF89-8D57CB7FA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430" y="3558289"/>
            <a:ext cx="3893882" cy="259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7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572149-DC36-413A-936D-33F05807F7D9}"/>
              </a:ext>
            </a:extLst>
          </p:cNvPr>
          <p:cNvSpPr txBox="1"/>
          <p:nvPr/>
        </p:nvSpPr>
        <p:spPr>
          <a:xfrm>
            <a:off x="2836003" y="1869304"/>
            <a:ext cx="6344159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ko-KR" altLang="en-US" sz="32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공간 복잡도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06B5A-744A-418F-8C07-AF524C76093D}"/>
              </a:ext>
            </a:extLst>
          </p:cNvPr>
          <p:cNvSpPr txBox="1"/>
          <p:nvPr/>
        </p:nvSpPr>
        <p:spPr>
          <a:xfrm>
            <a:off x="3374314" y="2595650"/>
            <a:ext cx="7125520" cy="1428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어떤 문제를 해결하기 위한 알고리즘의 필요 메모리 사용량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빅오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표기법을 통해 나타냄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일반적으로 메모리 사용량 기준은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MB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889AB2-1E90-4C62-9829-84F290B3963E}"/>
              </a:ext>
            </a:extLst>
          </p:cNvPr>
          <p:cNvSpPr/>
          <p:nvPr/>
        </p:nvSpPr>
        <p:spPr>
          <a:xfrm>
            <a:off x="3689274" y="4174958"/>
            <a:ext cx="7125520" cy="1195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lvl="1" defTabSz="540000"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</a:rPr>
              <a:t>int[] a = new int[1000];		// 4KB</a:t>
            </a:r>
          </a:p>
          <a:p>
            <a:pPr lvl="1" defTabSz="540000"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</a:rPr>
              <a:t>int[][] a = new int[1000][1000]	// 4MB</a:t>
            </a:r>
          </a:p>
        </p:txBody>
      </p:sp>
      <p:sp>
        <p:nvSpPr>
          <p:cNvPr id="7" name="Google Shape;29;p2">
            <a:extLst>
              <a:ext uri="{FF2B5EF4-FFF2-40B4-BE49-F238E27FC236}">
                <a16:creationId xmlns:a16="http://schemas.microsoft.com/office/drawing/2014/main" id="{7B93D60C-0233-4A9D-AC48-7442F1577E7D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알고리즘 복잡도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8828192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3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Noto Sans">
      <a:majorFont>
        <a:latin typeface="Noto Sans CJK KR Regular"/>
        <a:ea typeface="Noto Sans CJK KR Regular"/>
        <a:cs typeface=""/>
      </a:majorFont>
      <a:minorFont>
        <a:latin typeface="Noto Sans CJK KR Regular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200" dirty="0" err="1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Office 테마">
  <a:themeElements>
    <a:clrScheme name="3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185</Words>
  <Application>Microsoft Office PowerPoint</Application>
  <PresentationFormat>와이드스크린</PresentationFormat>
  <Paragraphs>39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Noto Sans CJK KR Regular</vt:lpstr>
      <vt:lpstr>Arial</vt:lpstr>
      <vt:lpstr>Cambria Math</vt:lpstr>
      <vt:lpstr>Wingdings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FC_Video_Designer</dc:creator>
  <cp:lastModifiedBy>Ma Goon</cp:lastModifiedBy>
  <cp:revision>139</cp:revision>
  <dcterms:modified xsi:type="dcterms:W3CDTF">2021-12-29T12:09:05Z</dcterms:modified>
</cp:coreProperties>
</file>