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0"/>
  </p:notesMasterIdLst>
  <p:handoutMasterIdLst>
    <p:handoutMasterId r:id="rId21"/>
  </p:handoutMasterIdLst>
  <p:sldIdLst>
    <p:sldId id="256" r:id="rId2"/>
    <p:sldId id="272" r:id="rId3"/>
    <p:sldId id="257" r:id="rId4"/>
    <p:sldId id="258" r:id="rId5"/>
    <p:sldId id="259" r:id="rId6"/>
    <p:sldId id="285" r:id="rId7"/>
    <p:sldId id="286" r:id="rId8"/>
    <p:sldId id="260" r:id="rId9"/>
    <p:sldId id="261" r:id="rId10"/>
    <p:sldId id="263" r:id="rId11"/>
    <p:sldId id="262" r:id="rId12"/>
    <p:sldId id="265" r:id="rId13"/>
    <p:sldId id="266" r:id="rId14"/>
    <p:sldId id="268" r:id="rId15"/>
    <p:sldId id="269" r:id="rId16"/>
    <p:sldId id="270" r:id="rId17"/>
    <p:sldId id="284"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7705"/>
    <a:srgbClr val="E09704"/>
    <a:srgbClr val="C997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44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2D311B-2453-485B-BA37-F4F9361B4B07}" type="datetimeFigureOut">
              <a:rPr lang="zh-HK" altLang="en-US" smtClean="0"/>
              <a:t>8/9/2016</a:t>
            </a:fld>
            <a:endParaRPr lang="zh-HK"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HK"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4C767C-1834-4921-BB6B-5D430829CF46}" type="slidenum">
              <a:rPr lang="zh-HK" altLang="en-US" smtClean="0"/>
              <a:t>‹#›</a:t>
            </a:fld>
            <a:endParaRPr lang="zh-HK" altLang="en-US"/>
          </a:p>
        </p:txBody>
      </p:sp>
    </p:spTree>
    <p:extLst>
      <p:ext uri="{BB962C8B-B14F-4D97-AF65-F5344CB8AC3E}">
        <p14:creationId xmlns:p14="http://schemas.microsoft.com/office/powerpoint/2010/main" val="4037668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3C271F-1FE7-4557-9940-484CA3316AE3}" type="datetimeFigureOut">
              <a:rPr lang="zh-HK" altLang="en-US" smtClean="0"/>
              <a:t>8/9/2016</a:t>
            </a:fld>
            <a:endParaRPr lang="zh-HK"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HK"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663BD5-B97C-41B3-968E-BB151C6ECF88}" type="slidenum">
              <a:rPr lang="zh-HK" altLang="en-US" smtClean="0"/>
              <a:t>‹#›</a:t>
            </a:fld>
            <a:endParaRPr lang="zh-HK" altLang="en-US"/>
          </a:p>
        </p:txBody>
      </p:sp>
    </p:spTree>
    <p:extLst>
      <p:ext uri="{BB962C8B-B14F-4D97-AF65-F5344CB8AC3E}">
        <p14:creationId xmlns:p14="http://schemas.microsoft.com/office/powerpoint/2010/main" val="6178995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E1663BD5-B97C-41B3-968E-BB151C6ECF88}" type="slidenum">
              <a:rPr lang="zh-HK" altLang="en-US" smtClean="0"/>
              <a:t>5</a:t>
            </a:fld>
            <a:endParaRPr lang="zh-HK" altLang="en-US"/>
          </a:p>
        </p:txBody>
      </p:sp>
    </p:spTree>
    <p:extLst>
      <p:ext uri="{BB962C8B-B14F-4D97-AF65-F5344CB8AC3E}">
        <p14:creationId xmlns:p14="http://schemas.microsoft.com/office/powerpoint/2010/main" val="3462836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a:p>
        </p:txBody>
      </p:sp>
      <p:sp>
        <p:nvSpPr>
          <p:cNvPr id="4" name="Slide Number Placeholder 3"/>
          <p:cNvSpPr>
            <a:spLocks noGrp="1"/>
          </p:cNvSpPr>
          <p:nvPr>
            <p:ph type="sldNum" sz="quarter" idx="10"/>
          </p:nvPr>
        </p:nvSpPr>
        <p:spPr/>
        <p:txBody>
          <a:bodyPr/>
          <a:lstStyle/>
          <a:p>
            <a:fld id="{E1663BD5-B97C-41B3-968E-BB151C6ECF88}" type="slidenum">
              <a:rPr lang="zh-HK" altLang="en-US" smtClean="0"/>
              <a:t>16</a:t>
            </a:fld>
            <a:endParaRPr lang="zh-HK" altLang="en-US"/>
          </a:p>
        </p:txBody>
      </p:sp>
    </p:spTree>
    <p:extLst>
      <p:ext uri="{BB962C8B-B14F-4D97-AF65-F5344CB8AC3E}">
        <p14:creationId xmlns:p14="http://schemas.microsoft.com/office/powerpoint/2010/main" val="3707959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954372-BE3A-4E5D-B9C6-10B85BCB764B}" type="datetime1">
              <a:rPr lang="en-US" altLang="zh-HK" smtClean="0"/>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EF426F-9D8C-42D6-8F08-23DAA369938C}" type="datetime1">
              <a:rPr lang="en-US" altLang="zh-HK" smtClean="0"/>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B70874-B338-4946-8A24-8DE004CFFA84}" type="datetime1">
              <a:rPr lang="en-US" altLang="zh-HK" smtClean="0"/>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97F30E-512F-4457-BD80-B23E4658BDAF}" type="datetime1">
              <a:rPr lang="en-US" altLang="zh-HK" smtClean="0"/>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9E3CAC-760B-4280-8545-954D9502E732}" type="datetime1">
              <a:rPr lang="en-US" altLang="zh-HK" smtClean="0"/>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4176D-B860-49BD-9E4A-A8D1B299F3AC}" type="datetime1">
              <a:rPr lang="en-US" altLang="zh-HK" smtClean="0"/>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3C0E54-5642-4564-B8D1-FDA394F2F4DF}" type="datetime1">
              <a:rPr lang="en-US" altLang="zh-HK" smtClean="0"/>
              <a:t>9/8/2016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3EF96B-1C17-488A-BC78-3EFA2236BA30}" type="datetime1">
              <a:rPr lang="en-US" altLang="zh-HK" smtClean="0"/>
              <a:t>9/8/2016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ED09A-DB08-4854-AA10-20C548DCE199}" type="datetime1">
              <a:rPr lang="en-US" altLang="zh-HK" smtClean="0"/>
              <a:t>9/8/2016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8C775E-BAA3-45B9-AF27-F9B006AB37AB}" type="datetime1">
              <a:rPr lang="en-US" altLang="zh-HK" smtClean="0"/>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5236C-8253-4ED2-AE50-CDB668817DE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8302A80-F5A2-4C36-9CB9-A94BD32CB9E2}" type="datetime1">
              <a:rPr lang="en-US" altLang="zh-HK" smtClean="0"/>
              <a:t>9/8/2016</a:t>
            </a:fld>
            <a:endParaRPr lang="en-US"/>
          </a:p>
        </p:txBody>
      </p:sp>
      <p:sp>
        <p:nvSpPr>
          <p:cNvPr id="9" name="Slide Number Placeholder 8"/>
          <p:cNvSpPr>
            <a:spLocks noGrp="1"/>
          </p:cNvSpPr>
          <p:nvPr>
            <p:ph type="sldNum" sz="quarter" idx="11"/>
          </p:nvPr>
        </p:nvSpPr>
        <p:spPr/>
        <p:txBody>
          <a:bodyPr/>
          <a:lstStyle/>
          <a:p>
            <a:fld id="{86B5236C-8253-4ED2-AE50-CDB668817DE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6B5236C-8253-4ED2-AE50-CDB668817DE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E7C82C1-DB8A-46B6-A2FD-7B2857198961}" type="datetime1">
              <a:rPr lang="en-US" altLang="zh-HK" smtClean="0"/>
              <a:t>9/8/2016</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www.cityu.edu.hk/sds/web/studentlife_funds.shtml" TargetMode="External"/><Relationship Id="rId3" Type="http://schemas.openxmlformats.org/officeDocument/2006/relationships/hyperlink" Target="http://www.cityu.edu.hk/gso/sip.htm" TargetMode="External"/><Relationship Id="rId7" Type="http://schemas.openxmlformats.org/officeDocument/2006/relationships/hyperlink" Target="http://www.cityu.edu.hk/gso/stafflan/snp_mainland10000.asp" TargetMode="External"/><Relationship Id="rId2" Type="http://schemas.openxmlformats.org/officeDocument/2006/relationships/hyperlink" Target="http://www.cityu.edu.hk/sds/sca/saf/" TargetMode="External"/><Relationship Id="rId1" Type="http://schemas.openxmlformats.org/officeDocument/2006/relationships/slideLayout" Target="../slideLayouts/slideLayout2.xml"/><Relationship Id="rId6" Type="http://schemas.openxmlformats.org/officeDocument/2006/relationships/hyperlink" Target="http://www.cityu.edu.hk/gso/stafflan/snp_pmes_guidelines.htm" TargetMode="External"/><Relationship Id="rId5" Type="http://schemas.openxmlformats.org/officeDocument/2006/relationships/hyperlink" Target="http://www.cityu.edu.hk/provost/dimsum/" TargetMode="External"/><Relationship Id="rId4" Type="http://schemas.openxmlformats.org/officeDocument/2006/relationships/hyperlink" Target="http://www6.cityu.edu.hk/caio/city-u/page.asp?id=13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1"/>
                </a:solidFill>
              </a:rPr>
              <a:t>Hall 9 Returning Scheme</a:t>
            </a:r>
          </a:p>
        </p:txBody>
      </p:sp>
      <p:sp>
        <p:nvSpPr>
          <p:cNvPr id="3" name="Subtitle 2"/>
          <p:cNvSpPr>
            <a:spLocks noGrp="1"/>
          </p:cNvSpPr>
          <p:nvPr>
            <p:ph type="subTitle" idx="1"/>
          </p:nvPr>
        </p:nvSpPr>
        <p:spPr/>
        <p:txBody>
          <a:bodyPr/>
          <a:lstStyle/>
          <a:p>
            <a:r>
              <a:rPr lang="en-US" dirty="0"/>
              <a:t>Version: 8-</a:t>
            </a:r>
            <a:r>
              <a:rPr lang="en-US" altLang="zh-CN" dirty="0"/>
              <a:t>Sep</a:t>
            </a:r>
            <a:r>
              <a:rPr lang="en-US" dirty="0"/>
              <a:t>-2016 </a:t>
            </a:r>
          </a:p>
        </p:txBody>
      </p:sp>
      <p:sp>
        <p:nvSpPr>
          <p:cNvPr id="4" name="Slide Number Placeholder 3"/>
          <p:cNvSpPr>
            <a:spLocks noGrp="1"/>
          </p:cNvSpPr>
          <p:nvPr>
            <p:ph type="sldNum" sz="quarter" idx="12"/>
          </p:nvPr>
        </p:nvSpPr>
        <p:spPr/>
        <p:txBody>
          <a:bodyPr/>
          <a:lstStyle/>
          <a:p>
            <a:fld id="{86B5236C-8253-4ED2-AE50-CDB668817DE4}" type="slidenum">
              <a:rPr lang="en-US" smtClean="0"/>
              <a:t>1</a:t>
            </a:fld>
            <a:endParaRPr lang="en-US"/>
          </a:p>
        </p:txBody>
      </p:sp>
    </p:spTree>
    <p:extLst>
      <p:ext uri="{BB962C8B-B14F-4D97-AF65-F5344CB8AC3E}">
        <p14:creationId xmlns:p14="http://schemas.microsoft.com/office/powerpoint/2010/main" val="2824675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67288774"/>
              </p:ext>
            </p:extLst>
          </p:nvPr>
        </p:nvGraphicFramePr>
        <p:xfrm>
          <a:off x="107505" y="188640"/>
          <a:ext cx="8274496" cy="6480722"/>
        </p:xfrm>
        <a:graphic>
          <a:graphicData uri="http://schemas.openxmlformats.org/drawingml/2006/table">
            <a:tbl>
              <a:tblPr firstRow="1" bandRow="1">
                <a:tableStyleId>{5940675A-B579-460E-94D1-54222C63F5DA}</a:tableStyleId>
              </a:tblPr>
              <a:tblGrid>
                <a:gridCol w="1187895">
                  <a:extLst>
                    <a:ext uri="{9D8B030D-6E8A-4147-A177-3AD203B41FA5}">
                      <a16:colId xmlns:a16="http://schemas.microsoft.com/office/drawing/2014/main" val="20000"/>
                    </a:ext>
                  </a:extLst>
                </a:gridCol>
                <a:gridCol w="7086601">
                  <a:extLst>
                    <a:ext uri="{9D8B030D-6E8A-4147-A177-3AD203B41FA5}">
                      <a16:colId xmlns:a16="http://schemas.microsoft.com/office/drawing/2014/main" val="20001"/>
                    </a:ext>
                  </a:extLst>
                </a:gridCol>
              </a:tblGrid>
              <a:tr h="392222">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HK" sz="1800" b="1" dirty="0">
                          <a:solidFill>
                            <a:schemeClr val="bg1"/>
                          </a:solidFill>
                        </a:rPr>
                        <a:t>Floor Performance Evaluation Reference</a:t>
                      </a:r>
                      <a:endParaRPr lang="zh-HK" altLang="en-US" sz="1800" b="1" dirty="0">
                        <a:solidFill>
                          <a:schemeClr val="bg1"/>
                        </a:solidFill>
                      </a:endParaRPr>
                    </a:p>
                  </a:txBody>
                  <a:tcPr anchor="ctr">
                    <a:solidFill>
                      <a:srgbClr val="00B050"/>
                    </a:solidFill>
                  </a:tcPr>
                </a:tc>
                <a:tc hMerge="1">
                  <a:txBody>
                    <a:bodyPr/>
                    <a:lstStyle/>
                    <a:p>
                      <a:endParaRPr lang="en-US" altLang="zh-HK" dirty="0"/>
                    </a:p>
                  </a:txBody>
                  <a:tcPr anchor="ctr"/>
                </a:tc>
                <a:extLst>
                  <a:ext uri="{0D108BD9-81ED-4DB2-BD59-A6C34878D82A}">
                    <a16:rowId xmlns:a16="http://schemas.microsoft.com/office/drawing/2014/main" val="10000"/>
                  </a:ext>
                </a:extLst>
              </a:tr>
              <a:tr h="1042438">
                <a:tc>
                  <a:txBody>
                    <a:bodyPr/>
                    <a:lstStyle/>
                    <a:p>
                      <a:pPr algn="ctr"/>
                      <a:r>
                        <a:rPr lang="en-US" altLang="zh-HK" b="1" dirty="0">
                          <a:solidFill>
                            <a:srgbClr val="00B050"/>
                          </a:solidFill>
                        </a:rPr>
                        <a:t>Very Bad</a:t>
                      </a:r>
                    </a:p>
                  </a:txBody>
                  <a:tcPr anchor="ctr"/>
                </a:tc>
                <a:tc>
                  <a:txBody>
                    <a:bodyPr/>
                    <a:lstStyle/>
                    <a:p>
                      <a:r>
                        <a:rPr lang="en-US" altLang="zh-HK" b="1" dirty="0">
                          <a:solidFill>
                            <a:srgbClr val="00B050"/>
                          </a:solidFill>
                        </a:rPr>
                        <a:t>* Always behaved annoyingly and affecting others.</a:t>
                      </a:r>
                    </a:p>
                    <a:p>
                      <a:r>
                        <a:rPr lang="en-US" altLang="zh-HK" b="1" dirty="0">
                          <a:solidFill>
                            <a:srgbClr val="00B050"/>
                          </a:solidFill>
                        </a:rPr>
                        <a:t>* </a:t>
                      </a:r>
                      <a:r>
                        <a:rPr lang="en-GB" altLang="zh-HK" sz="1800" b="1" dirty="0">
                          <a:solidFill>
                            <a:srgbClr val="00B050"/>
                          </a:solidFill>
                          <a:effectLst/>
                        </a:rPr>
                        <a:t>Rarely seen in the floor</a:t>
                      </a:r>
                      <a:r>
                        <a:rPr lang="en-GB" altLang="zh-HK" sz="1800" b="1" baseline="0" dirty="0">
                          <a:solidFill>
                            <a:srgbClr val="00B050"/>
                          </a:solidFill>
                          <a:effectLst/>
                        </a:rPr>
                        <a:t>.</a:t>
                      </a:r>
                    </a:p>
                    <a:p>
                      <a:r>
                        <a:rPr lang="en-US" altLang="zh-HK" b="1" dirty="0">
                          <a:solidFill>
                            <a:srgbClr val="00B050"/>
                          </a:solidFill>
                        </a:rPr>
                        <a:t>* Rarely join floor activities.</a:t>
                      </a:r>
                    </a:p>
                  </a:txBody>
                  <a:tcPr anchor="ctr"/>
                </a:tc>
                <a:extLst>
                  <a:ext uri="{0D108BD9-81ED-4DB2-BD59-A6C34878D82A}">
                    <a16:rowId xmlns:a16="http://schemas.microsoft.com/office/drawing/2014/main" val="10001"/>
                  </a:ext>
                </a:extLst>
              </a:tr>
              <a:tr h="980555">
                <a:tc>
                  <a:txBody>
                    <a:bodyPr/>
                    <a:lstStyle/>
                    <a:p>
                      <a:pPr algn="ctr"/>
                      <a:r>
                        <a:rPr lang="en-US" altLang="zh-HK" b="1" dirty="0">
                          <a:solidFill>
                            <a:srgbClr val="00B050"/>
                          </a:solidFill>
                        </a:rPr>
                        <a:t>Bad</a:t>
                      </a:r>
                      <a:endParaRPr lang="zh-HK" altLang="en-US" b="1" dirty="0">
                        <a:solidFill>
                          <a:srgbClr val="00B050"/>
                        </a:solidFill>
                      </a:endParaRPr>
                    </a:p>
                  </a:txBody>
                  <a:tcPr anchor="ctr"/>
                </a:tc>
                <a:tc>
                  <a:txBody>
                    <a:bodyPr/>
                    <a:lstStyle/>
                    <a:p>
                      <a:r>
                        <a:rPr lang="en-US" altLang="zh-HK" b="1" dirty="0">
                          <a:solidFill>
                            <a:srgbClr val="00B050"/>
                          </a:solidFill>
                        </a:rPr>
                        <a:t>* Sometimes</a:t>
                      </a:r>
                      <a:r>
                        <a:rPr lang="en-US" altLang="zh-HK" b="1" baseline="0" dirty="0">
                          <a:solidFill>
                            <a:srgbClr val="00B050"/>
                          </a:solidFill>
                        </a:rPr>
                        <a:t> </a:t>
                      </a:r>
                      <a:r>
                        <a:rPr lang="en-US" altLang="zh-HK" b="1" dirty="0">
                          <a:solidFill>
                            <a:srgbClr val="00B050"/>
                          </a:solidFill>
                        </a:rPr>
                        <a:t>behaved annoyingly and affecting  others.</a:t>
                      </a:r>
                    </a:p>
                    <a:p>
                      <a:r>
                        <a:rPr lang="en-US" altLang="zh-HK" b="1" dirty="0">
                          <a:solidFill>
                            <a:srgbClr val="00B050"/>
                          </a:solidFill>
                        </a:rPr>
                        <a:t>* </a:t>
                      </a:r>
                      <a:r>
                        <a:rPr lang="en-GB" altLang="zh-HK" sz="1800" b="1" dirty="0">
                          <a:solidFill>
                            <a:srgbClr val="00B050"/>
                          </a:solidFill>
                          <a:effectLst/>
                        </a:rPr>
                        <a:t>Rarely </a:t>
                      </a:r>
                      <a:r>
                        <a:rPr lang="en-US" altLang="zh-HK" b="1" dirty="0">
                          <a:solidFill>
                            <a:srgbClr val="00B050"/>
                          </a:solidFill>
                        </a:rPr>
                        <a:t>communicate with</a:t>
                      </a:r>
                      <a:r>
                        <a:rPr lang="en-US" altLang="zh-HK" b="1" baseline="0" dirty="0">
                          <a:solidFill>
                            <a:srgbClr val="00B050"/>
                          </a:solidFill>
                        </a:rPr>
                        <a:t> others.</a:t>
                      </a:r>
                      <a:endParaRPr lang="zh-HK" altLang="en-US" b="1" dirty="0">
                        <a:solidFill>
                          <a:srgbClr val="00B050"/>
                        </a:solidFill>
                      </a:endParaRPr>
                    </a:p>
                    <a:p>
                      <a:r>
                        <a:rPr lang="en-US" altLang="zh-HK" b="1" dirty="0">
                          <a:solidFill>
                            <a:srgbClr val="00B050"/>
                          </a:solidFill>
                        </a:rPr>
                        <a:t>* Participation rate </a:t>
                      </a:r>
                      <a:r>
                        <a:rPr lang="en-US" altLang="zh-HK" b="1" baseline="0" dirty="0">
                          <a:solidFill>
                            <a:srgbClr val="00B050"/>
                          </a:solidFill>
                        </a:rPr>
                        <a:t>of </a:t>
                      </a:r>
                      <a:r>
                        <a:rPr lang="en-US" altLang="zh-HK" b="1" dirty="0">
                          <a:solidFill>
                            <a:srgbClr val="00B050"/>
                          </a:solidFill>
                        </a:rPr>
                        <a:t>floor activities lower</a:t>
                      </a:r>
                      <a:r>
                        <a:rPr lang="en-US" altLang="zh-HK" b="1" baseline="0" dirty="0">
                          <a:solidFill>
                            <a:srgbClr val="00B050"/>
                          </a:solidFill>
                        </a:rPr>
                        <a:t> than 50%</a:t>
                      </a:r>
                      <a:r>
                        <a:rPr lang="en-US" altLang="zh-HK" b="1" dirty="0">
                          <a:solidFill>
                            <a:srgbClr val="00B050"/>
                          </a:solidFill>
                        </a:rPr>
                        <a:t>; heavy late</a:t>
                      </a:r>
                      <a:r>
                        <a:rPr lang="en-US" altLang="zh-HK" b="1" baseline="0" dirty="0">
                          <a:solidFill>
                            <a:srgbClr val="00B050"/>
                          </a:solidFill>
                        </a:rPr>
                        <a:t> comer.</a:t>
                      </a:r>
                      <a:endParaRPr lang="zh-HK" altLang="en-US" b="1" dirty="0">
                        <a:solidFill>
                          <a:srgbClr val="00B050"/>
                        </a:solidFill>
                      </a:endParaRPr>
                    </a:p>
                  </a:txBody>
                  <a:tcPr anchor="ctr"/>
                </a:tc>
                <a:extLst>
                  <a:ext uri="{0D108BD9-81ED-4DB2-BD59-A6C34878D82A}">
                    <a16:rowId xmlns:a16="http://schemas.microsoft.com/office/drawing/2014/main" val="10002"/>
                  </a:ext>
                </a:extLst>
              </a:tr>
              <a:tr h="1042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HK" sz="1800" b="1" kern="1200" dirty="0">
                          <a:solidFill>
                            <a:srgbClr val="00B050"/>
                          </a:solidFill>
                          <a:effectLst/>
                        </a:rPr>
                        <a:t>Average</a:t>
                      </a:r>
                      <a:endParaRPr lang="en-US" altLang="zh-HK" sz="1800" b="1" i="0" kern="1200" dirty="0">
                        <a:solidFill>
                          <a:srgbClr val="00B050"/>
                        </a:solidFill>
                        <a:effectLst/>
                        <a:latin typeface="+mn-lt"/>
                        <a:ea typeface="+mn-ea"/>
                        <a:cs typeface="+mn-cs"/>
                      </a:endParaRPr>
                    </a:p>
                  </a:txBody>
                  <a:tcPr anchor="ctr"/>
                </a:tc>
                <a:tc>
                  <a:txBody>
                    <a:bodyPr/>
                    <a:lstStyle/>
                    <a:p>
                      <a:r>
                        <a:rPr lang="en-US" altLang="zh-HK" b="1" dirty="0">
                          <a:solidFill>
                            <a:srgbClr val="00B050"/>
                          </a:solidFill>
                        </a:rPr>
                        <a:t>* Only concern a small group of specific</a:t>
                      </a:r>
                      <a:r>
                        <a:rPr lang="en-US" altLang="zh-HK" b="1" baseline="0" dirty="0">
                          <a:solidFill>
                            <a:srgbClr val="00B050"/>
                          </a:solidFill>
                        </a:rPr>
                        <a:t> </a:t>
                      </a:r>
                      <a:r>
                        <a:rPr lang="en-US" altLang="zh-HK" b="1" dirty="0">
                          <a:solidFill>
                            <a:srgbClr val="00B050"/>
                          </a:solidFill>
                        </a:rPr>
                        <a:t>floor-mates.</a:t>
                      </a:r>
                    </a:p>
                    <a:p>
                      <a:r>
                        <a:rPr lang="en-US" altLang="zh-HK" b="1" dirty="0">
                          <a:solidFill>
                            <a:srgbClr val="00B050"/>
                          </a:solidFill>
                        </a:rPr>
                        <a:t>* </a:t>
                      </a:r>
                      <a:r>
                        <a:rPr lang="en-GB" altLang="zh-HK" sz="1800" b="1" dirty="0">
                          <a:solidFill>
                            <a:srgbClr val="00B050"/>
                          </a:solidFill>
                          <a:effectLst/>
                        </a:rPr>
                        <a:t>Rarely communicate with different kinds of </a:t>
                      </a:r>
                      <a:r>
                        <a:rPr lang="en-US" altLang="zh-HK" b="1" dirty="0">
                          <a:solidFill>
                            <a:srgbClr val="00B050"/>
                          </a:solidFill>
                        </a:rPr>
                        <a:t>floor-mates.</a:t>
                      </a:r>
                      <a:endParaRPr lang="zh-HK" altLang="en-US" b="1" dirty="0">
                        <a:solidFill>
                          <a:srgbClr val="00B050"/>
                        </a:solidFill>
                      </a:endParaRPr>
                    </a:p>
                    <a:p>
                      <a:r>
                        <a:rPr lang="en-US" altLang="zh-HK" b="1" dirty="0">
                          <a:solidFill>
                            <a:srgbClr val="00B050"/>
                          </a:solidFill>
                        </a:rPr>
                        <a:t>* Joined some floor activities,</a:t>
                      </a:r>
                      <a:r>
                        <a:rPr lang="en-US" altLang="zh-HK" b="1" baseline="0" dirty="0">
                          <a:solidFill>
                            <a:srgbClr val="00B050"/>
                          </a:solidFill>
                        </a:rPr>
                        <a:t> but s</a:t>
                      </a:r>
                      <a:r>
                        <a:rPr lang="en-US" altLang="zh-HK" b="1" dirty="0">
                          <a:solidFill>
                            <a:srgbClr val="00B050"/>
                          </a:solidFill>
                        </a:rPr>
                        <a:t>ometimes late</a:t>
                      </a:r>
                      <a:r>
                        <a:rPr lang="en-US" altLang="zh-HK" b="1" baseline="0" dirty="0">
                          <a:solidFill>
                            <a:srgbClr val="00B050"/>
                          </a:solidFill>
                        </a:rPr>
                        <a:t>.</a:t>
                      </a:r>
                      <a:endParaRPr lang="zh-HK" altLang="en-US" b="1" dirty="0">
                        <a:solidFill>
                          <a:srgbClr val="00B050"/>
                        </a:solidFill>
                      </a:endParaRPr>
                    </a:p>
                  </a:txBody>
                  <a:tcPr anchor="ctr"/>
                </a:tc>
                <a:extLst>
                  <a:ext uri="{0D108BD9-81ED-4DB2-BD59-A6C34878D82A}">
                    <a16:rowId xmlns:a16="http://schemas.microsoft.com/office/drawing/2014/main" val="10003"/>
                  </a:ext>
                </a:extLst>
              </a:tr>
              <a:tr h="1042438">
                <a:tc>
                  <a:txBody>
                    <a:bodyPr/>
                    <a:lstStyle/>
                    <a:p>
                      <a:pPr algn="ctr"/>
                      <a:r>
                        <a:rPr lang="en-US" altLang="zh-HK" b="1" dirty="0">
                          <a:solidFill>
                            <a:srgbClr val="00B050"/>
                          </a:solidFill>
                        </a:rPr>
                        <a:t>Good</a:t>
                      </a:r>
                      <a:endParaRPr lang="zh-HK" altLang="en-US" b="1" dirty="0">
                        <a:solidFill>
                          <a:srgbClr val="00B050"/>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Good s</a:t>
                      </a:r>
                      <a:r>
                        <a:rPr lang="en-US" altLang="zh-HK" b="1" baseline="0" dirty="0">
                          <a:solidFill>
                            <a:srgbClr val="00B050"/>
                          </a:solidFill>
                        </a:rPr>
                        <a:t>elf-disciplined;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Able to </a:t>
                      </a:r>
                      <a:r>
                        <a:rPr lang="en-GB" altLang="zh-HK" sz="1800" b="1" dirty="0">
                          <a:solidFill>
                            <a:srgbClr val="00B050"/>
                          </a:solidFill>
                          <a:effectLst/>
                        </a:rPr>
                        <a:t>communicate with different</a:t>
                      </a:r>
                      <a:r>
                        <a:rPr lang="en-GB" altLang="zh-HK" sz="1800" b="1" baseline="0" dirty="0">
                          <a:solidFill>
                            <a:srgbClr val="00B050"/>
                          </a:solidFill>
                          <a:effectLst/>
                        </a:rPr>
                        <a:t> kinds of </a:t>
                      </a:r>
                      <a:r>
                        <a:rPr lang="en-US" altLang="zh-HK" b="1" dirty="0">
                          <a:solidFill>
                            <a:srgbClr val="00B050"/>
                          </a:solidFill>
                        </a:rPr>
                        <a:t>floor-mates.</a:t>
                      </a:r>
                      <a:endParaRPr lang="zh-HK" altLang="en-US" b="1" dirty="0">
                        <a:solidFill>
                          <a:srgbClr val="00B05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Initiative to join most of the floor activities</a:t>
                      </a:r>
                      <a:r>
                        <a:rPr lang="en-US" altLang="zh-HK" b="1" baseline="0" dirty="0">
                          <a:solidFill>
                            <a:srgbClr val="00B050"/>
                          </a:solidFill>
                        </a:rPr>
                        <a:t>.</a:t>
                      </a:r>
                      <a:endParaRPr lang="zh-HK" altLang="en-US" b="1" dirty="0">
                        <a:solidFill>
                          <a:srgbClr val="00B050"/>
                        </a:solidFill>
                      </a:endParaRPr>
                    </a:p>
                  </a:txBody>
                  <a:tcPr anchor="ctr"/>
                </a:tc>
                <a:extLst>
                  <a:ext uri="{0D108BD9-81ED-4DB2-BD59-A6C34878D82A}">
                    <a16:rowId xmlns:a16="http://schemas.microsoft.com/office/drawing/2014/main" val="10004"/>
                  </a:ext>
                </a:extLst>
              </a:tr>
              <a:tr h="1980631">
                <a:tc>
                  <a:txBody>
                    <a:bodyPr/>
                    <a:lstStyle/>
                    <a:p>
                      <a:pPr algn="ctr"/>
                      <a:r>
                        <a:rPr lang="en-US" altLang="zh-HK" b="1" dirty="0">
                          <a:solidFill>
                            <a:srgbClr val="00B050"/>
                          </a:solidFill>
                        </a:rPr>
                        <a:t>Very Good</a:t>
                      </a:r>
                      <a:endParaRPr lang="zh-HK" altLang="en-US" b="1" dirty="0">
                        <a:solidFill>
                          <a:srgbClr val="00B050"/>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Good s</a:t>
                      </a:r>
                      <a:r>
                        <a:rPr lang="en-US" altLang="zh-HK" b="1" baseline="0" dirty="0">
                          <a:solidFill>
                            <a:srgbClr val="00B050"/>
                          </a:solidFill>
                        </a:rPr>
                        <a:t>elf-disciplined.</a:t>
                      </a:r>
                      <a:br>
                        <a:rPr lang="en-US" altLang="zh-HK" b="1" baseline="0" dirty="0">
                          <a:solidFill>
                            <a:srgbClr val="00B050"/>
                          </a:solidFill>
                        </a:rPr>
                      </a:br>
                      <a:r>
                        <a:rPr lang="en-US" altLang="zh-HK" b="1" dirty="0">
                          <a:solidFill>
                            <a:srgbClr val="00B050"/>
                          </a:solidFill>
                        </a:rPr>
                        <a:t>* Being r</a:t>
                      </a:r>
                      <a:r>
                        <a:rPr lang="en-US" altLang="zh-HK" b="1" baseline="0" dirty="0">
                          <a:solidFill>
                            <a:srgbClr val="00B050"/>
                          </a:solidFill>
                        </a:rPr>
                        <a:t>eliable.</a:t>
                      </a:r>
                      <a:endParaRPr lang="en-US" altLang="zh-HK" b="1" dirty="0">
                        <a:solidFill>
                          <a:srgbClr val="00B05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Being optimistic.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Always help </a:t>
                      </a:r>
                      <a:r>
                        <a:rPr lang="en-GB" altLang="zh-HK" sz="1800" b="1" dirty="0">
                          <a:solidFill>
                            <a:srgbClr val="00B050"/>
                          </a:solidFill>
                          <a:effectLst/>
                        </a:rPr>
                        <a:t>different</a:t>
                      </a:r>
                      <a:r>
                        <a:rPr lang="en-GB" altLang="zh-HK" sz="1800" b="1" baseline="0" dirty="0">
                          <a:solidFill>
                            <a:srgbClr val="00B050"/>
                          </a:solidFill>
                          <a:effectLst/>
                        </a:rPr>
                        <a:t> kinds of </a:t>
                      </a:r>
                      <a:r>
                        <a:rPr lang="en-US" altLang="zh-HK" b="1" dirty="0">
                          <a:solidFill>
                            <a:srgbClr val="00B050"/>
                          </a:solidFill>
                        </a:rPr>
                        <a:t>floor-mates.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Help floor-mates</a:t>
                      </a:r>
                      <a:r>
                        <a:rPr lang="en-US" altLang="zh-HK" b="1" baseline="0" dirty="0">
                          <a:solidFill>
                            <a:srgbClr val="00B050"/>
                          </a:solidFill>
                        </a:rPr>
                        <a:t> with special need.</a:t>
                      </a:r>
                      <a:endParaRPr lang="en-US" altLang="zh-HK" b="1" dirty="0">
                        <a:solidFill>
                          <a:srgbClr val="00B050"/>
                        </a:solidFill>
                      </a:endParaRPr>
                    </a:p>
                    <a:p>
                      <a:r>
                        <a:rPr lang="en-US" altLang="zh-HK" b="1" dirty="0">
                          <a:solidFill>
                            <a:srgbClr val="00B050"/>
                          </a:solidFill>
                        </a:rPr>
                        <a:t>* Enthusiastic and initiative to help floor activities</a:t>
                      </a:r>
                      <a:r>
                        <a:rPr lang="en-US" altLang="zh-HK" b="1" baseline="0" dirty="0">
                          <a:solidFill>
                            <a:srgbClr val="00B050"/>
                          </a:solidFill>
                        </a:rPr>
                        <a:t>.</a:t>
                      </a:r>
                      <a:endParaRPr lang="zh-HK" altLang="en-US" b="1" dirty="0">
                        <a:solidFill>
                          <a:srgbClr val="00B050"/>
                        </a:solidFill>
                      </a:endParaRPr>
                    </a:p>
                  </a:txBody>
                  <a:tcPr anchor="ct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fld id="{86B5236C-8253-4ED2-AE50-CDB668817DE4}" type="slidenum">
              <a:rPr lang="en-US" smtClean="0"/>
              <a:t>10</a:t>
            </a:fld>
            <a:endParaRPr lang="en-US"/>
          </a:p>
        </p:txBody>
      </p:sp>
    </p:spTree>
    <p:extLst>
      <p:ext uri="{BB962C8B-B14F-4D97-AF65-F5344CB8AC3E}">
        <p14:creationId xmlns:p14="http://schemas.microsoft.com/office/powerpoint/2010/main" val="152127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DF7705"/>
                </a:solidFill>
              </a:rPr>
              <a:t>Score B</a:t>
            </a:r>
          </a:p>
        </p:txBody>
      </p:sp>
      <p:sp>
        <p:nvSpPr>
          <p:cNvPr id="3" name="Content Placeholder 2"/>
          <p:cNvSpPr>
            <a:spLocks noGrp="1"/>
          </p:cNvSpPr>
          <p:nvPr>
            <p:ph idx="1"/>
          </p:nvPr>
        </p:nvSpPr>
        <p:spPr>
          <a:ln>
            <a:solidFill>
              <a:srgbClr val="DF7705"/>
            </a:solidFill>
          </a:ln>
        </p:spPr>
        <p:txBody>
          <a:bodyPr/>
          <a:lstStyle/>
          <a:p>
            <a:r>
              <a:rPr lang="en-US" altLang="zh-HK" dirty="0"/>
              <a:t>Input in AIMS and evaluated by SRO.</a:t>
            </a:r>
          </a:p>
          <a:p>
            <a:endParaRPr lang="en-US" dirty="0"/>
          </a:p>
          <a:p>
            <a:r>
              <a:rPr lang="en-US" sz="5000" b="1" dirty="0">
                <a:solidFill>
                  <a:schemeClr val="accent6">
                    <a:lumMod val="75000"/>
                  </a:schemeClr>
                </a:solidFill>
                <a:effectLst>
                  <a:outerShdw blurRad="38100" dist="38100" dir="2700000" algn="tl">
                    <a:srgbClr val="000000">
                      <a:alpha val="43137"/>
                    </a:srgbClr>
                  </a:outerShdw>
                </a:effectLst>
              </a:rPr>
              <a:t>Incomplete input for the Score B will be counted as incomplete application.</a:t>
            </a:r>
          </a:p>
        </p:txBody>
      </p:sp>
      <p:sp>
        <p:nvSpPr>
          <p:cNvPr id="4" name="Slide Number Placeholder 3"/>
          <p:cNvSpPr>
            <a:spLocks noGrp="1"/>
          </p:cNvSpPr>
          <p:nvPr>
            <p:ph type="sldNum" sz="quarter" idx="12"/>
          </p:nvPr>
        </p:nvSpPr>
        <p:spPr/>
        <p:txBody>
          <a:bodyPr/>
          <a:lstStyle/>
          <a:p>
            <a:fld id="{86B5236C-8253-4ED2-AE50-CDB668817DE4}" type="slidenum">
              <a:rPr lang="en-US" smtClean="0"/>
              <a:t>11</a:t>
            </a:fld>
            <a:endParaRPr lang="en-US"/>
          </a:p>
        </p:txBody>
      </p:sp>
    </p:spTree>
    <p:extLst>
      <p:ext uri="{BB962C8B-B14F-4D97-AF65-F5344CB8AC3E}">
        <p14:creationId xmlns:p14="http://schemas.microsoft.com/office/powerpoint/2010/main" val="108821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b="1" dirty="0">
                <a:solidFill>
                  <a:srgbClr val="7030A0"/>
                </a:solidFill>
              </a:rPr>
              <a:t>Special Contribution (Extra Scores)</a:t>
            </a:r>
            <a:endParaRPr lang="en-US" sz="3800" dirty="0">
              <a:solidFill>
                <a:srgbClr val="7030A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756266332"/>
              </p:ext>
            </p:extLst>
          </p:nvPr>
        </p:nvGraphicFramePr>
        <p:xfrm>
          <a:off x="304800" y="1219201"/>
          <a:ext cx="8382000" cy="5113935"/>
        </p:xfrm>
        <a:graphic>
          <a:graphicData uri="http://schemas.openxmlformats.org/drawingml/2006/table">
            <a:tbl>
              <a:tblPr firstRow="1" bandRow="1">
                <a:tableStyleId>{00A15C55-8517-42AA-B614-E9B94910E393}</a:tableStyleId>
              </a:tblPr>
              <a:tblGrid>
                <a:gridCol w="3614256">
                  <a:extLst>
                    <a:ext uri="{9D8B030D-6E8A-4147-A177-3AD203B41FA5}">
                      <a16:colId xmlns:a16="http://schemas.microsoft.com/office/drawing/2014/main" val="20000"/>
                    </a:ext>
                  </a:extLst>
                </a:gridCol>
                <a:gridCol w="1671690">
                  <a:extLst>
                    <a:ext uri="{9D8B030D-6E8A-4147-A177-3AD203B41FA5}">
                      <a16:colId xmlns:a16="http://schemas.microsoft.com/office/drawing/2014/main" val="20001"/>
                    </a:ext>
                  </a:extLst>
                </a:gridCol>
                <a:gridCol w="3096054">
                  <a:extLst>
                    <a:ext uri="{9D8B030D-6E8A-4147-A177-3AD203B41FA5}">
                      <a16:colId xmlns:a16="http://schemas.microsoft.com/office/drawing/2014/main" val="20002"/>
                    </a:ext>
                  </a:extLst>
                </a:gridCol>
              </a:tblGrid>
              <a:tr h="587976">
                <a:tc>
                  <a:txBody>
                    <a:bodyPr/>
                    <a:lstStyle/>
                    <a:p>
                      <a:pPr algn="ctr"/>
                      <a:r>
                        <a:rPr lang="en-US" sz="2400" dirty="0"/>
                        <a:t>Post</a:t>
                      </a:r>
                    </a:p>
                  </a:txBody>
                  <a:tcPr anchor="ctr"/>
                </a:tc>
                <a:tc>
                  <a:txBody>
                    <a:bodyPr/>
                    <a:lstStyle/>
                    <a:p>
                      <a:pPr algn="ctr"/>
                      <a:r>
                        <a:rPr lang="en-US" sz="2400" dirty="0"/>
                        <a:t>Bonus</a:t>
                      </a:r>
                    </a:p>
                  </a:txBody>
                  <a:tcPr anchor="ctr"/>
                </a:tc>
                <a:tc>
                  <a:txBody>
                    <a:bodyPr/>
                    <a:lstStyle/>
                    <a:p>
                      <a:pPr algn="ctr"/>
                      <a:r>
                        <a:rPr lang="en-US" sz="2400" dirty="0"/>
                        <a:t>Decision</a:t>
                      </a:r>
                    </a:p>
                  </a:txBody>
                  <a:tcPr anchor="ctr"/>
                </a:tc>
                <a:extLst>
                  <a:ext uri="{0D108BD9-81ED-4DB2-BD59-A6C34878D82A}">
                    <a16:rowId xmlns:a16="http://schemas.microsoft.com/office/drawing/2014/main" val="10000"/>
                  </a:ext>
                </a:extLst>
              </a:tr>
              <a:tr h="587976">
                <a:tc>
                  <a:txBody>
                    <a:bodyPr/>
                    <a:lstStyle/>
                    <a:p>
                      <a:pPr algn="l" fontAlgn="ctr"/>
                      <a:r>
                        <a:rPr lang="en-US" sz="2000" u="none" strike="noStrike" dirty="0">
                          <a:effectLst/>
                        </a:rPr>
                        <a:t>Fire Marshals </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 – 2 scores</a:t>
                      </a:r>
                    </a:p>
                  </a:txBody>
                  <a:tcPr marL="9525" marR="9525" marT="9525" marB="0" anchor="ctr"/>
                </a:tc>
                <a:tc>
                  <a:txBody>
                    <a:bodyPr/>
                    <a:lstStyle/>
                    <a:p>
                      <a:pPr algn="ctr" fontAlgn="ctr"/>
                      <a:r>
                        <a:rPr lang="en-US" sz="2000" u="none" strike="noStrike" dirty="0">
                          <a:effectLst/>
                        </a:rPr>
                        <a:t>By Disciplinary Tutor</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457587">
                <a:tc>
                  <a:txBody>
                    <a:bodyPr/>
                    <a:lstStyle/>
                    <a:p>
                      <a:pPr algn="l" fontAlgn="ctr"/>
                      <a:r>
                        <a:rPr lang="en-US" sz="2000" u="none" strike="noStrike" dirty="0">
                          <a:effectLst/>
                        </a:rPr>
                        <a:t>Floor Representatives </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 – 5 scores</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By floor RT</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1524991">
                <a:tc>
                  <a:txBody>
                    <a:bodyPr/>
                    <a:lstStyle/>
                    <a:p>
                      <a:pPr algn="l" fontAlgn="ctr"/>
                      <a:r>
                        <a:rPr lang="en-US" sz="2000" u="none" strike="noStrike" dirty="0">
                          <a:effectLst/>
                        </a:rPr>
                        <a:t>Media Communications Team(e.g., Photographer, Journalist, Web/social media designer, Graphics designer,</a:t>
                      </a:r>
                      <a:r>
                        <a:rPr lang="en-US" sz="2000" u="none" strike="noStrike" baseline="0" dirty="0">
                          <a:effectLst/>
                        </a:rPr>
                        <a:t> </a:t>
                      </a:r>
                      <a:r>
                        <a:rPr lang="en-US" sz="2000" u="none" strike="noStrike" dirty="0">
                          <a:effectLst/>
                        </a:rPr>
                        <a:t>Hall magazine editor, Master of celebrity)</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 – 5 scores</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By the corresponding RT</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457587">
                <a:tc>
                  <a:txBody>
                    <a:bodyPr/>
                    <a:lstStyle/>
                    <a:p>
                      <a:pPr algn="l" fontAlgn="ctr"/>
                      <a:r>
                        <a:rPr lang="en-US" sz="2000" u="none" strike="noStrike" dirty="0">
                          <a:effectLst/>
                        </a:rPr>
                        <a:t>RA Council Members </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 – 10 scores</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By Council</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r h="587976">
                <a:tc>
                  <a:txBody>
                    <a:bodyPr/>
                    <a:lstStyle/>
                    <a:p>
                      <a:pPr algn="l" fontAlgn="ctr"/>
                      <a:r>
                        <a:rPr lang="en-US" sz="2000" u="none" strike="noStrike" dirty="0">
                          <a:effectLst/>
                        </a:rPr>
                        <a:t>RA Members </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 – 20 scores</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By RA</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5"/>
                  </a:ext>
                </a:extLst>
              </a:tr>
              <a:tr h="901308">
                <a:tc>
                  <a:txBody>
                    <a:bodyPr/>
                    <a:lstStyle/>
                    <a:p>
                      <a:pPr algn="l" fontAlgn="ctr"/>
                      <a:r>
                        <a:rPr lang="en-US" sz="2000" b="0" i="0" u="none" strike="noStrike" dirty="0">
                          <a:solidFill>
                            <a:srgbClr val="000000"/>
                          </a:solidFill>
                          <a:effectLst/>
                          <a:latin typeface="Calibri"/>
                        </a:rPr>
                        <a:t>Interview bonus to the marginal case</a:t>
                      </a:r>
                    </a:p>
                  </a:txBody>
                  <a:tcPr marL="9525" marR="9525" marT="9525" marB="0" anchor="ctr"/>
                </a:tc>
                <a:tc>
                  <a:txBody>
                    <a:bodyPr/>
                    <a:lstStyle/>
                    <a:p>
                      <a:pPr algn="ctr" fontAlgn="ctr"/>
                      <a:r>
                        <a:rPr lang="en-US" sz="2000" b="0" i="0" u="none" strike="noStrike" dirty="0">
                          <a:solidFill>
                            <a:srgbClr val="000000"/>
                          </a:solidFill>
                          <a:effectLst/>
                          <a:latin typeface="Calibri"/>
                        </a:rPr>
                        <a:t>/</a:t>
                      </a:r>
                    </a:p>
                  </a:txBody>
                  <a:tcPr marL="9525" marR="9525" marT="9525" marB="0" anchor="ctr"/>
                </a:tc>
                <a:tc>
                  <a:txBody>
                    <a:bodyPr/>
                    <a:lstStyle/>
                    <a:p>
                      <a:pPr algn="ctr" fontAlgn="ctr"/>
                      <a:r>
                        <a:rPr lang="en-US" sz="2000" b="0" i="0" u="none" strike="noStrike" dirty="0">
                          <a:solidFill>
                            <a:srgbClr val="000000"/>
                          </a:solidFill>
                          <a:effectLst/>
                          <a:latin typeface="+mn-lt"/>
                        </a:rPr>
                        <a:t>By Marginal Cases Interview</a:t>
                      </a:r>
                      <a:r>
                        <a:rPr lang="en-US" sz="2000" b="0" i="0" u="none" strike="noStrike" baseline="0" dirty="0">
                          <a:solidFill>
                            <a:srgbClr val="000000"/>
                          </a:solidFill>
                          <a:effectLst/>
                          <a:latin typeface="+mn-lt"/>
                        </a:rPr>
                        <a:t> </a:t>
                      </a:r>
                      <a:r>
                        <a:rPr lang="en-US" sz="2000" b="0" i="0" u="none" strike="noStrike" dirty="0">
                          <a:solidFill>
                            <a:srgbClr val="000000"/>
                          </a:solidFill>
                          <a:effectLst/>
                          <a:latin typeface="+mn-lt"/>
                        </a:rPr>
                        <a:t>Committee</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86B5236C-8253-4ED2-AE50-CDB668817DE4}" type="slidenum">
              <a:rPr lang="en-US" smtClean="0"/>
              <a:t>12</a:t>
            </a:fld>
            <a:endParaRPr lang="en-US"/>
          </a:p>
        </p:txBody>
      </p:sp>
    </p:spTree>
    <p:extLst>
      <p:ext uri="{BB962C8B-B14F-4D97-AF65-F5344CB8AC3E}">
        <p14:creationId xmlns:p14="http://schemas.microsoft.com/office/powerpoint/2010/main" val="1735645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Penalty (Scores Deduction)</a:t>
            </a:r>
            <a:endParaRPr lang="en-US" dirty="0">
              <a:solidFill>
                <a:schemeClr val="tx1"/>
              </a:solidFill>
            </a:endParaRPr>
          </a:p>
        </p:txBody>
      </p:sp>
      <p:sp>
        <p:nvSpPr>
          <p:cNvPr id="3" name="Content Placeholder 2"/>
          <p:cNvSpPr>
            <a:spLocks noGrp="1"/>
          </p:cNvSpPr>
          <p:nvPr>
            <p:ph idx="1"/>
          </p:nvPr>
        </p:nvSpPr>
        <p:spPr>
          <a:ln>
            <a:solidFill>
              <a:schemeClr val="tx1"/>
            </a:solidFill>
          </a:ln>
        </p:spPr>
        <p:txBody>
          <a:bodyPr>
            <a:noAutofit/>
          </a:bodyPr>
          <a:lstStyle/>
          <a:p>
            <a:pPr fontAlgn="base"/>
            <a:r>
              <a:rPr lang="en-US" altLang="zh-HK" sz="2000" dirty="0"/>
              <a:t>Reminder (no deduction) for 1</a:t>
            </a:r>
            <a:r>
              <a:rPr lang="en-US" altLang="zh-HK" sz="2000" baseline="30000" dirty="0"/>
              <a:t>st</a:t>
            </a:r>
            <a:r>
              <a:rPr lang="en-US" altLang="zh-HK" sz="2000" dirty="0"/>
              <a:t> time small offence.</a:t>
            </a:r>
            <a:br>
              <a:rPr lang="en-US" altLang="zh-HK" sz="2000" dirty="0"/>
            </a:br>
            <a:endParaRPr lang="en-US" altLang="zh-HK" sz="2000" dirty="0"/>
          </a:p>
          <a:p>
            <a:pPr fontAlgn="base"/>
            <a:r>
              <a:rPr lang="en-US" altLang="zh-HK" sz="2000" dirty="0"/>
              <a:t>Warning Letter from the Disciplinary tutor (1 - 20 scores deduction, depending on the offence) for 2</a:t>
            </a:r>
            <a:r>
              <a:rPr lang="en-US" altLang="zh-HK" sz="2000" baseline="30000" dirty="0"/>
              <a:t>nd</a:t>
            </a:r>
            <a:r>
              <a:rPr lang="en-US" altLang="zh-HK" sz="2000" dirty="0"/>
              <a:t> time or subsequent offences.</a:t>
            </a:r>
            <a:br>
              <a:rPr lang="en-US" altLang="zh-HK" sz="2000" dirty="0"/>
            </a:br>
            <a:endParaRPr lang="en-US" altLang="zh-HK" sz="2000" dirty="0"/>
          </a:p>
          <a:p>
            <a:pPr fontAlgn="base"/>
            <a:r>
              <a:rPr lang="en-US" altLang="zh-HK" sz="2000" dirty="0"/>
              <a:t>Warning letter from the Hall Master (5-50 scores deduction, depending on the offence + suspension of stay) for serious disciplinary case</a:t>
            </a:r>
            <a:br>
              <a:rPr lang="en-US" altLang="zh-HK" sz="2000" dirty="0"/>
            </a:br>
            <a:endParaRPr lang="en-US" altLang="zh-HK" sz="2000" dirty="0"/>
          </a:p>
          <a:p>
            <a:pPr fontAlgn="base"/>
            <a:r>
              <a:rPr lang="en-US" altLang="zh-HK" sz="2000" dirty="0"/>
              <a:t>Serious disciplinary case (20-50 scores deduction, depending on the offence + suspension of stay)</a:t>
            </a:r>
            <a:br>
              <a:rPr lang="en-US" altLang="zh-HK" sz="2000" dirty="0"/>
            </a:br>
            <a:endParaRPr lang="en-US" altLang="zh-HK" sz="2000" dirty="0"/>
          </a:p>
          <a:p>
            <a:pPr fontAlgn="base"/>
            <a:r>
              <a:rPr lang="en-US" altLang="zh-HK" sz="2000" dirty="0"/>
              <a:t>Visitors checking out late will also cause deduction on scores; frequently visitors checking out late may cause visitor ban.</a:t>
            </a:r>
          </a:p>
        </p:txBody>
      </p:sp>
      <p:sp>
        <p:nvSpPr>
          <p:cNvPr id="4" name="Slide Number Placeholder 3"/>
          <p:cNvSpPr>
            <a:spLocks noGrp="1"/>
          </p:cNvSpPr>
          <p:nvPr>
            <p:ph type="sldNum" sz="quarter" idx="12"/>
          </p:nvPr>
        </p:nvSpPr>
        <p:spPr/>
        <p:txBody>
          <a:bodyPr/>
          <a:lstStyle/>
          <a:p>
            <a:fld id="{86B5236C-8253-4ED2-AE50-CDB668817DE4}" type="slidenum">
              <a:rPr lang="en-US" smtClean="0"/>
              <a:t>13</a:t>
            </a:fld>
            <a:endParaRPr lang="en-US"/>
          </a:p>
        </p:txBody>
      </p:sp>
    </p:spTree>
    <p:extLst>
      <p:ext uri="{BB962C8B-B14F-4D97-AF65-F5344CB8AC3E}">
        <p14:creationId xmlns:p14="http://schemas.microsoft.com/office/powerpoint/2010/main" val="21843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Scaling System</a:t>
            </a:r>
          </a:p>
        </p:txBody>
      </p:sp>
      <p:sp>
        <p:nvSpPr>
          <p:cNvPr id="3" name="Content Placeholder 2"/>
          <p:cNvSpPr>
            <a:spLocks noGrp="1"/>
          </p:cNvSpPr>
          <p:nvPr>
            <p:ph idx="1"/>
          </p:nvPr>
        </p:nvSpPr>
        <p:spPr>
          <a:xfrm>
            <a:off x="457200" y="1371600"/>
            <a:ext cx="8229600" cy="5181600"/>
          </a:xfrm>
        </p:spPr>
        <p:txBody>
          <a:bodyPr>
            <a:noAutofit/>
          </a:bodyPr>
          <a:lstStyle/>
          <a:p>
            <a:r>
              <a:rPr lang="en-US" altLang="zh-HK" sz="2000" dirty="0">
                <a:solidFill>
                  <a:srgbClr val="FF0000"/>
                </a:solidFill>
              </a:rPr>
              <a:t>Prof. Edmond </a:t>
            </a:r>
            <a:r>
              <a:rPr lang="en-US" altLang="zh-HK" sz="2000" dirty="0" err="1">
                <a:solidFill>
                  <a:srgbClr val="FF0000"/>
                </a:solidFill>
              </a:rPr>
              <a:t>Ko</a:t>
            </a:r>
            <a:r>
              <a:rPr lang="en-US" altLang="zh-HK" sz="2000" dirty="0">
                <a:solidFill>
                  <a:srgbClr val="FF0000"/>
                </a:solidFill>
              </a:rPr>
              <a:t> Cup points will be scaled to maximum 40 scores.</a:t>
            </a:r>
          </a:p>
          <a:p>
            <a:r>
              <a:rPr lang="en-US" altLang="zh-HK" sz="2000" dirty="0">
                <a:solidFill>
                  <a:srgbClr val="0070C0"/>
                </a:solidFill>
              </a:rPr>
              <a:t>Hall Activities points will be scaled to maximum 30 scores.</a:t>
            </a:r>
          </a:p>
          <a:p>
            <a:r>
              <a:rPr lang="en-US" altLang="zh-HK" sz="2000" dirty="0">
                <a:solidFill>
                  <a:schemeClr val="accent6">
                    <a:lumMod val="75000"/>
                  </a:schemeClr>
                </a:solidFill>
              </a:rPr>
              <a:t>Score B scores will be scaled to maximum 10 scores.</a:t>
            </a:r>
          </a:p>
          <a:p>
            <a:endParaRPr lang="en-US" sz="2000" dirty="0"/>
          </a:p>
          <a:p>
            <a:r>
              <a:rPr lang="en-US" sz="2000" dirty="0"/>
              <a:t>Example: suppose in </a:t>
            </a:r>
            <a:r>
              <a:rPr lang="en-US" sz="2000" b="1" dirty="0"/>
              <a:t>Prof. Edmond </a:t>
            </a:r>
            <a:r>
              <a:rPr lang="en-US" sz="2000" b="1" dirty="0" err="1"/>
              <a:t>Ko</a:t>
            </a:r>
            <a:r>
              <a:rPr lang="en-US" sz="2000" b="1" dirty="0"/>
              <a:t> Cup</a:t>
            </a:r>
            <a:r>
              <a:rPr lang="en-US" sz="2000" dirty="0"/>
              <a:t>, resident A participate </a:t>
            </a:r>
            <a:br>
              <a:rPr lang="en-US" sz="2000" dirty="0"/>
            </a:br>
            <a:r>
              <a:rPr lang="en-US" sz="2000" dirty="0"/>
              <a:t>* Swimming (swim for our hall, get = 5 points) </a:t>
            </a:r>
            <a:br>
              <a:rPr lang="en-US" sz="2000" dirty="0"/>
            </a:br>
            <a:r>
              <a:rPr lang="en-US" sz="2000" dirty="0"/>
              <a:t>* </a:t>
            </a:r>
            <a:r>
              <a:rPr lang="en-US" altLang="zh-HK" sz="2000" dirty="0"/>
              <a:t>Running (get champion</a:t>
            </a:r>
            <a:r>
              <a:rPr lang="en-US" altLang="zh-HK" sz="2000" baseline="30000" dirty="0"/>
              <a:t> </a:t>
            </a:r>
            <a:r>
              <a:rPr lang="en-US" altLang="zh-HK" sz="2000" dirty="0"/>
              <a:t>= 10 points)</a:t>
            </a:r>
            <a:br>
              <a:rPr lang="en-US" sz="2000" dirty="0"/>
            </a:br>
            <a:r>
              <a:rPr lang="en-US" sz="2000" dirty="0"/>
              <a:t>* Table Tennis (get </a:t>
            </a:r>
            <a:r>
              <a:rPr lang="en-US" altLang="zh-HK" sz="2000" dirty="0"/>
              <a:t>champion</a:t>
            </a:r>
            <a:r>
              <a:rPr lang="en-US" altLang="zh-HK" sz="2000" baseline="30000" dirty="0"/>
              <a:t> </a:t>
            </a:r>
            <a:r>
              <a:rPr lang="en-US" sz="2000" dirty="0"/>
              <a:t>= 10 points),</a:t>
            </a:r>
            <a:br>
              <a:rPr lang="en-US" sz="2000" dirty="0"/>
            </a:br>
            <a:r>
              <a:rPr lang="en-US" sz="2000" dirty="0"/>
              <a:t>*  Singing (be cheering member , get 2 points) </a:t>
            </a:r>
            <a:br>
              <a:rPr lang="en-US" sz="2000" dirty="0"/>
            </a:br>
            <a:r>
              <a:rPr lang="en-US" sz="2000" dirty="0"/>
              <a:t>Totally gets </a:t>
            </a:r>
            <a:r>
              <a:rPr lang="en-US" sz="2000" dirty="0">
                <a:solidFill>
                  <a:srgbClr val="FF0000"/>
                </a:solidFill>
              </a:rPr>
              <a:t>27 </a:t>
            </a:r>
            <a:r>
              <a:rPr lang="en-US" sz="2000" dirty="0"/>
              <a:t>points as the highest points among all residents. </a:t>
            </a:r>
            <a:br>
              <a:rPr lang="en-US" sz="2000" dirty="0"/>
            </a:br>
            <a:r>
              <a:rPr lang="en-US" sz="2000" dirty="0"/>
              <a:t>Then she will get </a:t>
            </a:r>
            <a:r>
              <a:rPr lang="en-US" sz="2000" dirty="0">
                <a:solidFill>
                  <a:srgbClr val="FF0000"/>
                </a:solidFill>
              </a:rPr>
              <a:t>40</a:t>
            </a:r>
            <a:r>
              <a:rPr lang="en-US" sz="2000" dirty="0"/>
              <a:t> scores in </a:t>
            </a:r>
            <a:r>
              <a:rPr lang="en-US" sz="2000" b="1" dirty="0"/>
              <a:t>Prof. Edmond </a:t>
            </a:r>
            <a:r>
              <a:rPr lang="en-US" sz="2000" b="1" dirty="0" err="1"/>
              <a:t>Ko</a:t>
            </a:r>
            <a:r>
              <a:rPr lang="en-US" sz="2000" b="1" dirty="0"/>
              <a:t> Cup</a:t>
            </a:r>
            <a:r>
              <a:rPr lang="en-US" sz="2000" dirty="0"/>
              <a:t>.</a:t>
            </a:r>
            <a:br>
              <a:rPr lang="en-US" sz="2000" dirty="0"/>
            </a:br>
            <a:endParaRPr lang="en-US" sz="2000" dirty="0"/>
          </a:p>
          <a:p>
            <a:r>
              <a:rPr lang="en-US" sz="2000" dirty="0"/>
              <a:t>If another resident B totally gets 25 points, </a:t>
            </a:r>
            <a:br>
              <a:rPr lang="en-US" sz="2000" dirty="0"/>
            </a:br>
            <a:r>
              <a:rPr lang="en-US" sz="2000" dirty="0"/>
              <a:t>then he will get  40 x  (</a:t>
            </a:r>
            <a:r>
              <a:rPr lang="en-US" sz="2000" dirty="0">
                <a:solidFill>
                  <a:srgbClr val="FF0000"/>
                </a:solidFill>
              </a:rPr>
              <a:t>25 / 27</a:t>
            </a:r>
            <a:r>
              <a:rPr lang="en-US" sz="2000" dirty="0"/>
              <a:t>) = 37.03 scores in </a:t>
            </a:r>
            <a:r>
              <a:rPr lang="en-US" sz="2000" b="1" dirty="0"/>
              <a:t>Prof. Edmond </a:t>
            </a:r>
            <a:r>
              <a:rPr lang="en-US" sz="2000" b="1" dirty="0" err="1"/>
              <a:t>Ko</a:t>
            </a:r>
            <a:r>
              <a:rPr lang="en-US" sz="2000" b="1" dirty="0"/>
              <a:t> Cup</a:t>
            </a:r>
            <a:r>
              <a:rPr lang="en-US" sz="2000" dirty="0"/>
              <a:t>. </a:t>
            </a:r>
          </a:p>
        </p:txBody>
      </p:sp>
      <p:sp>
        <p:nvSpPr>
          <p:cNvPr id="4" name="Slide Number Placeholder 3"/>
          <p:cNvSpPr>
            <a:spLocks noGrp="1"/>
          </p:cNvSpPr>
          <p:nvPr>
            <p:ph type="sldNum" sz="quarter" idx="12"/>
          </p:nvPr>
        </p:nvSpPr>
        <p:spPr/>
        <p:txBody>
          <a:bodyPr/>
          <a:lstStyle/>
          <a:p>
            <a:fld id="{86B5236C-8253-4ED2-AE50-CDB668817DE4}" type="slidenum">
              <a:rPr lang="en-US" smtClean="0"/>
              <a:t>14</a:t>
            </a:fld>
            <a:endParaRPr lang="en-US"/>
          </a:p>
        </p:txBody>
      </p:sp>
    </p:spTree>
    <p:extLst>
      <p:ext uri="{BB962C8B-B14F-4D97-AF65-F5344CB8AC3E}">
        <p14:creationId xmlns:p14="http://schemas.microsoft.com/office/powerpoint/2010/main" val="4206897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Half Year Residents</a:t>
            </a: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We will use a </a:t>
            </a:r>
            <a:r>
              <a:rPr lang="en-US" b="1" dirty="0">
                <a:solidFill>
                  <a:srgbClr val="00B050"/>
                </a:solidFill>
              </a:rPr>
              <a:t>proportional system </a:t>
            </a:r>
            <a:r>
              <a:rPr lang="en-US" dirty="0"/>
              <a:t>for Half Year Residents.</a:t>
            </a:r>
            <a:br>
              <a:rPr lang="en-US" dirty="0"/>
            </a:br>
            <a:endParaRPr lang="en-US" dirty="0"/>
          </a:p>
          <a:p>
            <a:r>
              <a:rPr lang="en-US" dirty="0"/>
              <a:t>For example:</a:t>
            </a:r>
            <a:br>
              <a:rPr lang="en-US" dirty="0"/>
            </a:br>
            <a:r>
              <a:rPr lang="en-US" dirty="0"/>
              <a:t>We have 8 PEK Cup activities (4 in </a:t>
            </a:r>
            <a:r>
              <a:rPr lang="en-US" dirty="0" err="1"/>
              <a:t>Sem</a:t>
            </a:r>
            <a:r>
              <a:rPr lang="en-US" dirty="0"/>
              <a:t> A and 4 in </a:t>
            </a:r>
            <a:r>
              <a:rPr lang="en-US" dirty="0" err="1"/>
              <a:t>Sem</a:t>
            </a:r>
            <a:r>
              <a:rPr lang="en-US" dirty="0"/>
              <a:t> B). And we have 15 hall activities (7 in </a:t>
            </a:r>
            <a:r>
              <a:rPr lang="en-US" dirty="0" err="1"/>
              <a:t>Sem</a:t>
            </a:r>
            <a:r>
              <a:rPr lang="en-US" dirty="0"/>
              <a:t> A and 8 in </a:t>
            </a:r>
            <a:r>
              <a:rPr lang="en-US" dirty="0" err="1"/>
              <a:t>Sem</a:t>
            </a:r>
            <a:r>
              <a:rPr lang="en-US" dirty="0"/>
              <a:t> B).</a:t>
            </a:r>
            <a:br>
              <a:rPr lang="en-US" dirty="0"/>
            </a:br>
            <a:endParaRPr lang="en-US" dirty="0"/>
          </a:p>
          <a:p>
            <a:r>
              <a:rPr lang="en-US" dirty="0"/>
              <a:t>A resident lived in </a:t>
            </a:r>
            <a:r>
              <a:rPr lang="en-US" dirty="0" err="1"/>
              <a:t>Sem</a:t>
            </a:r>
            <a:r>
              <a:rPr lang="en-US" dirty="0"/>
              <a:t> A then went to exchange in </a:t>
            </a:r>
            <a:r>
              <a:rPr lang="en-US" dirty="0" err="1"/>
              <a:t>Sem</a:t>
            </a:r>
            <a:r>
              <a:rPr lang="en-US" dirty="0"/>
              <a:t> B. </a:t>
            </a:r>
            <a:br>
              <a:rPr lang="en-US" dirty="0"/>
            </a:br>
            <a:r>
              <a:rPr lang="en-US" dirty="0"/>
              <a:t>He got 8 points in PEK Cup (then we will find the maximum point for the 4 PEK Cup activities in </a:t>
            </a:r>
            <a:r>
              <a:rPr lang="en-US" dirty="0" err="1"/>
              <a:t>Sem</a:t>
            </a:r>
            <a:r>
              <a:rPr lang="en-US" dirty="0"/>
              <a:t> A, suppose it is 17.) </a:t>
            </a:r>
            <a:br>
              <a:rPr lang="en-US" dirty="0"/>
            </a:br>
            <a:endParaRPr lang="en-US" dirty="0"/>
          </a:p>
          <a:p>
            <a:r>
              <a:rPr lang="en-US" dirty="0"/>
              <a:t>Then his PEK Cup score will be 40 x (</a:t>
            </a:r>
            <a:r>
              <a:rPr lang="en-US" dirty="0">
                <a:solidFill>
                  <a:srgbClr val="00B050"/>
                </a:solidFill>
              </a:rPr>
              <a:t>8 / 17</a:t>
            </a:r>
            <a:r>
              <a:rPr lang="en-US" dirty="0"/>
              <a:t>) = 18.82</a:t>
            </a:r>
            <a:br>
              <a:rPr lang="en-US" dirty="0"/>
            </a:br>
            <a:br>
              <a:rPr lang="en-US" dirty="0"/>
            </a:br>
            <a:endParaRPr lang="en-US" dirty="0"/>
          </a:p>
          <a:p>
            <a:r>
              <a:rPr lang="en-US" dirty="0"/>
              <a:t>Calculation for hall activities score will be similar:</a:t>
            </a:r>
            <a:br>
              <a:rPr lang="en-US" dirty="0"/>
            </a:br>
            <a:r>
              <a:rPr lang="en-US" dirty="0"/>
              <a:t>He got 11 points in the 7 hall activities in </a:t>
            </a:r>
            <a:r>
              <a:rPr lang="en-US" dirty="0" err="1"/>
              <a:t>Sem</a:t>
            </a:r>
            <a:r>
              <a:rPr lang="en-US" dirty="0"/>
              <a:t> A (suppose the maximum point is 16.)</a:t>
            </a:r>
            <a:br>
              <a:rPr lang="en-US" dirty="0"/>
            </a:br>
            <a:r>
              <a:rPr lang="en-US" dirty="0"/>
              <a:t>Then his hall activities score will be 30 x (</a:t>
            </a:r>
            <a:r>
              <a:rPr lang="en-US" dirty="0">
                <a:solidFill>
                  <a:srgbClr val="00B050"/>
                </a:solidFill>
              </a:rPr>
              <a:t>11 / 16</a:t>
            </a:r>
            <a:r>
              <a:rPr lang="en-US" dirty="0"/>
              <a:t>) = 20.63</a:t>
            </a:r>
            <a:br>
              <a:rPr lang="en-US" dirty="0"/>
            </a:br>
            <a:endParaRPr 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15</a:t>
            </a:fld>
            <a:endParaRPr lang="en-US"/>
          </a:p>
        </p:txBody>
      </p:sp>
    </p:spTree>
    <p:extLst>
      <p:ext uri="{BB962C8B-B14F-4D97-AF65-F5344CB8AC3E}">
        <p14:creationId xmlns:p14="http://schemas.microsoft.com/office/powerpoint/2010/main" val="1613185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solidFill>
                  <a:srgbClr val="C00000"/>
                </a:solidFill>
              </a:rPr>
              <a:t>Interview for Marginal Residents</a:t>
            </a:r>
          </a:p>
        </p:txBody>
      </p:sp>
      <p:sp>
        <p:nvSpPr>
          <p:cNvPr id="3" name="Content Placeholder 2"/>
          <p:cNvSpPr>
            <a:spLocks noGrp="1"/>
          </p:cNvSpPr>
          <p:nvPr>
            <p:ph idx="1"/>
          </p:nvPr>
        </p:nvSpPr>
        <p:spPr/>
        <p:txBody>
          <a:bodyPr/>
          <a:lstStyle/>
          <a:p>
            <a:r>
              <a:rPr lang="en-US" dirty="0"/>
              <a:t>6 to 8 (5% to 10%) of applied residents whose scores are very close to the cut-off line will be invited to have an interview with Marginal Cases Interview Committee.</a:t>
            </a:r>
          </a:p>
          <a:p>
            <a:endParaRPr lang="en-US" dirty="0"/>
          </a:p>
          <a:p>
            <a:r>
              <a:rPr lang="en-US" dirty="0"/>
              <a:t>The Committee has the discretion to give them bonus points based on their interview performance.</a:t>
            </a:r>
          </a:p>
          <a:p>
            <a:endParaRPr 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16</a:t>
            </a:fld>
            <a:endParaRPr lang="en-US"/>
          </a:p>
        </p:txBody>
      </p:sp>
    </p:spTree>
    <p:extLst>
      <p:ext uri="{BB962C8B-B14F-4D97-AF65-F5344CB8AC3E}">
        <p14:creationId xmlns:p14="http://schemas.microsoft.com/office/powerpoint/2010/main" val="2198561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477962"/>
          </a:xfrm>
        </p:spPr>
        <p:txBody>
          <a:bodyPr/>
          <a:lstStyle/>
          <a:p>
            <a:r>
              <a:rPr lang="en-US" altLang="zh-HK" b="1" dirty="0">
                <a:solidFill>
                  <a:srgbClr val="00B050"/>
                </a:solidFill>
                <a:latin typeface="+mn-lt"/>
              </a:rPr>
              <a:t>New University Policy</a:t>
            </a:r>
            <a:endParaRPr lang="zh-HK" altLang="en-US" b="1" dirty="0">
              <a:solidFill>
                <a:srgbClr val="00B050"/>
              </a:solidFill>
              <a:latin typeface="+mn-lt"/>
            </a:endParaRPr>
          </a:p>
        </p:txBody>
      </p:sp>
      <p:sp>
        <p:nvSpPr>
          <p:cNvPr id="3" name="Content Placeholder 2"/>
          <p:cNvSpPr>
            <a:spLocks noGrp="1"/>
          </p:cNvSpPr>
          <p:nvPr>
            <p:ph idx="1"/>
          </p:nvPr>
        </p:nvSpPr>
        <p:spPr>
          <a:xfrm>
            <a:off x="457200" y="1828800"/>
            <a:ext cx="7620000" cy="4572000"/>
          </a:xfrm>
        </p:spPr>
        <p:txBody>
          <a:bodyPr>
            <a:normAutofit fontScale="92500" lnSpcReduction="10000"/>
          </a:bodyPr>
          <a:lstStyle/>
          <a:p>
            <a:r>
              <a:rPr lang="en-US" altLang="zh-CN" b="1" dirty="0">
                <a:solidFill>
                  <a:srgbClr val="FF0000"/>
                </a:solidFill>
              </a:rPr>
              <a:t>For the best use of university resources and the best interest of all stakeholders, the committee has the discretion to review the selection criteria, weighing and means for senior resident applicants, including conducting interviewees with the returning applicants.</a:t>
            </a:r>
          </a:p>
          <a:p>
            <a:endParaRPr lang="en-US" altLang="zh-CN" dirty="0"/>
          </a:p>
          <a:p>
            <a:r>
              <a:rPr lang="en-US" altLang="zh-CN" dirty="0"/>
              <a:t>They </a:t>
            </a:r>
            <a:r>
              <a:rPr lang="en-US" altLang="zh-HK" dirty="0"/>
              <a:t>will be invited to an interview with the returning committee to review:</a:t>
            </a:r>
          </a:p>
          <a:p>
            <a:pPr marL="114300" indent="0">
              <a:buNone/>
            </a:pPr>
            <a:r>
              <a:rPr lang="en-US" altLang="zh-HK" dirty="0"/>
              <a:t>   - Academic excellence (e.g., CGPA)</a:t>
            </a:r>
          </a:p>
          <a:p>
            <a:pPr marL="114300" indent="0">
              <a:buNone/>
            </a:pPr>
            <a:r>
              <a:rPr lang="en-US" altLang="zh-HK" dirty="0"/>
              <a:t>   - Hall Citizenship  (e.g., disciplinary records)</a:t>
            </a:r>
          </a:p>
          <a:p>
            <a:pPr marL="114300" indent="0">
              <a:buNone/>
            </a:pPr>
            <a:r>
              <a:rPr lang="en-US" altLang="zh-HK" dirty="0"/>
              <a:t>   - Community leadership (e.g., student body leadership roles)</a:t>
            </a:r>
          </a:p>
          <a:p>
            <a:endParaRPr lang="en-US" altLang="zh-HK" dirty="0"/>
          </a:p>
          <a:p>
            <a:r>
              <a:rPr lang="en-US" altLang="zh-HK" dirty="0"/>
              <a:t>Recommendations will be made based on the interview results and in consultation with the university. </a:t>
            </a:r>
          </a:p>
        </p:txBody>
      </p:sp>
      <p:sp>
        <p:nvSpPr>
          <p:cNvPr id="4" name="Slide Number Placeholder 3"/>
          <p:cNvSpPr>
            <a:spLocks noGrp="1"/>
          </p:cNvSpPr>
          <p:nvPr>
            <p:ph type="sldNum" sz="quarter" idx="12"/>
          </p:nvPr>
        </p:nvSpPr>
        <p:spPr/>
        <p:txBody>
          <a:bodyPr/>
          <a:lstStyle/>
          <a:p>
            <a:fld id="{86B5236C-8253-4ED2-AE50-CDB668817DE4}" type="slidenum">
              <a:rPr lang="en-US" smtClean="0"/>
              <a:t>17</a:t>
            </a:fld>
            <a:endParaRPr lang="en-US"/>
          </a:p>
        </p:txBody>
      </p:sp>
    </p:spTree>
    <p:extLst>
      <p:ext uri="{BB962C8B-B14F-4D97-AF65-F5344CB8AC3E}">
        <p14:creationId xmlns:p14="http://schemas.microsoft.com/office/powerpoint/2010/main" val="3486631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p>
            <a:r>
              <a:rPr lang="en-US" b="1" dirty="0">
                <a:solidFill>
                  <a:schemeClr val="bg1"/>
                </a:solidFill>
              </a:rPr>
              <a:t>Reminder !!!!!!!!!!</a:t>
            </a:r>
          </a:p>
        </p:txBody>
      </p:sp>
      <p:sp>
        <p:nvSpPr>
          <p:cNvPr id="3" name="Content Placeholder 2"/>
          <p:cNvSpPr>
            <a:spLocks noGrp="1"/>
          </p:cNvSpPr>
          <p:nvPr>
            <p:ph idx="1"/>
          </p:nvPr>
        </p:nvSpPr>
        <p:spPr>
          <a:solidFill>
            <a:schemeClr val="tx1">
              <a:lumMod val="85000"/>
              <a:lumOff val="15000"/>
            </a:schemeClr>
          </a:solidFill>
        </p:spPr>
        <p:txBody>
          <a:bodyPr/>
          <a:lstStyle/>
          <a:p>
            <a:r>
              <a:rPr lang="en-US" sz="4000" b="1" dirty="0">
                <a:solidFill>
                  <a:srgbClr val="FFFF00"/>
                </a:solidFill>
              </a:rPr>
              <a:t>Late Applicants (no matter how high the scores is) will only, at most, be placed on the Waiting List.</a:t>
            </a:r>
          </a:p>
          <a:p>
            <a:r>
              <a:rPr lang="en-US" sz="4000" b="1" dirty="0">
                <a:solidFill>
                  <a:schemeClr val="accent1">
                    <a:lumMod val="20000"/>
                    <a:lumOff val="80000"/>
                  </a:schemeClr>
                </a:solidFill>
              </a:rPr>
              <a:t>Applicants providing fake information will be automatically disqualified.</a:t>
            </a:r>
          </a:p>
          <a:p>
            <a:endParaRPr 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18</a:t>
            </a:fld>
            <a:endParaRPr lang="en-US"/>
          </a:p>
        </p:txBody>
      </p:sp>
    </p:spTree>
    <p:extLst>
      <p:ext uri="{BB962C8B-B14F-4D97-AF65-F5344CB8AC3E}">
        <p14:creationId xmlns:p14="http://schemas.microsoft.com/office/powerpoint/2010/main" val="289833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lstStyle/>
          <a:p>
            <a:r>
              <a:rPr lang="en-US" sz="3600" b="1" dirty="0">
                <a:solidFill>
                  <a:schemeClr val="accent1"/>
                </a:solidFill>
              </a:rPr>
              <a:t>Returning Re</a:t>
            </a:r>
            <a:r>
              <a:rPr lang="en-US" altLang="zh-CN" sz="3600" b="1" dirty="0">
                <a:solidFill>
                  <a:schemeClr val="accent1"/>
                </a:solidFill>
              </a:rPr>
              <a:t>commendation</a:t>
            </a:r>
            <a:r>
              <a:rPr lang="en-US" sz="3600" b="1" dirty="0">
                <a:solidFill>
                  <a:schemeClr val="accent1"/>
                </a:solidFill>
              </a:rPr>
              <a:t> Committee</a:t>
            </a:r>
          </a:p>
        </p:txBody>
      </p:sp>
      <p:sp>
        <p:nvSpPr>
          <p:cNvPr id="3" name="Content Placeholder 2"/>
          <p:cNvSpPr>
            <a:spLocks noGrp="1"/>
          </p:cNvSpPr>
          <p:nvPr>
            <p:ph idx="1"/>
          </p:nvPr>
        </p:nvSpPr>
        <p:spPr>
          <a:xfrm>
            <a:off x="457200" y="1600200"/>
            <a:ext cx="8229600" cy="4724400"/>
          </a:xfrm>
          <a:effectLst>
            <a:glow rad="139700">
              <a:schemeClr val="accent1">
                <a:satMod val="175000"/>
                <a:alpha val="40000"/>
              </a:schemeClr>
            </a:glow>
          </a:effectLst>
        </p:spPr>
        <p:txBody>
          <a:bodyPr>
            <a:normAutofit/>
          </a:bodyPr>
          <a:lstStyle/>
          <a:p>
            <a:r>
              <a:rPr lang="en-US" sz="3600" b="1" dirty="0">
                <a:solidFill>
                  <a:schemeClr val="tx1">
                    <a:lumMod val="85000"/>
                    <a:lumOff val="15000"/>
                  </a:schemeClr>
                </a:solidFill>
              </a:rPr>
              <a:t>Residence Master</a:t>
            </a:r>
          </a:p>
          <a:p>
            <a:r>
              <a:rPr lang="en-US" sz="3600" b="1" dirty="0">
                <a:solidFill>
                  <a:schemeClr val="tx1">
                    <a:lumMod val="85000"/>
                    <a:lumOff val="15000"/>
                  </a:schemeClr>
                </a:solidFill>
              </a:rPr>
              <a:t>Three Residence Tutors</a:t>
            </a:r>
          </a:p>
          <a:p>
            <a:r>
              <a:rPr lang="en-US" sz="3600" b="1" dirty="0">
                <a:solidFill>
                  <a:schemeClr val="tx1">
                    <a:lumMod val="85000"/>
                    <a:lumOff val="15000"/>
                  </a:schemeClr>
                </a:solidFill>
              </a:rPr>
              <a:t>Three Residents Representatives (Two Residence Association members and one Residence Council member.)</a:t>
            </a:r>
          </a:p>
        </p:txBody>
      </p:sp>
      <p:sp>
        <p:nvSpPr>
          <p:cNvPr id="4" name="Slide Number Placeholder 3"/>
          <p:cNvSpPr>
            <a:spLocks noGrp="1"/>
          </p:cNvSpPr>
          <p:nvPr>
            <p:ph type="sldNum" sz="quarter" idx="12"/>
          </p:nvPr>
        </p:nvSpPr>
        <p:spPr/>
        <p:txBody>
          <a:bodyPr/>
          <a:lstStyle/>
          <a:p>
            <a:fld id="{86B5236C-8253-4ED2-AE50-CDB668817DE4}" type="slidenum">
              <a:rPr lang="en-US" smtClean="0"/>
              <a:t>2</a:t>
            </a:fld>
            <a:endParaRPr lang="en-US"/>
          </a:p>
        </p:txBody>
      </p:sp>
    </p:spTree>
    <p:extLst>
      <p:ext uri="{BB962C8B-B14F-4D97-AF65-F5344CB8AC3E}">
        <p14:creationId xmlns:p14="http://schemas.microsoft.com/office/powerpoint/2010/main" val="357099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Components</a:t>
            </a:r>
          </a:p>
        </p:txBody>
      </p:sp>
      <p:sp>
        <p:nvSpPr>
          <p:cNvPr id="3" name="Content Placeholder 2"/>
          <p:cNvSpPr>
            <a:spLocks noGrp="1"/>
          </p:cNvSpPr>
          <p:nvPr>
            <p:ph idx="1"/>
          </p:nvPr>
        </p:nvSpPr>
        <p:spPr>
          <a:xfrm>
            <a:off x="457200" y="1600200"/>
            <a:ext cx="8229600" cy="4724400"/>
          </a:xfrm>
          <a:effectLst>
            <a:glow rad="139700">
              <a:schemeClr val="accent1">
                <a:satMod val="175000"/>
                <a:alpha val="40000"/>
              </a:schemeClr>
            </a:glow>
          </a:effectLst>
        </p:spPr>
        <p:txBody>
          <a:bodyPr>
            <a:normAutofit fontScale="77500" lnSpcReduction="20000"/>
          </a:bodyPr>
          <a:lstStyle/>
          <a:p>
            <a:r>
              <a:rPr lang="en-US" sz="3600" b="1" dirty="0">
                <a:solidFill>
                  <a:srgbClr val="FF0000"/>
                </a:solidFill>
              </a:rPr>
              <a:t>Prof. Edmond </a:t>
            </a:r>
            <a:r>
              <a:rPr lang="en-US" sz="3600" b="1" dirty="0" err="1">
                <a:solidFill>
                  <a:srgbClr val="FF0000"/>
                </a:solidFill>
              </a:rPr>
              <a:t>Ko</a:t>
            </a:r>
            <a:r>
              <a:rPr lang="en-US" sz="3600" b="1" dirty="0">
                <a:solidFill>
                  <a:srgbClr val="FF0000"/>
                </a:solidFill>
              </a:rPr>
              <a:t> Cup (40 Scores)</a:t>
            </a:r>
          </a:p>
          <a:p>
            <a:r>
              <a:rPr lang="en-US" sz="3600" b="1" dirty="0">
                <a:solidFill>
                  <a:srgbClr val="0070C0"/>
                </a:solidFill>
              </a:rPr>
              <a:t>Hall Activities (30 Scores)</a:t>
            </a:r>
          </a:p>
          <a:p>
            <a:r>
              <a:rPr lang="en-US" sz="3600" b="1" dirty="0">
                <a:solidFill>
                  <a:srgbClr val="DF7705"/>
                </a:solidFill>
              </a:rPr>
              <a:t>Score B (10 Scores)</a:t>
            </a:r>
          </a:p>
          <a:p>
            <a:r>
              <a:rPr lang="en-US" sz="3600" b="1" dirty="0">
                <a:solidFill>
                  <a:srgbClr val="00B050"/>
                </a:solidFill>
              </a:rPr>
              <a:t>Floor Performance (20 Scores)</a:t>
            </a:r>
          </a:p>
          <a:p>
            <a:r>
              <a:rPr lang="en-US" sz="3600" b="1" dirty="0">
                <a:solidFill>
                  <a:srgbClr val="7030A0"/>
                </a:solidFill>
              </a:rPr>
              <a:t>Special Contribution</a:t>
            </a:r>
          </a:p>
          <a:p>
            <a:r>
              <a:rPr lang="en-US" sz="3600" b="1" dirty="0"/>
              <a:t>Penalty</a:t>
            </a:r>
          </a:p>
          <a:p>
            <a:r>
              <a:rPr lang="en-US" sz="3000" b="1" dirty="0">
                <a:solidFill>
                  <a:srgbClr val="00B0F0"/>
                </a:solidFill>
              </a:rPr>
              <a:t>For local residents</a:t>
            </a:r>
          </a:p>
          <a:p>
            <a:pPr lvl="1"/>
            <a:r>
              <a:rPr lang="en-US" sz="2800" b="1" dirty="0">
                <a:solidFill>
                  <a:srgbClr val="00B0F0"/>
                </a:solidFill>
              </a:rPr>
              <a:t>4th year residence applications are subject to both scoring and interview (slide 15). </a:t>
            </a:r>
          </a:p>
          <a:p>
            <a:pPr lvl="1"/>
            <a:r>
              <a:rPr lang="en-US" altLang="zh-CN" sz="2800" b="1" dirty="0">
                <a:solidFill>
                  <a:srgbClr val="00B0F0"/>
                </a:solidFill>
              </a:rPr>
              <a:t>W</a:t>
            </a:r>
            <a:r>
              <a:rPr lang="en-US" sz="2800" b="1" dirty="0">
                <a:solidFill>
                  <a:srgbClr val="00B0F0"/>
                </a:solidFill>
              </a:rPr>
              <a:t>e reserve the rights to subject the 3rd year applicants (i.e., those applying for their third year residence) to interviews of the same nature if we see the need to balance the interests of all the stakeholders</a:t>
            </a:r>
          </a:p>
        </p:txBody>
      </p:sp>
      <p:sp>
        <p:nvSpPr>
          <p:cNvPr id="5" name="Slide Number Placeholder 4"/>
          <p:cNvSpPr>
            <a:spLocks noGrp="1"/>
          </p:cNvSpPr>
          <p:nvPr>
            <p:ph type="sldNum" sz="quarter" idx="12"/>
          </p:nvPr>
        </p:nvSpPr>
        <p:spPr/>
        <p:txBody>
          <a:bodyPr/>
          <a:lstStyle/>
          <a:p>
            <a:fld id="{86B5236C-8253-4ED2-AE50-CDB668817DE4}" type="slidenum">
              <a:rPr lang="en-US" smtClean="0"/>
              <a:t>3</a:t>
            </a:fld>
            <a:endParaRPr lang="en-US"/>
          </a:p>
        </p:txBody>
      </p:sp>
      <p:sp>
        <p:nvSpPr>
          <p:cNvPr id="4" name="右大括号 3"/>
          <p:cNvSpPr/>
          <p:nvPr/>
        </p:nvSpPr>
        <p:spPr>
          <a:xfrm>
            <a:off x="5799667" y="1676400"/>
            <a:ext cx="304800" cy="1066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右大括号 5"/>
          <p:cNvSpPr/>
          <p:nvPr/>
        </p:nvSpPr>
        <p:spPr>
          <a:xfrm>
            <a:off x="5410200" y="3048000"/>
            <a:ext cx="3048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6104467" y="1951332"/>
                <a:ext cx="3234268" cy="516936"/>
              </a:xfrm>
              <a:prstGeom prst="rect">
                <a:avLst/>
              </a:prstGeom>
              <a:noFill/>
            </p:spPr>
            <p:txBody>
              <a:bodyPr wrap="square" rtlCol="0">
                <a:spAutoFit/>
              </a:bodyPr>
              <a:lstStyle/>
              <a:p>
                <a:r>
                  <a:rPr lang="en-US" dirty="0"/>
                  <a:t>Normalized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𝑌𝑜𝑢𝑟</m:t>
                        </m:r>
                        <m:r>
                          <a:rPr lang="en-US" b="0" i="1" smtClean="0">
                            <a:latin typeface="Cambria Math"/>
                          </a:rPr>
                          <m:t> </m:t>
                        </m:r>
                        <m:r>
                          <a:rPr lang="en-US" b="0" i="1" smtClean="0">
                            <a:latin typeface="Cambria Math"/>
                          </a:rPr>
                          <m:t>𝑠𝑐𝑜𝑟𝑒</m:t>
                        </m:r>
                      </m:num>
                      <m:den>
                        <m:r>
                          <a:rPr lang="en-US" b="0" i="1" smtClean="0">
                            <a:latin typeface="Cambria Math"/>
                          </a:rPr>
                          <m:t>𝑀𝑎𝑥𝑖𝑚𝑢𝑚</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𝑎𝑙𝑙</m:t>
                        </m:r>
                      </m:den>
                    </m:f>
                  </m:oMath>
                </a14:m>
                <a:r>
                  <a:rPr lang="en-US"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6104467" y="1951332"/>
                <a:ext cx="3234268" cy="516936"/>
              </a:xfrm>
              <a:prstGeom prst="rect">
                <a:avLst/>
              </a:prstGeom>
              <a:blipFill rotWithShape="1">
                <a:blip r:embed="rId2"/>
                <a:stretch>
                  <a:fillRect l="-1507" b="-5882"/>
                </a:stretch>
              </a:blipFill>
            </p:spPr>
            <p:txBody>
              <a:bodyPr/>
              <a:lstStyle/>
              <a:p>
                <a:r>
                  <a:rPr lang="en-US">
                    <a:noFill/>
                  </a:rPr>
                  <a:t> </a:t>
                </a:r>
              </a:p>
            </p:txBody>
          </p:sp>
        </mc:Fallback>
      </mc:AlternateContent>
      <p:sp>
        <p:nvSpPr>
          <p:cNvPr id="8" name="TextBox 7"/>
          <p:cNvSpPr txBox="1"/>
          <p:nvPr/>
        </p:nvSpPr>
        <p:spPr>
          <a:xfrm>
            <a:off x="5799667" y="3320534"/>
            <a:ext cx="2599268" cy="369332"/>
          </a:xfrm>
          <a:prstGeom prst="rect">
            <a:avLst/>
          </a:prstGeom>
          <a:noFill/>
        </p:spPr>
        <p:txBody>
          <a:bodyPr wrap="square" rtlCol="0">
            <a:spAutoFit/>
          </a:bodyPr>
          <a:lstStyle/>
          <a:p>
            <a:r>
              <a:rPr lang="en-US" dirty="0" err="1"/>
              <a:t>Unnormalized</a:t>
            </a:r>
            <a:r>
              <a:rPr lang="en-US" dirty="0"/>
              <a:t>/Absolute</a:t>
            </a:r>
          </a:p>
        </p:txBody>
      </p:sp>
    </p:spTree>
    <p:extLst>
      <p:ext uri="{BB962C8B-B14F-4D97-AF65-F5344CB8AC3E}">
        <p14:creationId xmlns:p14="http://schemas.microsoft.com/office/powerpoint/2010/main" val="299679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Prof. Edmond </a:t>
            </a:r>
            <a:r>
              <a:rPr lang="en-US" b="1" dirty="0" err="1">
                <a:solidFill>
                  <a:srgbClr val="FF0000"/>
                </a:solidFill>
              </a:rPr>
              <a:t>Ko</a:t>
            </a:r>
            <a:r>
              <a:rPr lang="en-US" b="1" dirty="0">
                <a:solidFill>
                  <a:srgbClr val="FF0000"/>
                </a:solidFill>
              </a:rPr>
              <a:t> Cup</a:t>
            </a:r>
          </a:p>
        </p:txBody>
      </p:sp>
      <p:sp>
        <p:nvSpPr>
          <p:cNvPr id="3" name="Content Placeholder 2"/>
          <p:cNvSpPr>
            <a:spLocks noGrp="1"/>
          </p:cNvSpPr>
          <p:nvPr>
            <p:ph idx="1"/>
          </p:nvPr>
        </p:nvSpPr>
        <p:spPr>
          <a:xfrm>
            <a:off x="457200" y="1600200"/>
            <a:ext cx="7620000" cy="2819400"/>
          </a:xfrm>
          <a:ln>
            <a:solidFill>
              <a:srgbClr val="FF0000"/>
            </a:solidFill>
          </a:ln>
        </p:spPr>
        <p:txBody>
          <a:bodyPr>
            <a:noAutofit/>
          </a:bodyPr>
          <a:lstStyle/>
          <a:p>
            <a:r>
              <a:rPr lang="en-US" altLang="zh-HK" sz="2800" dirty="0"/>
              <a:t>The team members on the Entry Form submitted to SRO can have 5 basic points. </a:t>
            </a:r>
          </a:p>
          <a:p>
            <a:r>
              <a:rPr lang="en-US" altLang="zh-HK" sz="2800" dirty="0"/>
              <a:t>Sedan Chair Race will be count as a PEK activity.</a:t>
            </a:r>
          </a:p>
          <a:p>
            <a:pPr marL="114300" indent="0">
              <a:buNone/>
            </a:pPr>
            <a:endParaRPr lang="en-US" altLang="zh-HK" sz="2800" dirty="0"/>
          </a:p>
          <a:p>
            <a:r>
              <a:rPr lang="en-US" sz="2800" dirty="0"/>
              <a:t>The team members can have bonus points according to the results and their performance.</a:t>
            </a:r>
          </a:p>
        </p:txBody>
      </p:sp>
      <p:graphicFrame>
        <p:nvGraphicFramePr>
          <p:cNvPr id="4" name="Table 3"/>
          <p:cNvGraphicFramePr>
            <a:graphicFrameLocks noGrp="1"/>
          </p:cNvGraphicFramePr>
          <p:nvPr>
            <p:extLst>
              <p:ext uri="{D42A27DB-BD31-4B8C-83A1-F6EECF244321}">
                <p14:modId xmlns:p14="http://schemas.microsoft.com/office/powerpoint/2010/main" val="430710166"/>
              </p:ext>
            </p:extLst>
          </p:nvPr>
        </p:nvGraphicFramePr>
        <p:xfrm>
          <a:off x="457200" y="4480560"/>
          <a:ext cx="7620000" cy="2225040"/>
        </p:xfrm>
        <a:graphic>
          <a:graphicData uri="http://schemas.openxmlformats.org/drawingml/2006/table">
            <a:tbl>
              <a:tblPr firstRow="1" bandRow="1">
                <a:tableStyleId>{8A107856-5554-42FB-B03E-39F5DBC370BA}</a:tableStyleId>
              </a:tblPr>
              <a:tblGrid>
                <a:gridCol w="2095500">
                  <a:extLst>
                    <a:ext uri="{9D8B030D-6E8A-4147-A177-3AD203B41FA5}">
                      <a16:colId xmlns:a16="http://schemas.microsoft.com/office/drawing/2014/main" val="20000"/>
                    </a:ext>
                  </a:extLst>
                </a:gridCol>
                <a:gridCol w="5524500">
                  <a:extLst>
                    <a:ext uri="{9D8B030D-6E8A-4147-A177-3AD203B41FA5}">
                      <a16:colId xmlns:a16="http://schemas.microsoft.com/office/drawing/2014/main" val="20001"/>
                    </a:ext>
                  </a:extLst>
                </a:gridCol>
              </a:tblGrid>
              <a:tr h="370840">
                <a:tc>
                  <a:txBody>
                    <a:bodyPr/>
                    <a:lstStyle/>
                    <a:p>
                      <a:pPr algn="ctr"/>
                      <a:r>
                        <a:rPr lang="en-US" altLang="zh-HK" dirty="0">
                          <a:solidFill>
                            <a:schemeClr val="bg1"/>
                          </a:solidFill>
                        </a:rPr>
                        <a:t>Result:</a:t>
                      </a:r>
                      <a:endParaRPr lang="zh-HK" altLang="en-US" dirty="0">
                        <a:solidFill>
                          <a:schemeClr val="bg1"/>
                        </a:solidFill>
                      </a:endParaRPr>
                    </a:p>
                  </a:txBody>
                  <a:tcPr anchor="ctr">
                    <a:solidFill>
                      <a:schemeClr val="accent2">
                        <a:lumMod val="75000"/>
                      </a:schemeClr>
                    </a:solidFill>
                  </a:tcPr>
                </a:tc>
                <a:tc>
                  <a:txBody>
                    <a:bodyPr/>
                    <a:lstStyle/>
                    <a:p>
                      <a:pPr algn="ctr"/>
                      <a:r>
                        <a:rPr lang="en-US" altLang="zh-HK" dirty="0">
                          <a:solidFill>
                            <a:schemeClr val="bg1"/>
                          </a:solidFill>
                        </a:rPr>
                        <a:t>Bonus Points </a:t>
                      </a:r>
                      <a:endParaRPr lang="zh-HK" altLang="en-US" dirty="0">
                        <a:solidFill>
                          <a:schemeClr val="bg1"/>
                        </a:solidFill>
                      </a:endParaRPr>
                    </a:p>
                  </a:txBody>
                  <a:tcPr anchor="ctr">
                    <a:solidFill>
                      <a:schemeClr val="accent2">
                        <a:lumMod val="75000"/>
                      </a:schemeClr>
                    </a:solidFill>
                  </a:tcPr>
                </a:tc>
                <a:extLst>
                  <a:ext uri="{0D108BD9-81ED-4DB2-BD59-A6C34878D82A}">
                    <a16:rowId xmlns:a16="http://schemas.microsoft.com/office/drawing/2014/main" val="10000"/>
                  </a:ext>
                </a:extLst>
              </a:tr>
              <a:tr h="370840">
                <a:tc>
                  <a:txBody>
                    <a:bodyPr/>
                    <a:lstStyle/>
                    <a:p>
                      <a:r>
                        <a:rPr lang="en-US" altLang="zh-HK" dirty="0"/>
                        <a:t>Champion</a:t>
                      </a:r>
                      <a:endParaRPr lang="zh-HK" altLang="en-US" dirty="0"/>
                    </a:p>
                  </a:txBody>
                  <a:tcPr anchor="ctr"/>
                </a:tc>
                <a:tc>
                  <a:txBody>
                    <a:bodyPr/>
                    <a:lstStyle/>
                    <a:p>
                      <a:r>
                        <a:rPr lang="en-US" altLang="zh-HK" dirty="0"/>
                        <a:t>The team members can get 0 to 5 bonus points .</a:t>
                      </a:r>
                      <a:endParaRPr lang="zh-HK" altLang="en-US" dirty="0"/>
                    </a:p>
                  </a:txBody>
                  <a:tcPr anchor="ctr"/>
                </a:tc>
                <a:extLst>
                  <a:ext uri="{0D108BD9-81ED-4DB2-BD59-A6C34878D82A}">
                    <a16:rowId xmlns:a16="http://schemas.microsoft.com/office/drawing/2014/main" val="10001"/>
                  </a:ext>
                </a:extLst>
              </a:tr>
              <a:tr h="370840">
                <a:tc>
                  <a:txBody>
                    <a:bodyPr/>
                    <a:lstStyle/>
                    <a:p>
                      <a:r>
                        <a:rPr lang="en-US" altLang="zh-HK" dirty="0"/>
                        <a:t>1</a:t>
                      </a:r>
                      <a:r>
                        <a:rPr lang="en-US" altLang="zh-HK" baseline="30000" dirty="0"/>
                        <a:t>st</a:t>
                      </a:r>
                      <a:r>
                        <a:rPr lang="en-US" altLang="zh-HK" dirty="0"/>
                        <a:t> Runner Up</a:t>
                      </a:r>
                      <a:endParaRPr lang="zh-HK" altLang="en-US" dirty="0"/>
                    </a:p>
                  </a:txBody>
                  <a:tcPr anchor="ctr"/>
                </a:tc>
                <a:tc>
                  <a:txBody>
                    <a:bodyPr/>
                    <a:lstStyle/>
                    <a:p>
                      <a:r>
                        <a:rPr lang="en-US" altLang="zh-HK" dirty="0"/>
                        <a:t>The team members can get 0 to 4 bonus points .</a:t>
                      </a:r>
                      <a:endParaRPr lang="zh-HK" altLang="en-US" dirty="0"/>
                    </a:p>
                  </a:txBody>
                  <a:tcPr anchor="ctr"/>
                </a:tc>
                <a:extLst>
                  <a:ext uri="{0D108BD9-81ED-4DB2-BD59-A6C34878D82A}">
                    <a16:rowId xmlns:a16="http://schemas.microsoft.com/office/drawing/2014/main" val="10002"/>
                  </a:ext>
                </a:extLst>
              </a:tr>
              <a:tr h="370840">
                <a:tc>
                  <a:txBody>
                    <a:bodyPr/>
                    <a:lstStyle/>
                    <a:p>
                      <a:r>
                        <a:rPr lang="en-US" altLang="zh-HK" dirty="0"/>
                        <a:t>2</a:t>
                      </a:r>
                      <a:r>
                        <a:rPr lang="en-US" altLang="zh-HK" baseline="30000" dirty="0"/>
                        <a:t>nd</a:t>
                      </a:r>
                      <a:r>
                        <a:rPr lang="en-US" altLang="zh-HK" dirty="0"/>
                        <a:t> Runner  Up</a:t>
                      </a:r>
                      <a:endParaRPr lang="zh-HK" altLang="en-US" dirty="0"/>
                    </a:p>
                  </a:txBody>
                  <a:tcPr anchor="ctr"/>
                </a:tc>
                <a:tc>
                  <a:txBody>
                    <a:bodyPr/>
                    <a:lstStyle/>
                    <a:p>
                      <a:r>
                        <a:rPr lang="en-US" altLang="zh-HK" dirty="0"/>
                        <a:t>The team members can get 0 to 3 bonus points .</a:t>
                      </a:r>
                      <a:endParaRPr lang="zh-HK" altLang="en-US" dirty="0"/>
                    </a:p>
                  </a:txBody>
                  <a:tcPr anchor="ctr"/>
                </a:tc>
                <a:extLst>
                  <a:ext uri="{0D108BD9-81ED-4DB2-BD59-A6C34878D82A}">
                    <a16:rowId xmlns:a16="http://schemas.microsoft.com/office/drawing/2014/main" val="10003"/>
                  </a:ext>
                </a:extLst>
              </a:tr>
              <a:tr h="370840">
                <a:tc>
                  <a:txBody>
                    <a:bodyPr/>
                    <a:lstStyle/>
                    <a:p>
                      <a:r>
                        <a:rPr lang="en-US" altLang="zh-HK" dirty="0"/>
                        <a:t>3</a:t>
                      </a:r>
                      <a:r>
                        <a:rPr lang="en-US" altLang="zh-HK" baseline="30000" dirty="0"/>
                        <a:t>rd</a:t>
                      </a:r>
                      <a:r>
                        <a:rPr lang="en-US" altLang="zh-HK" dirty="0"/>
                        <a:t> Runner Up</a:t>
                      </a:r>
                      <a:endParaRPr lang="zh-HK" altLang="en-US" b="0" dirty="0">
                        <a:solidFill>
                          <a:schemeClr val="tx1"/>
                        </a:solidFill>
                      </a:endParaRPr>
                    </a:p>
                  </a:txBody>
                  <a:tcPr anchor="ctr"/>
                </a:tc>
                <a:tc>
                  <a:txBody>
                    <a:bodyPr/>
                    <a:lstStyle/>
                    <a:p>
                      <a:r>
                        <a:rPr lang="en-US" altLang="zh-HK" dirty="0"/>
                        <a:t>The team members can get 0 to 2 bonus points .</a:t>
                      </a:r>
                      <a:endParaRPr lang="zh-HK" altLang="en-US" dirty="0"/>
                    </a:p>
                  </a:txBody>
                  <a:tcPr anchor="ctr"/>
                </a:tc>
                <a:extLst>
                  <a:ext uri="{0D108BD9-81ED-4DB2-BD59-A6C34878D82A}">
                    <a16:rowId xmlns:a16="http://schemas.microsoft.com/office/drawing/2014/main" val="10004"/>
                  </a:ext>
                </a:extLst>
              </a:tr>
              <a:tr h="370840">
                <a:tc>
                  <a:txBody>
                    <a:bodyPr/>
                    <a:lstStyle/>
                    <a:p>
                      <a:r>
                        <a:rPr lang="en-US" altLang="zh-HK" dirty="0"/>
                        <a:t>Wins 1 match</a:t>
                      </a:r>
                      <a:endParaRPr lang="zh-HK" altLang="en-US" dirty="0"/>
                    </a:p>
                  </a:txBody>
                  <a:tcPr anchor="ctr"/>
                </a:tc>
                <a:tc>
                  <a:txBody>
                    <a:bodyPr/>
                    <a:lstStyle/>
                    <a:p>
                      <a:r>
                        <a:rPr lang="en-US" altLang="zh-HK" dirty="0"/>
                        <a:t>The team members can get 0 to 1 bonus points .</a:t>
                      </a:r>
                      <a:endParaRPr lang="zh-HK" altLang="en-US" dirty="0"/>
                    </a:p>
                  </a:txBody>
                  <a:tcPr anchor="ct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86B5236C-8253-4ED2-AE50-CDB668817DE4}" type="slidenum">
              <a:rPr lang="en-US" smtClean="0"/>
              <a:t>4</a:t>
            </a:fld>
            <a:endParaRPr lang="en-US"/>
          </a:p>
        </p:txBody>
      </p:sp>
    </p:spTree>
    <p:extLst>
      <p:ext uri="{BB962C8B-B14F-4D97-AF65-F5344CB8AC3E}">
        <p14:creationId xmlns:p14="http://schemas.microsoft.com/office/powerpoint/2010/main" val="3297344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Prof. Edmond </a:t>
            </a:r>
            <a:r>
              <a:rPr lang="en-US" b="1" dirty="0" err="1">
                <a:solidFill>
                  <a:srgbClr val="FF0000"/>
                </a:solidFill>
              </a:rPr>
              <a:t>Ko</a:t>
            </a:r>
            <a:r>
              <a:rPr lang="en-US" b="1" dirty="0">
                <a:solidFill>
                  <a:srgbClr val="FF0000"/>
                </a:solidFill>
              </a:rPr>
              <a:t> Cup</a:t>
            </a:r>
          </a:p>
        </p:txBody>
      </p:sp>
      <p:sp>
        <p:nvSpPr>
          <p:cNvPr id="3" name="Content Placeholder 2"/>
          <p:cNvSpPr>
            <a:spLocks noGrp="1"/>
          </p:cNvSpPr>
          <p:nvPr>
            <p:ph idx="1"/>
          </p:nvPr>
        </p:nvSpPr>
        <p:spPr>
          <a:ln>
            <a:solidFill>
              <a:srgbClr val="FF0000"/>
            </a:solidFill>
          </a:ln>
        </p:spPr>
        <p:txBody>
          <a:bodyPr>
            <a:normAutofit/>
          </a:bodyPr>
          <a:lstStyle/>
          <a:p>
            <a:r>
              <a:rPr lang="en-US" sz="2800" dirty="0"/>
              <a:t>Helpers</a:t>
            </a:r>
          </a:p>
          <a:p>
            <a:pPr lvl="1"/>
            <a:r>
              <a:rPr lang="en-US" sz="2400" dirty="0"/>
              <a:t>0 - 3 points according to their contribution and participation</a:t>
            </a:r>
          </a:p>
          <a:p>
            <a:r>
              <a:rPr lang="en-US" sz="2800" dirty="0"/>
              <a:t>Cheering members </a:t>
            </a:r>
          </a:p>
          <a:p>
            <a:pPr lvl="1"/>
            <a:r>
              <a:rPr lang="en-US" sz="2400" dirty="0"/>
              <a:t>0 – 4.6 points </a:t>
            </a:r>
            <a:r>
              <a:rPr lang="en-US" altLang="zh-HK" sz="2400" dirty="0"/>
              <a:t>according to their attendance</a:t>
            </a:r>
          </a:p>
          <a:p>
            <a:pPr lvl="1"/>
            <a:r>
              <a:rPr lang="en-US" altLang="zh-HK" sz="2400" dirty="0"/>
              <a:t>Cheering members must write their names on the attendance list at the event in order to get the points</a:t>
            </a:r>
          </a:p>
          <a:p>
            <a:r>
              <a:rPr lang="en-US" altLang="zh-HK" sz="2400" dirty="0"/>
              <a:t>If the sport event will run within one day, cheering members participated will get 2 points.</a:t>
            </a:r>
          </a:p>
          <a:p>
            <a:r>
              <a:rPr lang="en-US" sz="2400" dirty="0"/>
              <a:t>For other situations please refer to the table in the next slide. </a:t>
            </a:r>
          </a:p>
          <a:p>
            <a:pPr marL="114300"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5</a:t>
            </a:fld>
            <a:endParaRPr lang="en-US"/>
          </a:p>
        </p:txBody>
      </p:sp>
    </p:spTree>
    <p:extLst>
      <p:ext uri="{BB962C8B-B14F-4D97-AF65-F5344CB8AC3E}">
        <p14:creationId xmlns:p14="http://schemas.microsoft.com/office/powerpoint/2010/main" val="400486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rgbClr val="FF0000"/>
                </a:solidFill>
              </a:rPr>
              <a:t>Prof. Edmond </a:t>
            </a:r>
            <a:r>
              <a:rPr lang="en-US" altLang="zh-CN" b="1" dirty="0" err="1">
                <a:solidFill>
                  <a:srgbClr val="FF0000"/>
                </a:solidFill>
              </a:rPr>
              <a:t>Ko</a:t>
            </a:r>
            <a:r>
              <a:rPr lang="en-US" altLang="zh-CN" b="1" dirty="0">
                <a:solidFill>
                  <a:srgbClr val="FF0000"/>
                </a:solidFill>
              </a:rPr>
              <a:t> Cup</a:t>
            </a:r>
            <a:endParaRPr lang="en-US" dirty="0"/>
          </a:p>
        </p:txBody>
      </p:sp>
      <p:graphicFrame>
        <p:nvGraphicFramePr>
          <p:cNvPr id="6" name="Content Placeholder 5"/>
          <p:cNvGraphicFramePr>
            <a:graphicFrameLocks noGrp="1"/>
          </p:cNvGraphicFramePr>
          <p:nvPr>
            <p:ph idx="1"/>
            <p:extLst/>
          </p:nvPr>
        </p:nvGraphicFramePr>
        <p:xfrm>
          <a:off x="457200" y="1600200"/>
          <a:ext cx="7620000" cy="249428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70840">
                <a:tc>
                  <a:txBody>
                    <a:bodyPr/>
                    <a:lstStyle/>
                    <a:p>
                      <a:r>
                        <a:rPr lang="en-US" dirty="0"/>
                        <a:t>Stage</a:t>
                      </a:r>
                    </a:p>
                  </a:txBody>
                  <a:tcPr/>
                </a:tc>
                <a:tc>
                  <a:txBody>
                    <a:bodyPr/>
                    <a:lstStyle/>
                    <a:p>
                      <a:r>
                        <a:rPr lang="en-US" dirty="0"/>
                        <a:t>Points Added for the Stage</a:t>
                      </a:r>
                    </a:p>
                  </a:txBody>
                  <a:tcPr/>
                </a:tc>
                <a:tc>
                  <a:txBody>
                    <a:bodyPr/>
                    <a:lstStyle/>
                    <a:p>
                      <a:r>
                        <a:rPr lang="en-US" dirty="0"/>
                        <a:t>Cheering</a:t>
                      </a:r>
                      <a:r>
                        <a:rPr lang="en-US" baseline="0" dirty="0"/>
                        <a:t> Member’s Total Points</a:t>
                      </a:r>
                      <a:endParaRPr lang="en-US" dirty="0"/>
                    </a:p>
                  </a:txBody>
                  <a:tcPr/>
                </a:tc>
                <a:tc>
                  <a:txBody>
                    <a:bodyPr/>
                    <a:lstStyle/>
                    <a:p>
                      <a:r>
                        <a:rPr lang="en-US" dirty="0"/>
                        <a:t>Player’s Total</a:t>
                      </a:r>
                      <a:r>
                        <a:rPr lang="en-US" baseline="0" dirty="0"/>
                        <a:t> Points</a:t>
                      </a:r>
                      <a:endParaRPr lang="en-US" dirty="0"/>
                    </a:p>
                  </a:txBody>
                  <a:tcPr/>
                </a:tc>
                <a:extLst>
                  <a:ext uri="{0D108BD9-81ED-4DB2-BD59-A6C34878D82A}">
                    <a16:rowId xmlns:a16="http://schemas.microsoft.com/office/drawing/2014/main" val="10000"/>
                  </a:ext>
                </a:extLst>
              </a:tr>
              <a:tr h="370840">
                <a:tc>
                  <a:txBody>
                    <a:bodyPr/>
                    <a:lstStyle/>
                    <a:p>
                      <a:r>
                        <a:rPr lang="en-US" dirty="0"/>
                        <a:t>Group stage 1</a:t>
                      </a:r>
                    </a:p>
                  </a:txBody>
                  <a:tcPr/>
                </a:tc>
                <a:tc>
                  <a:txBody>
                    <a:bodyPr/>
                    <a:lstStyle/>
                    <a:p>
                      <a:r>
                        <a:rPr lang="en-US" dirty="0"/>
                        <a:t>+1</a:t>
                      </a:r>
                    </a:p>
                  </a:txBody>
                  <a:tcPr/>
                </a:tc>
                <a:tc>
                  <a:txBody>
                    <a:bodyPr/>
                    <a:lstStyle/>
                    <a:p>
                      <a:r>
                        <a:rPr lang="en-US" dirty="0"/>
                        <a:t>1</a:t>
                      </a:r>
                    </a:p>
                  </a:txBody>
                  <a:tcPr/>
                </a:tc>
                <a:tc>
                  <a:txBody>
                    <a:bodyPr/>
                    <a:lstStyle/>
                    <a:p>
                      <a:r>
                        <a:rPr lang="en-US" dirty="0"/>
                        <a:t>5-6</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Group stage 2</a:t>
                      </a:r>
                    </a:p>
                  </a:txBody>
                  <a:tcPr/>
                </a:tc>
                <a:tc>
                  <a:txBody>
                    <a:bodyPr/>
                    <a:lstStyle/>
                    <a:p>
                      <a:r>
                        <a:rPr lang="en-US" dirty="0"/>
                        <a:t>+1</a:t>
                      </a:r>
                    </a:p>
                  </a:txBody>
                  <a:tcPr/>
                </a:tc>
                <a:tc>
                  <a:txBody>
                    <a:bodyPr/>
                    <a:lstStyle/>
                    <a:p>
                      <a:r>
                        <a:rPr lang="en-US" dirty="0"/>
                        <a:t>2</a:t>
                      </a:r>
                    </a:p>
                  </a:txBody>
                  <a:tcPr/>
                </a:tc>
                <a:tc>
                  <a:txBody>
                    <a:bodyPr/>
                    <a:lstStyle/>
                    <a:p>
                      <a:r>
                        <a:rPr lang="en-US" dirty="0"/>
                        <a:t>6-7</a:t>
                      </a:r>
                    </a:p>
                  </a:txBody>
                  <a:tcPr/>
                </a:tc>
                <a:extLst>
                  <a:ext uri="{0D108BD9-81ED-4DB2-BD59-A6C34878D82A}">
                    <a16:rowId xmlns:a16="http://schemas.microsoft.com/office/drawing/2014/main" val="10002"/>
                  </a:ext>
                </a:extLst>
              </a:tr>
              <a:tr h="370840">
                <a:tc>
                  <a:txBody>
                    <a:bodyPr/>
                    <a:lstStyle/>
                    <a:p>
                      <a:r>
                        <a:rPr lang="en-US" dirty="0"/>
                        <a:t>Quarter final</a:t>
                      </a:r>
                    </a:p>
                  </a:txBody>
                  <a:tcPr/>
                </a:tc>
                <a:tc>
                  <a:txBody>
                    <a:bodyPr/>
                    <a:lstStyle/>
                    <a:p>
                      <a:r>
                        <a:rPr lang="en-US" dirty="0"/>
                        <a:t>+0.6</a:t>
                      </a:r>
                    </a:p>
                  </a:txBody>
                  <a:tcPr/>
                </a:tc>
                <a:tc>
                  <a:txBody>
                    <a:bodyPr/>
                    <a:lstStyle/>
                    <a:p>
                      <a:r>
                        <a:rPr lang="en-US" dirty="0"/>
                        <a:t>2.6</a:t>
                      </a:r>
                    </a:p>
                  </a:txBody>
                  <a:tcPr/>
                </a:tc>
                <a:tc>
                  <a:txBody>
                    <a:bodyPr/>
                    <a:lstStyle/>
                    <a:p>
                      <a:r>
                        <a:rPr lang="en-US" dirty="0"/>
                        <a:t>7-8</a:t>
                      </a:r>
                    </a:p>
                  </a:txBody>
                  <a:tcPr/>
                </a:tc>
                <a:extLst>
                  <a:ext uri="{0D108BD9-81ED-4DB2-BD59-A6C34878D82A}">
                    <a16:rowId xmlns:a16="http://schemas.microsoft.com/office/drawing/2014/main" val="10003"/>
                  </a:ext>
                </a:extLst>
              </a:tr>
              <a:tr h="370840">
                <a:tc>
                  <a:txBody>
                    <a:bodyPr/>
                    <a:lstStyle/>
                    <a:p>
                      <a:r>
                        <a:rPr lang="en-US" dirty="0"/>
                        <a:t>Semi final</a:t>
                      </a:r>
                    </a:p>
                  </a:txBody>
                  <a:tcPr/>
                </a:tc>
                <a:tc>
                  <a:txBody>
                    <a:bodyPr/>
                    <a:lstStyle/>
                    <a:p>
                      <a:r>
                        <a:rPr lang="en-US" dirty="0"/>
                        <a:t>+0.8</a:t>
                      </a:r>
                    </a:p>
                  </a:txBody>
                  <a:tcPr/>
                </a:tc>
                <a:tc>
                  <a:txBody>
                    <a:bodyPr/>
                    <a:lstStyle/>
                    <a:p>
                      <a:r>
                        <a:rPr lang="en-US" dirty="0"/>
                        <a:t>3.4</a:t>
                      </a:r>
                    </a:p>
                  </a:txBody>
                  <a:tcPr/>
                </a:tc>
                <a:tc>
                  <a:txBody>
                    <a:bodyPr/>
                    <a:lstStyle/>
                    <a:p>
                      <a:r>
                        <a:rPr lang="en-US" dirty="0"/>
                        <a:t>8-9</a:t>
                      </a:r>
                    </a:p>
                  </a:txBody>
                  <a:tcPr/>
                </a:tc>
                <a:extLst>
                  <a:ext uri="{0D108BD9-81ED-4DB2-BD59-A6C34878D82A}">
                    <a16:rowId xmlns:a16="http://schemas.microsoft.com/office/drawing/2014/main" val="10004"/>
                  </a:ext>
                </a:extLst>
              </a:tr>
              <a:tr h="370840">
                <a:tc>
                  <a:txBody>
                    <a:bodyPr/>
                    <a:lstStyle/>
                    <a:p>
                      <a:r>
                        <a:rPr lang="en-US" dirty="0"/>
                        <a:t>Final/Bronze</a:t>
                      </a:r>
                    </a:p>
                  </a:txBody>
                  <a:tcPr/>
                </a:tc>
                <a:tc>
                  <a:txBody>
                    <a:bodyPr/>
                    <a:lstStyle/>
                    <a:p>
                      <a:r>
                        <a:rPr lang="en-US" dirty="0"/>
                        <a:t>+1.2</a:t>
                      </a:r>
                    </a:p>
                  </a:txBody>
                  <a:tcPr/>
                </a:tc>
                <a:tc>
                  <a:txBody>
                    <a:bodyPr/>
                    <a:lstStyle/>
                    <a:p>
                      <a:r>
                        <a:rPr lang="en-US" dirty="0"/>
                        <a:t>4.6</a:t>
                      </a:r>
                    </a:p>
                  </a:txBody>
                  <a:tcPr/>
                </a:tc>
                <a:tc>
                  <a:txBody>
                    <a:bodyPr/>
                    <a:lstStyle/>
                    <a:p>
                      <a:r>
                        <a:rPr lang="en-US" dirty="0"/>
                        <a:t>9-10</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86B5236C-8253-4ED2-AE50-CDB668817DE4}" type="slidenum">
              <a:rPr lang="en-US" smtClean="0"/>
              <a:t>6</a:t>
            </a:fld>
            <a:endParaRPr lang="en-US"/>
          </a:p>
        </p:txBody>
      </p:sp>
      <p:sp>
        <p:nvSpPr>
          <p:cNvPr id="7" name="TextBox 6"/>
          <p:cNvSpPr txBox="1"/>
          <p:nvPr/>
        </p:nvSpPr>
        <p:spPr>
          <a:xfrm>
            <a:off x="457200" y="4267200"/>
            <a:ext cx="7620000" cy="646331"/>
          </a:xfrm>
          <a:prstGeom prst="rect">
            <a:avLst/>
          </a:prstGeom>
          <a:noFill/>
        </p:spPr>
        <p:txBody>
          <a:bodyPr wrap="square" rtlCol="0">
            <a:spAutoFit/>
          </a:bodyPr>
          <a:lstStyle/>
          <a:p>
            <a:r>
              <a:rPr lang="en-US" dirty="0"/>
              <a:t>For one-match event or only one match in group stage, cheering members can get 2 points for this specific match.</a:t>
            </a:r>
          </a:p>
        </p:txBody>
      </p:sp>
    </p:spTree>
    <p:extLst>
      <p:ext uri="{BB962C8B-B14F-4D97-AF65-F5344CB8AC3E}">
        <p14:creationId xmlns:p14="http://schemas.microsoft.com/office/powerpoint/2010/main" val="1261224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a:solidFill>
                  <a:srgbClr val="FF0000"/>
                </a:solidFill>
              </a:rPr>
              <a:t>Apply for External Funds (NEW)</a:t>
            </a:r>
            <a:endParaRPr lang="zh-CN" altLang="en-US" sz="4000" dirty="0"/>
          </a:p>
        </p:txBody>
      </p:sp>
      <p:sp>
        <p:nvSpPr>
          <p:cNvPr id="3" name="Content Placeholder 2"/>
          <p:cNvSpPr>
            <a:spLocks noGrp="1"/>
          </p:cNvSpPr>
          <p:nvPr>
            <p:ph idx="1"/>
          </p:nvPr>
        </p:nvSpPr>
        <p:spPr/>
        <p:txBody>
          <a:bodyPr>
            <a:normAutofit fontScale="85000" lnSpcReduction="20000"/>
          </a:bodyPr>
          <a:lstStyle/>
          <a:p>
            <a:r>
              <a:rPr lang="en-US" altLang="zh-CN" dirty="0"/>
              <a:t>Residents who propose a fund application to Hall Management Team and are selected to represent the hall should be awarded returning points of the same level as PEK events. If they win the proposal and organize it successfully, we will treat them as winning medals.</a:t>
            </a:r>
            <a:endParaRPr lang="en-GB" altLang="zh-CN" dirty="0"/>
          </a:p>
          <a:p>
            <a:pPr lvl="1"/>
            <a:r>
              <a:rPr lang="en-GB" altLang="zh-CN" u="sng" dirty="0">
                <a:hlinkClick r:id="rId2"/>
              </a:rPr>
              <a:t>Students Activities Funds (SAF)</a:t>
            </a:r>
            <a:r>
              <a:rPr lang="en-GB" altLang="zh-CN" dirty="0"/>
              <a:t> </a:t>
            </a:r>
            <a:r>
              <a:rPr lang="zh-CN" altLang="zh-CN" dirty="0"/>
              <a:t>–</a:t>
            </a:r>
            <a:r>
              <a:rPr lang="en-GB" altLang="zh-CN" dirty="0"/>
              <a:t> SDS </a:t>
            </a:r>
            <a:r>
              <a:rPr lang="zh-CN" altLang="zh-CN" dirty="0"/>
              <a:t>–</a:t>
            </a:r>
            <a:r>
              <a:rPr lang="en-GB" altLang="zh-CN" dirty="0"/>
              <a:t> for both </a:t>
            </a:r>
            <a:r>
              <a:rPr lang="en-GB" altLang="zh-CN" b="1" dirty="0"/>
              <a:t>local &amp; non-local</a:t>
            </a:r>
            <a:r>
              <a:rPr lang="en-GB" altLang="zh-CN" dirty="0"/>
              <a:t> student activities</a:t>
            </a:r>
            <a:endParaRPr lang="zh-CN" altLang="zh-CN" dirty="0"/>
          </a:p>
          <a:p>
            <a:pPr lvl="1"/>
            <a:r>
              <a:rPr lang="en-GB" altLang="zh-CN" u="sng" dirty="0">
                <a:hlinkClick r:id="rId2"/>
              </a:rPr>
              <a:t>Hang Seng Environmental Protection Support Fund</a:t>
            </a:r>
            <a:r>
              <a:rPr lang="en-GB" altLang="zh-CN" dirty="0"/>
              <a:t> </a:t>
            </a:r>
            <a:r>
              <a:rPr lang="zh-CN" altLang="zh-CN" dirty="0"/>
              <a:t>–</a:t>
            </a:r>
            <a:r>
              <a:rPr lang="en-GB" altLang="zh-CN" dirty="0"/>
              <a:t> SDS </a:t>
            </a:r>
            <a:r>
              <a:rPr lang="zh-CN" altLang="zh-CN" dirty="0"/>
              <a:t>–</a:t>
            </a:r>
            <a:r>
              <a:rPr lang="en-GB" altLang="zh-CN" dirty="0"/>
              <a:t> to support </a:t>
            </a:r>
            <a:r>
              <a:rPr lang="en-GB" altLang="zh-CN" b="1" dirty="0"/>
              <a:t>environmental protection</a:t>
            </a:r>
            <a:r>
              <a:rPr lang="en-GB" altLang="zh-CN" dirty="0"/>
              <a:t> programmes</a:t>
            </a:r>
            <a:endParaRPr lang="zh-CN" altLang="zh-CN" dirty="0"/>
          </a:p>
          <a:p>
            <a:pPr lvl="1"/>
            <a:r>
              <a:rPr lang="en-GB" altLang="zh-CN" u="sng" dirty="0">
                <a:hlinkClick r:id="rId3"/>
              </a:rPr>
              <a:t>Student-initiated Projects (SIP)</a:t>
            </a:r>
            <a:r>
              <a:rPr lang="en-GB" altLang="zh-CN" dirty="0"/>
              <a:t> </a:t>
            </a:r>
            <a:r>
              <a:rPr lang="zh-CN" altLang="zh-CN" dirty="0"/>
              <a:t>–</a:t>
            </a:r>
            <a:r>
              <a:rPr lang="en-GB" altLang="zh-CN" dirty="0"/>
              <a:t> GSO </a:t>
            </a:r>
            <a:r>
              <a:rPr lang="zh-CN" altLang="zh-CN" dirty="0"/>
              <a:t>–</a:t>
            </a:r>
            <a:r>
              <a:rPr lang="en-GB" altLang="zh-CN" dirty="0"/>
              <a:t> to promote </a:t>
            </a:r>
            <a:r>
              <a:rPr lang="en-GB" altLang="zh-CN" b="1" dirty="0"/>
              <a:t>internationalization</a:t>
            </a:r>
            <a:endParaRPr lang="zh-CN" altLang="zh-CN" dirty="0"/>
          </a:p>
          <a:p>
            <a:pPr lvl="1"/>
            <a:r>
              <a:rPr lang="en-GB" altLang="zh-CN" u="sng" dirty="0">
                <a:hlinkClick r:id="rId4"/>
              </a:rPr>
              <a:t>Career &amp; Leadership Fund (CLF)</a:t>
            </a:r>
            <a:r>
              <a:rPr lang="en-GB" altLang="zh-CN" dirty="0"/>
              <a:t> </a:t>
            </a:r>
            <a:r>
              <a:rPr lang="zh-CN" altLang="zh-CN" dirty="0"/>
              <a:t>–</a:t>
            </a:r>
            <a:r>
              <a:rPr lang="en-GB" altLang="zh-CN" dirty="0"/>
              <a:t> SDS </a:t>
            </a:r>
            <a:r>
              <a:rPr lang="zh-CN" altLang="zh-CN" dirty="0"/>
              <a:t>–</a:t>
            </a:r>
            <a:r>
              <a:rPr lang="en-GB" altLang="zh-CN" dirty="0"/>
              <a:t> for </a:t>
            </a:r>
            <a:r>
              <a:rPr lang="en-GB" altLang="zh-CN" b="1" dirty="0"/>
              <a:t>career development</a:t>
            </a:r>
            <a:r>
              <a:rPr lang="en-GB" altLang="zh-CN" dirty="0"/>
              <a:t>-related projects</a:t>
            </a:r>
            <a:endParaRPr lang="zh-CN" altLang="zh-CN" dirty="0"/>
          </a:p>
          <a:p>
            <a:pPr lvl="1"/>
            <a:r>
              <a:rPr lang="en-GB" altLang="zh-CN" u="sng" dirty="0" err="1">
                <a:hlinkClick r:id="rId5"/>
              </a:rPr>
              <a:t>DIMSum</a:t>
            </a:r>
            <a:r>
              <a:rPr lang="en-GB" altLang="zh-CN" u="sng" dirty="0">
                <a:hlinkClick r:id="rId5"/>
              </a:rPr>
              <a:t> Funds</a:t>
            </a:r>
            <a:r>
              <a:rPr lang="en-GB" altLang="zh-CN" dirty="0"/>
              <a:t> </a:t>
            </a:r>
            <a:r>
              <a:rPr lang="zh-CN" altLang="zh-CN" dirty="0"/>
              <a:t>–</a:t>
            </a:r>
            <a:r>
              <a:rPr lang="en-GB" altLang="zh-CN" dirty="0"/>
              <a:t> Provost </a:t>
            </a:r>
            <a:r>
              <a:rPr lang="zh-CN" altLang="zh-CN" dirty="0"/>
              <a:t>–</a:t>
            </a:r>
            <a:r>
              <a:rPr lang="en-GB" altLang="zh-CN" dirty="0"/>
              <a:t> for activities, conferences, community services, internships, or study tours that </a:t>
            </a:r>
            <a:r>
              <a:rPr lang="en-GB" altLang="zh-CN" b="1" dirty="0"/>
              <a:t>require traveling to Mainland China</a:t>
            </a:r>
            <a:endParaRPr lang="zh-CN" altLang="zh-CN" dirty="0"/>
          </a:p>
          <a:p>
            <a:pPr lvl="1"/>
            <a:r>
              <a:rPr lang="en-GB" altLang="zh-CN" u="sng" dirty="0">
                <a:hlinkClick r:id="rId6"/>
              </a:rPr>
              <a:t>Pilot Mainland Experience Scheme (PMES)</a:t>
            </a:r>
            <a:r>
              <a:rPr lang="en-GB" altLang="zh-CN" dirty="0"/>
              <a:t> </a:t>
            </a:r>
            <a:r>
              <a:rPr lang="zh-CN" altLang="zh-CN" dirty="0"/>
              <a:t>–</a:t>
            </a:r>
            <a:r>
              <a:rPr lang="en-GB" altLang="zh-CN" dirty="0"/>
              <a:t> GSO </a:t>
            </a:r>
            <a:r>
              <a:rPr lang="zh-CN" altLang="zh-CN" dirty="0"/>
              <a:t>–</a:t>
            </a:r>
            <a:r>
              <a:rPr lang="en-GB" altLang="zh-CN" dirty="0"/>
              <a:t> for activities, conferences, internships, community services or study tours that </a:t>
            </a:r>
            <a:r>
              <a:rPr lang="en-GB" altLang="zh-CN" b="1" dirty="0"/>
              <a:t>require traveling to Mainland China</a:t>
            </a:r>
            <a:endParaRPr lang="zh-CN" altLang="zh-CN" dirty="0"/>
          </a:p>
          <a:p>
            <a:pPr lvl="1"/>
            <a:r>
              <a:rPr lang="en-GB" altLang="zh-CN" u="sng" dirty="0">
                <a:hlinkClick r:id="rId7"/>
              </a:rPr>
              <a:t>Mainland 10000 Scheme</a:t>
            </a:r>
            <a:r>
              <a:rPr lang="en-GB" altLang="zh-CN" dirty="0"/>
              <a:t> </a:t>
            </a:r>
            <a:r>
              <a:rPr lang="zh-CN" altLang="zh-CN" dirty="0"/>
              <a:t>–</a:t>
            </a:r>
            <a:r>
              <a:rPr lang="en-GB" altLang="zh-CN" dirty="0"/>
              <a:t> GSO </a:t>
            </a:r>
            <a:r>
              <a:rPr lang="zh-CN" altLang="zh-CN" dirty="0"/>
              <a:t>–</a:t>
            </a:r>
            <a:r>
              <a:rPr lang="en-GB" altLang="zh-CN" dirty="0"/>
              <a:t> for activities, conferences, internships, community services or study tours that </a:t>
            </a:r>
            <a:r>
              <a:rPr lang="en-GB" altLang="zh-CN" b="1" dirty="0"/>
              <a:t>require traveling to Mainland China</a:t>
            </a:r>
            <a:endParaRPr lang="zh-CN" altLang="zh-CN" dirty="0"/>
          </a:p>
          <a:p>
            <a:pPr lvl="1"/>
            <a:r>
              <a:rPr lang="en-GB" altLang="zh-CN" u="sng" dirty="0" err="1">
                <a:hlinkClick r:id="rId8"/>
              </a:rPr>
              <a:t>Hsin</a:t>
            </a:r>
            <a:r>
              <a:rPr lang="en-GB" altLang="zh-CN" u="sng" dirty="0">
                <a:hlinkClick r:id="rId8"/>
              </a:rPr>
              <a:t> Chong </a:t>
            </a:r>
            <a:r>
              <a:rPr lang="en-US" altLang="zh-CN" u="sng" dirty="0">
                <a:hlinkClick r:id="rId8"/>
              </a:rPr>
              <a:t>–</a:t>
            </a:r>
            <a:r>
              <a:rPr lang="en-GB" altLang="zh-CN" u="sng" dirty="0">
                <a:hlinkClick r:id="rId8"/>
              </a:rPr>
              <a:t> K.N. Godfrey </a:t>
            </a:r>
            <a:r>
              <a:rPr lang="en-GB" altLang="zh-CN" u="sng" dirty="0" err="1">
                <a:hlinkClick r:id="rId8"/>
              </a:rPr>
              <a:t>Yeh</a:t>
            </a:r>
            <a:r>
              <a:rPr lang="en-GB" altLang="zh-CN" u="sng" dirty="0">
                <a:hlinkClick r:id="rId8"/>
              </a:rPr>
              <a:t> Education Fund for Joint Student Projects</a:t>
            </a:r>
            <a:r>
              <a:rPr lang="en-GB" altLang="zh-CN" dirty="0"/>
              <a:t> </a:t>
            </a:r>
            <a:r>
              <a:rPr lang="zh-CN" altLang="zh-CN" dirty="0"/>
              <a:t>–</a:t>
            </a:r>
            <a:r>
              <a:rPr lang="en-GB" altLang="zh-CN" dirty="0"/>
              <a:t> SDS </a:t>
            </a:r>
            <a:r>
              <a:rPr lang="zh-CN" altLang="zh-CN" dirty="0"/>
              <a:t>–</a:t>
            </a:r>
            <a:r>
              <a:rPr lang="en-GB" altLang="zh-CN" dirty="0"/>
              <a:t> for </a:t>
            </a:r>
            <a:r>
              <a:rPr lang="en-GB" altLang="zh-CN" b="1" dirty="0"/>
              <a:t>joint-university</a:t>
            </a:r>
            <a:r>
              <a:rPr lang="en-GB" altLang="zh-CN" dirty="0"/>
              <a:t> events</a:t>
            </a:r>
            <a:endParaRPr lang="zh-CN" alt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7</a:t>
            </a:fld>
            <a:endParaRPr lang="en-US"/>
          </a:p>
        </p:txBody>
      </p:sp>
    </p:spTree>
    <p:extLst>
      <p:ext uri="{BB962C8B-B14F-4D97-AF65-F5344CB8AC3E}">
        <p14:creationId xmlns:p14="http://schemas.microsoft.com/office/powerpoint/2010/main" val="1250990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Hall Activities</a:t>
            </a:r>
          </a:p>
        </p:txBody>
      </p:sp>
      <p:sp>
        <p:nvSpPr>
          <p:cNvPr id="3" name="Content Placeholder 2"/>
          <p:cNvSpPr>
            <a:spLocks noGrp="1"/>
          </p:cNvSpPr>
          <p:nvPr>
            <p:ph idx="1"/>
          </p:nvPr>
        </p:nvSpPr>
        <p:spPr>
          <a:xfrm>
            <a:off x="457200" y="1600200"/>
            <a:ext cx="7924800" cy="4800600"/>
          </a:xfrm>
          <a:ln>
            <a:solidFill>
              <a:srgbClr val="0070C0"/>
            </a:solidFill>
          </a:ln>
        </p:spPr>
        <p:txBody>
          <a:bodyPr>
            <a:normAutofit fontScale="92500" lnSpcReduction="10000"/>
          </a:bodyPr>
          <a:lstStyle/>
          <a:p>
            <a:r>
              <a:rPr lang="en-US" sz="2800" dirty="0"/>
              <a:t>All activities have the same weighting.</a:t>
            </a:r>
          </a:p>
          <a:p>
            <a:endParaRPr lang="en-US" sz="2800" dirty="0"/>
          </a:p>
          <a:p>
            <a:endParaRPr lang="en-US" sz="2800" dirty="0"/>
          </a:p>
          <a:p>
            <a:r>
              <a:rPr lang="en-US" sz="2800" dirty="0"/>
              <a:t>Organizers or Helpers of an activity will get 0 to 3 points according to their contribution and participation.</a:t>
            </a:r>
          </a:p>
          <a:p>
            <a:r>
              <a:rPr lang="en-US" sz="2800" dirty="0"/>
              <a:t>Helpers’ points will be evaluated by the activity organizers.</a:t>
            </a:r>
          </a:p>
          <a:p>
            <a:endParaRPr lang="en-US" sz="2800" dirty="0"/>
          </a:p>
          <a:p>
            <a:endParaRPr lang="en-US" sz="2800" dirty="0"/>
          </a:p>
          <a:p>
            <a:r>
              <a:rPr lang="en-US" sz="2800" dirty="0"/>
              <a:t>Residents who participate will get 2 points.</a:t>
            </a:r>
          </a:p>
          <a:p>
            <a:endParaRPr lang="en-US" sz="2800" dirty="0"/>
          </a:p>
          <a:p>
            <a:endParaRPr lang="en-US" sz="3300" dirty="0"/>
          </a:p>
          <a:p>
            <a:pPr marL="0" indent="0">
              <a:buNone/>
            </a:pPr>
            <a:endParaRPr lang="en-US" sz="2800" dirty="0"/>
          </a:p>
          <a:p>
            <a:endParaRPr lang="en-US" dirty="0"/>
          </a:p>
          <a:p>
            <a:endParaRPr 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8</a:t>
            </a:fld>
            <a:endParaRPr lang="en-US"/>
          </a:p>
        </p:txBody>
      </p:sp>
    </p:spTree>
    <p:extLst>
      <p:ext uri="{BB962C8B-B14F-4D97-AF65-F5344CB8AC3E}">
        <p14:creationId xmlns:p14="http://schemas.microsoft.com/office/powerpoint/2010/main" val="1874121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B050"/>
                </a:solidFill>
              </a:rPr>
              <a:t>Floor Performance</a:t>
            </a:r>
          </a:p>
        </p:txBody>
      </p:sp>
      <p:sp>
        <p:nvSpPr>
          <p:cNvPr id="3" name="Content Placeholder 2"/>
          <p:cNvSpPr>
            <a:spLocks noGrp="1"/>
          </p:cNvSpPr>
          <p:nvPr>
            <p:ph idx="1"/>
          </p:nvPr>
        </p:nvSpPr>
        <p:spPr>
          <a:xfrm>
            <a:off x="457200" y="1524000"/>
            <a:ext cx="8229600" cy="4602163"/>
          </a:xfrm>
          <a:ln>
            <a:solidFill>
              <a:srgbClr val="00B050"/>
            </a:solidFill>
          </a:ln>
        </p:spPr>
        <p:txBody>
          <a:bodyPr>
            <a:normAutofit/>
          </a:bodyPr>
          <a:lstStyle/>
          <a:p>
            <a:r>
              <a:rPr lang="en-US" sz="2400" dirty="0"/>
              <a:t>Floor Performance Scores will be mainly given according to the Floor </a:t>
            </a:r>
            <a:r>
              <a:rPr lang="en-US" sz="2400" b="1" dirty="0"/>
              <a:t>Performance Evaluation Reference </a:t>
            </a:r>
            <a:r>
              <a:rPr lang="en-US" sz="2400" dirty="0"/>
              <a:t>(next slide).</a:t>
            </a:r>
          </a:p>
          <a:p>
            <a:r>
              <a:rPr lang="en-US" sz="2400" dirty="0"/>
              <a:t>Floor tutors may also consider the contents written on the returning application form.</a:t>
            </a:r>
          </a:p>
          <a:p>
            <a:endParaRPr lang="en-US" sz="2400" dirty="0"/>
          </a:p>
          <a:p>
            <a:r>
              <a:rPr lang="en-US" altLang="zh-HK" sz="2400" dirty="0"/>
              <a:t>Daily behavior is a critical measure to the overall floor scores.</a:t>
            </a:r>
          </a:p>
          <a:p>
            <a:r>
              <a:rPr lang="en-US" altLang="zh-HK" sz="2400" dirty="0"/>
              <a:t>If a resident keeps behaving badly and has a negative effect on other floor mates, floor tutor should make detailed records and send the records to the Disciplinary Tutor.</a:t>
            </a:r>
          </a:p>
          <a:p>
            <a:r>
              <a:rPr lang="en-US" altLang="zh-HK" sz="2400" dirty="0"/>
              <a:t>If a resident violates the hall rule seriously affecting others, floor tutor has the discretion to involve Security Office Staff.</a:t>
            </a:r>
          </a:p>
          <a:p>
            <a:endParaRPr lang="en-US" sz="2400" dirty="0"/>
          </a:p>
        </p:txBody>
      </p:sp>
      <p:sp>
        <p:nvSpPr>
          <p:cNvPr id="4" name="Slide Number Placeholder 3"/>
          <p:cNvSpPr>
            <a:spLocks noGrp="1"/>
          </p:cNvSpPr>
          <p:nvPr>
            <p:ph type="sldNum" sz="quarter" idx="12"/>
          </p:nvPr>
        </p:nvSpPr>
        <p:spPr/>
        <p:txBody>
          <a:bodyPr/>
          <a:lstStyle/>
          <a:p>
            <a:fld id="{86B5236C-8253-4ED2-AE50-CDB668817DE4}" type="slidenum">
              <a:rPr lang="en-US" smtClean="0"/>
              <a:t>9</a:t>
            </a:fld>
            <a:endParaRPr lang="en-US"/>
          </a:p>
        </p:txBody>
      </p:sp>
    </p:spTree>
    <p:extLst>
      <p:ext uri="{BB962C8B-B14F-4D97-AF65-F5344CB8AC3E}">
        <p14:creationId xmlns:p14="http://schemas.microsoft.com/office/powerpoint/2010/main" val="2464937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ustom 5">
      <a:dk1>
        <a:sysClr val="windowText" lastClr="000000"/>
      </a:dk1>
      <a:lt1>
        <a:srgbClr val="F2F2F2"/>
      </a:lt1>
      <a:dk2>
        <a:srgbClr val="FEB2FF"/>
      </a:dk2>
      <a:lt2>
        <a:srgbClr val="F2F2F2"/>
      </a:lt2>
      <a:accent1>
        <a:srgbClr val="80008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1302</TotalTime>
  <Words>1264</Words>
  <Application>Microsoft Office PowerPoint</Application>
  <PresentationFormat>全屏显示(4:3)</PresentationFormat>
  <Paragraphs>203</Paragraphs>
  <Slides>18</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新細明體</vt:lpstr>
      <vt:lpstr>宋体</vt:lpstr>
      <vt:lpstr>Arial</vt:lpstr>
      <vt:lpstr>Calibri</vt:lpstr>
      <vt:lpstr>Cambria</vt:lpstr>
      <vt:lpstr>Cambria Math</vt:lpstr>
      <vt:lpstr>Adjacency</vt:lpstr>
      <vt:lpstr>Hall 9 Returning Scheme</vt:lpstr>
      <vt:lpstr>Returning Recommendation Committee</vt:lpstr>
      <vt:lpstr>Components</vt:lpstr>
      <vt:lpstr>Prof. Edmond Ko Cup</vt:lpstr>
      <vt:lpstr>Prof. Edmond Ko Cup</vt:lpstr>
      <vt:lpstr>Prof. Edmond Ko Cup</vt:lpstr>
      <vt:lpstr>Apply for External Funds (NEW)</vt:lpstr>
      <vt:lpstr>Hall Activities</vt:lpstr>
      <vt:lpstr>Floor Performance</vt:lpstr>
      <vt:lpstr>PowerPoint 演示文稿</vt:lpstr>
      <vt:lpstr>Score B</vt:lpstr>
      <vt:lpstr>Special Contribution (Extra Scores)</vt:lpstr>
      <vt:lpstr>Penalty (Scores Deduction)</vt:lpstr>
      <vt:lpstr>Scaling System</vt:lpstr>
      <vt:lpstr>Half Year Residents</vt:lpstr>
      <vt:lpstr>Interview for Marginal Residents</vt:lpstr>
      <vt:lpstr>New University Policy</vt:lpstr>
      <vt:lpstr>Reminder !!!!!!!!!!</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Hall 9 Returning</dc:title>
  <dc:creator>Windows User</dc:creator>
  <cp:lastModifiedBy>neo</cp:lastModifiedBy>
  <cp:revision>93</cp:revision>
  <dcterms:created xsi:type="dcterms:W3CDTF">2013-09-13T04:14:22Z</dcterms:created>
  <dcterms:modified xsi:type="dcterms:W3CDTF">2016-09-07T18:17:10Z</dcterms:modified>
</cp:coreProperties>
</file>