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72" r:id="rId3"/>
    <p:sldId id="257" r:id="rId4"/>
    <p:sldId id="258" r:id="rId5"/>
    <p:sldId id="259" r:id="rId6"/>
    <p:sldId id="260" r:id="rId7"/>
    <p:sldId id="261" r:id="rId8"/>
    <p:sldId id="263" r:id="rId9"/>
    <p:sldId id="262" r:id="rId10"/>
    <p:sldId id="265" r:id="rId11"/>
    <p:sldId id="266" r:id="rId12"/>
    <p:sldId id="268" r:id="rId13"/>
    <p:sldId id="269" r:id="rId14"/>
    <p:sldId id="270" r:id="rId15"/>
    <p:sldId id="273" r:id="rId16"/>
    <p:sldId id="285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7705"/>
    <a:srgbClr val="E09704"/>
    <a:srgbClr val="C997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1" d="100"/>
          <a:sy n="91" d="100"/>
        </p:scale>
        <p:origin x="-1584" y="-4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E488A-5666-49AE-B3E4-8B8A12E4A83F}" type="datetimeFigureOut">
              <a:rPr lang="en-US" smtClean="0"/>
              <a:t>8/29/2014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5236C-8253-4ED2-AE50-CDB668817D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E488A-5666-49AE-B3E4-8B8A12E4A83F}" type="datetimeFigureOut">
              <a:rPr lang="en-US" smtClean="0"/>
              <a:t>8/29/2014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5236C-8253-4ED2-AE50-CDB668817D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E488A-5666-49AE-B3E4-8B8A12E4A83F}" type="datetimeFigureOut">
              <a:rPr lang="en-US" smtClean="0"/>
              <a:t>8/29/2014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5236C-8253-4ED2-AE50-CDB668817D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E488A-5666-49AE-B3E4-8B8A12E4A83F}" type="datetimeFigureOut">
              <a:rPr lang="en-US" smtClean="0"/>
              <a:t>8/29/2014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5236C-8253-4ED2-AE50-CDB668817D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E488A-5666-49AE-B3E4-8B8A12E4A83F}" type="datetimeFigureOut">
              <a:rPr lang="en-US" smtClean="0"/>
              <a:t>8/29/2014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5236C-8253-4ED2-AE50-CDB668817D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E488A-5666-49AE-B3E4-8B8A12E4A83F}" type="datetimeFigureOut">
              <a:rPr lang="en-US" smtClean="0"/>
              <a:t>8/29/2014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5236C-8253-4ED2-AE50-CDB668817D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E488A-5666-49AE-B3E4-8B8A12E4A83F}" type="datetimeFigureOut">
              <a:rPr lang="en-US" smtClean="0"/>
              <a:t>8/29/2014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5236C-8253-4ED2-AE50-CDB668817D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E488A-5666-49AE-B3E4-8B8A12E4A83F}" type="datetimeFigureOut">
              <a:rPr lang="en-US" smtClean="0"/>
              <a:t>8/29/2014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5236C-8253-4ED2-AE50-CDB668817D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E488A-5666-49AE-B3E4-8B8A12E4A83F}" type="datetimeFigureOut">
              <a:rPr lang="en-US" smtClean="0"/>
              <a:t>8/29/2014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5236C-8253-4ED2-AE50-CDB668817D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E488A-5666-49AE-B3E4-8B8A12E4A83F}" type="datetimeFigureOut">
              <a:rPr lang="en-US" smtClean="0"/>
              <a:t>8/29/2014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5236C-8253-4ED2-AE50-CDB668817DE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E488A-5666-49AE-B3E4-8B8A12E4A83F}" type="datetimeFigureOut">
              <a:rPr lang="en-US" smtClean="0"/>
              <a:t>8/29/2014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B5236C-8253-4ED2-AE50-CDB668817DE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86B5236C-8253-4ED2-AE50-CDB668817DE4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5E7E488A-5666-49AE-B3E4-8B8A12E4A83F}" type="datetimeFigureOut">
              <a:rPr lang="en-US" smtClean="0"/>
              <a:t>8/29/2014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Hall 9 Returning </a:t>
            </a:r>
            <a:r>
              <a:rPr lang="en-US" b="1" dirty="0" smtClean="0">
                <a:solidFill>
                  <a:schemeClr val="accent1"/>
                </a:solidFill>
              </a:rPr>
              <a:t>Scheme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Version: </a:t>
            </a:r>
            <a:r>
              <a:rPr lang="en-US" dirty="0" smtClean="0"/>
              <a:t>28-Aug-2014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675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b="1" dirty="0">
                <a:solidFill>
                  <a:srgbClr val="7030A0"/>
                </a:solidFill>
              </a:rPr>
              <a:t>Special </a:t>
            </a:r>
            <a:r>
              <a:rPr lang="en-US" sz="3800" b="1" dirty="0" smtClean="0">
                <a:solidFill>
                  <a:srgbClr val="7030A0"/>
                </a:solidFill>
              </a:rPr>
              <a:t>Contribution (</a:t>
            </a:r>
            <a:r>
              <a:rPr lang="en-US" sz="3800" b="1" dirty="0">
                <a:solidFill>
                  <a:srgbClr val="7030A0"/>
                </a:solidFill>
              </a:rPr>
              <a:t>Extra S</a:t>
            </a:r>
            <a:r>
              <a:rPr lang="en-US" sz="3800" b="1" dirty="0" smtClean="0">
                <a:solidFill>
                  <a:srgbClr val="7030A0"/>
                </a:solidFill>
              </a:rPr>
              <a:t>cores)</a:t>
            </a:r>
            <a:endParaRPr lang="en-US" sz="3800" dirty="0">
              <a:solidFill>
                <a:srgbClr val="7030A0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9473098"/>
              </p:ext>
            </p:extLst>
          </p:nvPr>
        </p:nvGraphicFramePr>
        <p:xfrm>
          <a:off x="304800" y="1219200"/>
          <a:ext cx="8458200" cy="5133971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647113"/>
                <a:gridCol w="1686887"/>
                <a:gridCol w="3124200"/>
              </a:tblGrid>
              <a:tr h="59126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Post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Bonus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Decision</a:t>
                      </a:r>
                      <a:endParaRPr lang="en-US" sz="2400" dirty="0"/>
                    </a:p>
                  </a:txBody>
                  <a:tcPr anchor="ctr"/>
                </a:tc>
              </a:tr>
              <a:tr h="591266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 smtClean="0">
                          <a:effectLst/>
                        </a:rPr>
                        <a:t>Fire </a:t>
                      </a:r>
                      <a:r>
                        <a:rPr lang="en-US" sz="2000" u="none" strike="noStrike" dirty="0">
                          <a:effectLst/>
                        </a:rPr>
                        <a:t>Marshals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0 – 2 </a:t>
                      </a:r>
                      <a:r>
                        <a:rPr lang="en-US" sz="2000" u="none" strike="noStrike" dirty="0" smtClean="0">
                          <a:effectLst/>
                        </a:rPr>
                        <a:t>scores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 smtClean="0">
                          <a:effectLst/>
                        </a:rPr>
                        <a:t>By </a:t>
                      </a:r>
                      <a:r>
                        <a:rPr lang="en-US" sz="2000" u="none" strike="noStrike" dirty="0" smtClean="0">
                          <a:effectLst/>
                        </a:rPr>
                        <a:t>Disciplinary Tutor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4601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</a:rPr>
                        <a:t>Floor Representatives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0 – 5 scores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 smtClean="0">
                          <a:effectLst/>
                        </a:rPr>
                        <a:t>By </a:t>
                      </a:r>
                      <a:r>
                        <a:rPr lang="en-US" sz="2000" u="none" strike="noStrike" dirty="0">
                          <a:effectLst/>
                        </a:rPr>
                        <a:t>floor RT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13525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 smtClean="0">
                          <a:effectLst/>
                        </a:rPr>
                        <a:t>Media Communications Team(e.g., Photographer, Journalist, Web/social media designer, Graphics designer,</a:t>
                      </a:r>
                      <a:r>
                        <a:rPr lang="en-US" sz="2000" u="none" strike="noStrike" baseline="0" dirty="0" smtClean="0">
                          <a:effectLst/>
                        </a:rPr>
                        <a:t> </a:t>
                      </a:r>
                      <a:r>
                        <a:rPr lang="en-US" sz="2000" u="none" strike="noStrike" dirty="0" smtClean="0">
                          <a:effectLst/>
                        </a:rPr>
                        <a:t>Hall magazine editor, Master of celebrity)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0 – 5 scores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 smtClean="0">
                          <a:effectLst/>
                        </a:rPr>
                        <a:t>By </a:t>
                      </a:r>
                      <a:r>
                        <a:rPr lang="en-US" sz="2000" u="none" strike="noStrike" dirty="0">
                          <a:effectLst/>
                        </a:rPr>
                        <a:t>the </a:t>
                      </a:r>
                      <a:r>
                        <a:rPr lang="en-US" sz="2000" u="none" strike="noStrike" dirty="0" smtClean="0">
                          <a:effectLst/>
                        </a:rPr>
                        <a:t>corresponding RT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4601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 smtClean="0">
                          <a:effectLst/>
                        </a:rPr>
                        <a:t>RA </a:t>
                      </a:r>
                      <a:r>
                        <a:rPr lang="en-US" sz="2000" u="none" strike="noStrike" dirty="0">
                          <a:effectLst/>
                        </a:rPr>
                        <a:t>Council Members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0 – 10 scores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 smtClean="0">
                          <a:effectLst/>
                        </a:rPr>
                        <a:t>By </a:t>
                      </a:r>
                      <a:r>
                        <a:rPr lang="en-US" sz="2000" u="none" strike="noStrike" dirty="0">
                          <a:effectLst/>
                        </a:rPr>
                        <a:t>Council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591266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 smtClean="0">
                          <a:effectLst/>
                        </a:rPr>
                        <a:t>RA Members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0 – 20 scores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 smtClean="0">
                          <a:effectLst/>
                        </a:rPr>
                        <a:t>By </a:t>
                      </a:r>
                      <a:r>
                        <a:rPr lang="en-US" sz="2000" u="none" strike="noStrike" dirty="0">
                          <a:effectLst/>
                        </a:rPr>
                        <a:t>RA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906352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Interview bonus to the marginal case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By Marginal Cases Interview</a:t>
                      </a:r>
                      <a:r>
                        <a:rPr lang="en-US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Committee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5645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Penalty (Scores Deduction)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fontAlgn="base"/>
            <a:r>
              <a:rPr lang="en-US" altLang="zh-HK" sz="2000" dirty="0"/>
              <a:t>Reminder (no deduction</a:t>
            </a:r>
            <a:r>
              <a:rPr lang="en-US" altLang="zh-HK" sz="2000" dirty="0"/>
              <a:t>) for </a:t>
            </a:r>
            <a:r>
              <a:rPr lang="en-US" altLang="zh-HK" sz="2000" dirty="0" smtClean="0"/>
              <a:t>1</a:t>
            </a:r>
            <a:r>
              <a:rPr lang="en-US" altLang="zh-HK" sz="2000" baseline="30000" dirty="0" smtClean="0"/>
              <a:t>st</a:t>
            </a:r>
            <a:r>
              <a:rPr lang="en-US" altLang="zh-HK" sz="2000" dirty="0" smtClean="0"/>
              <a:t> </a:t>
            </a:r>
            <a:r>
              <a:rPr lang="en-US" altLang="zh-HK" sz="2000" dirty="0"/>
              <a:t>time small </a:t>
            </a:r>
            <a:r>
              <a:rPr lang="en-US" altLang="zh-HK" sz="2000" dirty="0" smtClean="0"/>
              <a:t>offence.</a:t>
            </a:r>
            <a:br>
              <a:rPr lang="en-US" altLang="zh-HK" sz="2000" dirty="0" smtClean="0"/>
            </a:br>
            <a:endParaRPr lang="en-US" altLang="zh-HK" sz="2000" dirty="0"/>
          </a:p>
          <a:p>
            <a:pPr fontAlgn="base"/>
            <a:r>
              <a:rPr lang="en-US" altLang="zh-HK" sz="2000" dirty="0"/>
              <a:t>Warning Letter from the Disciplinary tutor (</a:t>
            </a:r>
            <a:r>
              <a:rPr lang="en-US" altLang="zh-HK" sz="2000" dirty="0" smtClean="0"/>
              <a:t>1 - 20 scores </a:t>
            </a:r>
            <a:r>
              <a:rPr lang="en-US" altLang="zh-HK" sz="2000" dirty="0"/>
              <a:t>deduction</a:t>
            </a:r>
            <a:r>
              <a:rPr lang="en-US" altLang="zh-HK" sz="2000" dirty="0" smtClean="0"/>
              <a:t>, </a:t>
            </a:r>
            <a:r>
              <a:rPr lang="en-US" altLang="zh-HK" sz="2000" dirty="0"/>
              <a:t>depending on the offence</a:t>
            </a:r>
            <a:r>
              <a:rPr lang="en-US" altLang="zh-HK" sz="2000" dirty="0" smtClean="0"/>
              <a:t>) </a:t>
            </a:r>
            <a:r>
              <a:rPr lang="en-US" altLang="zh-HK" sz="2000" dirty="0"/>
              <a:t>for 2</a:t>
            </a:r>
            <a:r>
              <a:rPr lang="en-US" altLang="zh-HK" sz="2000" baseline="30000" dirty="0"/>
              <a:t>nd</a:t>
            </a:r>
            <a:r>
              <a:rPr lang="en-US" altLang="zh-HK" sz="2000" dirty="0"/>
              <a:t> time or after </a:t>
            </a:r>
            <a:r>
              <a:rPr lang="en-US" altLang="zh-HK" sz="2000" dirty="0" smtClean="0"/>
              <a:t>offences.</a:t>
            </a:r>
            <a:br>
              <a:rPr lang="en-US" altLang="zh-HK" sz="2000" dirty="0" smtClean="0"/>
            </a:br>
            <a:endParaRPr lang="en-US" altLang="zh-HK" sz="2000" dirty="0"/>
          </a:p>
          <a:p>
            <a:pPr fontAlgn="base"/>
            <a:r>
              <a:rPr lang="en-US" altLang="zh-HK" sz="2000" dirty="0"/>
              <a:t>Warning letter from the Hall Master (5-50 </a:t>
            </a:r>
            <a:r>
              <a:rPr lang="en-US" altLang="zh-HK" sz="2000" dirty="0" smtClean="0"/>
              <a:t>scores </a:t>
            </a:r>
            <a:r>
              <a:rPr lang="en-US" altLang="zh-HK" sz="2000" dirty="0"/>
              <a:t>deduction</a:t>
            </a:r>
            <a:r>
              <a:rPr lang="en-US" altLang="zh-HK" sz="2000" dirty="0" smtClean="0"/>
              <a:t>, </a:t>
            </a:r>
            <a:r>
              <a:rPr lang="en-US" altLang="zh-HK" sz="2000" dirty="0"/>
              <a:t>depending on the offence + suspension of stay</a:t>
            </a:r>
            <a:r>
              <a:rPr lang="en-US" altLang="zh-HK" sz="2000" dirty="0" smtClean="0"/>
              <a:t>) for serious </a:t>
            </a:r>
            <a:r>
              <a:rPr lang="en-US" altLang="zh-HK" sz="2000" dirty="0"/>
              <a:t>disciplinary </a:t>
            </a:r>
            <a:r>
              <a:rPr lang="en-US" altLang="zh-HK" sz="2000" dirty="0" smtClean="0"/>
              <a:t>case</a:t>
            </a:r>
            <a:br>
              <a:rPr lang="en-US" altLang="zh-HK" sz="2000" dirty="0" smtClean="0"/>
            </a:br>
            <a:endParaRPr lang="en-US" altLang="zh-HK" sz="2000" dirty="0"/>
          </a:p>
          <a:p>
            <a:pPr fontAlgn="base"/>
            <a:r>
              <a:rPr lang="en-US" altLang="zh-HK" sz="2000" dirty="0"/>
              <a:t>Serious disciplinary case (20-50 </a:t>
            </a:r>
            <a:r>
              <a:rPr lang="en-US" altLang="zh-HK" sz="2000" dirty="0"/>
              <a:t>scores deduction</a:t>
            </a:r>
            <a:r>
              <a:rPr lang="en-US" altLang="zh-HK" sz="2000" dirty="0" smtClean="0"/>
              <a:t>, </a:t>
            </a:r>
            <a:r>
              <a:rPr lang="en-US" altLang="zh-HK" sz="2000" dirty="0"/>
              <a:t>depending on the offence + suspension of stay</a:t>
            </a:r>
            <a:r>
              <a:rPr lang="en-US" altLang="zh-HK" sz="2000" dirty="0" smtClean="0"/>
              <a:t>)</a:t>
            </a:r>
            <a:br>
              <a:rPr lang="en-US" altLang="zh-HK" sz="2000" dirty="0" smtClean="0"/>
            </a:br>
            <a:endParaRPr lang="en-US" altLang="zh-HK" sz="2000" dirty="0"/>
          </a:p>
          <a:p>
            <a:pPr fontAlgn="base"/>
            <a:r>
              <a:rPr lang="en-US" altLang="zh-HK" sz="2000" dirty="0" smtClean="0"/>
              <a:t>Visitors checking out </a:t>
            </a:r>
            <a:r>
              <a:rPr lang="en-US" altLang="zh-HK" sz="2000" dirty="0"/>
              <a:t>late </a:t>
            </a:r>
            <a:r>
              <a:rPr lang="en-US" altLang="zh-HK" sz="2000" dirty="0" smtClean="0"/>
              <a:t>will also cause deduction on scores; frequently with visitors </a:t>
            </a:r>
            <a:r>
              <a:rPr lang="en-US" altLang="zh-HK" sz="2000" dirty="0"/>
              <a:t>checking out late may cause </a:t>
            </a:r>
            <a:r>
              <a:rPr lang="en-US" altLang="zh-HK" sz="2000" dirty="0" smtClean="0"/>
              <a:t>No </a:t>
            </a:r>
            <a:r>
              <a:rPr lang="en-US" altLang="zh-HK" sz="2000" dirty="0"/>
              <a:t>visitors </a:t>
            </a:r>
            <a:r>
              <a:rPr lang="en-US" altLang="zh-HK" sz="2000" dirty="0" smtClean="0"/>
              <a:t>allowed.</a:t>
            </a:r>
            <a:endParaRPr lang="en-US" altLang="zh-HK" sz="2000" dirty="0"/>
          </a:p>
        </p:txBody>
      </p:sp>
    </p:spTree>
    <p:extLst>
      <p:ext uri="{BB962C8B-B14F-4D97-AF65-F5344CB8AC3E}">
        <p14:creationId xmlns:p14="http://schemas.microsoft.com/office/powerpoint/2010/main" val="21843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Scaling System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81600"/>
          </a:xfrm>
        </p:spPr>
        <p:txBody>
          <a:bodyPr>
            <a:noAutofit/>
          </a:bodyPr>
          <a:lstStyle/>
          <a:p>
            <a:r>
              <a:rPr lang="en-US" altLang="zh-HK" sz="2000" dirty="0">
                <a:solidFill>
                  <a:srgbClr val="FF0000"/>
                </a:solidFill>
              </a:rPr>
              <a:t>Prof. Edmond </a:t>
            </a:r>
            <a:r>
              <a:rPr lang="en-US" altLang="zh-HK" sz="2000" dirty="0" err="1">
                <a:solidFill>
                  <a:srgbClr val="FF0000"/>
                </a:solidFill>
              </a:rPr>
              <a:t>Ko</a:t>
            </a:r>
            <a:r>
              <a:rPr lang="en-US" altLang="zh-HK" sz="2000" dirty="0">
                <a:solidFill>
                  <a:srgbClr val="FF0000"/>
                </a:solidFill>
              </a:rPr>
              <a:t> </a:t>
            </a:r>
            <a:r>
              <a:rPr lang="en-US" altLang="zh-HK" sz="2000" dirty="0" smtClean="0">
                <a:solidFill>
                  <a:srgbClr val="FF0000"/>
                </a:solidFill>
              </a:rPr>
              <a:t>Cup points will be scaled to maximum 40 scores.</a:t>
            </a:r>
          </a:p>
          <a:p>
            <a:r>
              <a:rPr lang="en-US" altLang="zh-HK" sz="2000" dirty="0">
                <a:solidFill>
                  <a:srgbClr val="0070C0"/>
                </a:solidFill>
              </a:rPr>
              <a:t>Hall Activities points </a:t>
            </a:r>
            <a:r>
              <a:rPr lang="en-US" altLang="zh-HK" sz="2000" dirty="0" smtClean="0">
                <a:solidFill>
                  <a:srgbClr val="0070C0"/>
                </a:solidFill>
              </a:rPr>
              <a:t>will </a:t>
            </a:r>
            <a:r>
              <a:rPr lang="en-US" altLang="zh-HK" sz="2000" dirty="0">
                <a:solidFill>
                  <a:srgbClr val="0070C0"/>
                </a:solidFill>
              </a:rPr>
              <a:t>be scaled to maximum </a:t>
            </a:r>
            <a:r>
              <a:rPr lang="en-US" altLang="zh-HK" sz="2000" dirty="0" smtClean="0">
                <a:solidFill>
                  <a:srgbClr val="0070C0"/>
                </a:solidFill>
              </a:rPr>
              <a:t>30 scores</a:t>
            </a:r>
            <a:r>
              <a:rPr lang="en-US" altLang="zh-HK" sz="2000" dirty="0">
                <a:solidFill>
                  <a:srgbClr val="0070C0"/>
                </a:solidFill>
              </a:rPr>
              <a:t>.</a:t>
            </a:r>
          </a:p>
          <a:p>
            <a:r>
              <a:rPr lang="en-US" altLang="zh-HK" sz="2000" dirty="0">
                <a:solidFill>
                  <a:schemeClr val="accent6">
                    <a:lumMod val="75000"/>
                  </a:schemeClr>
                </a:solidFill>
              </a:rPr>
              <a:t>Score B scores </a:t>
            </a:r>
            <a:r>
              <a:rPr lang="en-US" altLang="zh-HK" sz="2000" dirty="0" smtClean="0">
                <a:solidFill>
                  <a:schemeClr val="accent6">
                    <a:lumMod val="75000"/>
                  </a:schemeClr>
                </a:solidFill>
              </a:rPr>
              <a:t>will </a:t>
            </a:r>
            <a:r>
              <a:rPr lang="en-US" altLang="zh-HK" sz="2000" dirty="0">
                <a:solidFill>
                  <a:schemeClr val="accent6">
                    <a:lumMod val="75000"/>
                  </a:schemeClr>
                </a:solidFill>
              </a:rPr>
              <a:t>be scaled to maximum </a:t>
            </a:r>
            <a:r>
              <a:rPr lang="en-US" altLang="zh-HK" sz="2000" dirty="0" smtClean="0">
                <a:solidFill>
                  <a:schemeClr val="accent6">
                    <a:lumMod val="75000"/>
                  </a:schemeClr>
                </a:solidFill>
              </a:rPr>
              <a:t>10 scores</a:t>
            </a:r>
            <a:r>
              <a:rPr lang="en-US" altLang="zh-HK" sz="2000" dirty="0">
                <a:solidFill>
                  <a:schemeClr val="accent6">
                    <a:lumMod val="75000"/>
                  </a:schemeClr>
                </a:solidFill>
              </a:rPr>
              <a:t>.</a:t>
            </a:r>
          </a:p>
          <a:p>
            <a:endParaRPr lang="en-US" sz="2000" dirty="0"/>
          </a:p>
          <a:p>
            <a:r>
              <a:rPr lang="en-US" sz="2000" dirty="0" smtClean="0"/>
              <a:t>Example: suppose </a:t>
            </a:r>
            <a:r>
              <a:rPr lang="en-US" sz="2000" dirty="0" smtClean="0"/>
              <a:t>in </a:t>
            </a:r>
            <a:r>
              <a:rPr lang="en-US" sz="2000" b="1" dirty="0" smtClean="0"/>
              <a:t>Prof. Edmond </a:t>
            </a:r>
            <a:r>
              <a:rPr lang="en-US" sz="2000" b="1" dirty="0" err="1" smtClean="0"/>
              <a:t>Ko</a:t>
            </a:r>
            <a:r>
              <a:rPr lang="en-US" sz="2000" b="1" dirty="0" smtClean="0"/>
              <a:t> Cup</a:t>
            </a:r>
            <a:r>
              <a:rPr lang="en-US" sz="2000" dirty="0" smtClean="0"/>
              <a:t>, resident A participate </a:t>
            </a:r>
            <a:br>
              <a:rPr lang="en-US" sz="2000" dirty="0" smtClean="0"/>
            </a:br>
            <a:r>
              <a:rPr lang="en-US" sz="2000" dirty="0" smtClean="0"/>
              <a:t>* </a:t>
            </a:r>
            <a:r>
              <a:rPr lang="en-US" sz="2000" dirty="0" smtClean="0"/>
              <a:t>Swimming (swim for our hall, get = 5 </a:t>
            </a:r>
            <a:r>
              <a:rPr lang="en-US" sz="2000" dirty="0" smtClean="0"/>
              <a:t>points)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* </a:t>
            </a:r>
            <a:r>
              <a:rPr lang="en-US" altLang="zh-HK" sz="2000" dirty="0" smtClean="0"/>
              <a:t>Running </a:t>
            </a:r>
            <a:r>
              <a:rPr lang="en-US" altLang="zh-HK" sz="2000" dirty="0"/>
              <a:t>(get champion</a:t>
            </a:r>
            <a:r>
              <a:rPr lang="en-US" altLang="zh-HK" sz="2000" baseline="30000" dirty="0"/>
              <a:t> </a:t>
            </a:r>
            <a:r>
              <a:rPr lang="en-US" altLang="zh-HK" sz="2000" dirty="0"/>
              <a:t>= 10 points)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* Table Tennis (get </a:t>
            </a:r>
            <a:r>
              <a:rPr lang="en-US" altLang="zh-HK" sz="2000" dirty="0"/>
              <a:t>champion</a:t>
            </a:r>
            <a:r>
              <a:rPr lang="en-US" altLang="zh-HK" sz="2000" baseline="30000" dirty="0"/>
              <a:t> </a:t>
            </a:r>
            <a:r>
              <a:rPr lang="en-US" sz="2000" dirty="0" smtClean="0"/>
              <a:t>= 10 </a:t>
            </a:r>
            <a:r>
              <a:rPr lang="en-US" sz="2000" dirty="0" smtClean="0"/>
              <a:t>points</a:t>
            </a:r>
            <a:r>
              <a:rPr lang="en-US" sz="2000" dirty="0" smtClean="0"/>
              <a:t>),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*  </a:t>
            </a:r>
            <a:r>
              <a:rPr lang="en-US" sz="2000" dirty="0" smtClean="0"/>
              <a:t>Singing (be </a:t>
            </a:r>
            <a:r>
              <a:rPr lang="en-US" sz="2000" dirty="0"/>
              <a:t>cheering </a:t>
            </a:r>
            <a:r>
              <a:rPr lang="en-US" sz="2000" dirty="0" smtClean="0"/>
              <a:t>member </a:t>
            </a:r>
            <a:r>
              <a:rPr lang="en-US" sz="2000" dirty="0"/>
              <a:t>, </a:t>
            </a:r>
            <a:r>
              <a:rPr lang="en-US" sz="2000" dirty="0" smtClean="0"/>
              <a:t>get 2 points</a:t>
            </a:r>
            <a:r>
              <a:rPr lang="en-US" sz="2000" dirty="0" smtClean="0"/>
              <a:t>) </a:t>
            </a:r>
            <a:br>
              <a:rPr lang="en-US" sz="2000" dirty="0" smtClean="0"/>
            </a:br>
            <a:r>
              <a:rPr lang="en-US" sz="2000" dirty="0" smtClean="0"/>
              <a:t>Totally gets </a:t>
            </a:r>
            <a:r>
              <a:rPr lang="en-US" sz="2000" dirty="0" smtClean="0">
                <a:solidFill>
                  <a:srgbClr val="FF0000"/>
                </a:solidFill>
              </a:rPr>
              <a:t>27 </a:t>
            </a:r>
            <a:r>
              <a:rPr lang="en-US" sz="2000" dirty="0" smtClean="0"/>
              <a:t>points </a:t>
            </a:r>
            <a:r>
              <a:rPr lang="en-US" sz="2000" dirty="0" smtClean="0"/>
              <a:t>as the highest points among all residents. </a:t>
            </a:r>
            <a:br>
              <a:rPr lang="en-US" sz="2000" dirty="0" smtClean="0"/>
            </a:br>
            <a:r>
              <a:rPr lang="en-US" sz="2000" dirty="0" smtClean="0"/>
              <a:t>Then </a:t>
            </a:r>
            <a:r>
              <a:rPr lang="en-US" sz="2000" dirty="0" smtClean="0"/>
              <a:t>she </a:t>
            </a:r>
            <a:r>
              <a:rPr lang="en-US" sz="2000" dirty="0" smtClean="0"/>
              <a:t>will get </a:t>
            </a:r>
            <a:r>
              <a:rPr lang="en-US" sz="2000" dirty="0" smtClean="0">
                <a:solidFill>
                  <a:srgbClr val="FF0000"/>
                </a:solidFill>
              </a:rPr>
              <a:t>40</a:t>
            </a:r>
            <a:r>
              <a:rPr lang="en-US" sz="2000" dirty="0" smtClean="0"/>
              <a:t> scores in </a:t>
            </a:r>
            <a:r>
              <a:rPr lang="en-US" sz="2000" b="1" dirty="0" smtClean="0"/>
              <a:t>Prof. Edmond </a:t>
            </a:r>
            <a:r>
              <a:rPr lang="en-US" sz="2000" b="1" dirty="0" err="1" smtClean="0"/>
              <a:t>Ko</a:t>
            </a:r>
            <a:r>
              <a:rPr lang="en-US" sz="2000" b="1" dirty="0" smtClean="0"/>
              <a:t> Cup</a:t>
            </a:r>
            <a:r>
              <a:rPr lang="en-US" sz="2000" dirty="0" smtClean="0"/>
              <a:t>.</a:t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000" dirty="0" smtClean="0"/>
              <a:t>If </a:t>
            </a:r>
            <a:r>
              <a:rPr lang="en-US" sz="2000" dirty="0" smtClean="0"/>
              <a:t>another resident </a:t>
            </a:r>
            <a:r>
              <a:rPr lang="en-US" sz="2000" dirty="0" smtClean="0"/>
              <a:t>B totally gets </a:t>
            </a:r>
            <a:r>
              <a:rPr lang="en-US" sz="2000" dirty="0" smtClean="0"/>
              <a:t>25 points</a:t>
            </a:r>
            <a:r>
              <a:rPr lang="en-US" sz="2000" dirty="0" smtClean="0"/>
              <a:t>, </a:t>
            </a:r>
            <a:br>
              <a:rPr lang="en-US" sz="2000" dirty="0" smtClean="0"/>
            </a:br>
            <a:r>
              <a:rPr lang="en-US" sz="2000" dirty="0" smtClean="0"/>
              <a:t>then he will get  </a:t>
            </a:r>
            <a:r>
              <a:rPr lang="en-US" sz="2000" dirty="0" smtClean="0"/>
              <a:t>25 x  </a:t>
            </a:r>
            <a:r>
              <a:rPr lang="en-US" sz="2000" dirty="0" smtClean="0"/>
              <a:t>(</a:t>
            </a:r>
            <a:r>
              <a:rPr lang="en-US" sz="2000" dirty="0" smtClean="0">
                <a:solidFill>
                  <a:srgbClr val="FF0000"/>
                </a:solidFill>
              </a:rPr>
              <a:t>40 / </a:t>
            </a:r>
            <a:r>
              <a:rPr lang="en-US" sz="2000" dirty="0" smtClean="0">
                <a:solidFill>
                  <a:srgbClr val="FF0000"/>
                </a:solidFill>
              </a:rPr>
              <a:t>27</a:t>
            </a:r>
            <a:r>
              <a:rPr lang="en-US" sz="2000" dirty="0" smtClean="0"/>
              <a:t>) = 37.03 </a:t>
            </a:r>
            <a:r>
              <a:rPr lang="en-US" sz="2000" dirty="0" smtClean="0"/>
              <a:t>scores in </a:t>
            </a:r>
            <a:r>
              <a:rPr lang="en-US" sz="2000" b="1" dirty="0" smtClean="0"/>
              <a:t>Prof. Edmond </a:t>
            </a:r>
            <a:r>
              <a:rPr lang="en-US" sz="2000" b="1" dirty="0" err="1" smtClean="0"/>
              <a:t>Ko</a:t>
            </a:r>
            <a:r>
              <a:rPr lang="en-US" sz="2000" b="1" dirty="0" smtClean="0"/>
              <a:t> Cup</a:t>
            </a:r>
            <a:r>
              <a:rPr lang="en-US" sz="2000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206897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Half Year Residents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We will use a </a:t>
            </a:r>
            <a:r>
              <a:rPr lang="en-US" b="1" dirty="0" smtClean="0">
                <a:solidFill>
                  <a:srgbClr val="00B050"/>
                </a:solidFill>
              </a:rPr>
              <a:t>proportional </a:t>
            </a:r>
            <a:r>
              <a:rPr lang="en-US" b="1" dirty="0">
                <a:solidFill>
                  <a:srgbClr val="00B050"/>
                </a:solidFill>
              </a:rPr>
              <a:t>system </a:t>
            </a:r>
            <a:r>
              <a:rPr lang="en-US" dirty="0" smtClean="0"/>
              <a:t>for Half </a:t>
            </a:r>
            <a:r>
              <a:rPr lang="en-US" dirty="0"/>
              <a:t>Year </a:t>
            </a:r>
            <a:r>
              <a:rPr lang="en-US" dirty="0" smtClean="0"/>
              <a:t>Residents.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For example:</a:t>
            </a:r>
            <a:br>
              <a:rPr lang="en-US" dirty="0" smtClean="0"/>
            </a:br>
            <a:r>
              <a:rPr lang="en-US" dirty="0" smtClean="0"/>
              <a:t>We have 8 PEK Cup activities (4 in </a:t>
            </a:r>
            <a:r>
              <a:rPr lang="en-US" dirty="0" err="1" smtClean="0"/>
              <a:t>Sem</a:t>
            </a:r>
            <a:r>
              <a:rPr lang="en-US" dirty="0" smtClean="0"/>
              <a:t> A and 4 in </a:t>
            </a:r>
            <a:r>
              <a:rPr lang="en-US" dirty="0" err="1" smtClean="0"/>
              <a:t>Sem</a:t>
            </a:r>
            <a:r>
              <a:rPr lang="en-US" dirty="0" smtClean="0"/>
              <a:t> B). And we have 15 hall </a:t>
            </a:r>
            <a:r>
              <a:rPr lang="en-US" dirty="0"/>
              <a:t>activities </a:t>
            </a:r>
            <a:r>
              <a:rPr lang="en-US" dirty="0" smtClean="0"/>
              <a:t>(7</a:t>
            </a:r>
            <a:r>
              <a:rPr lang="en-US" dirty="0"/>
              <a:t> in </a:t>
            </a:r>
            <a:r>
              <a:rPr lang="en-US" dirty="0" err="1"/>
              <a:t>Sem</a:t>
            </a:r>
            <a:r>
              <a:rPr lang="en-US" dirty="0"/>
              <a:t> A and </a:t>
            </a:r>
            <a:r>
              <a:rPr lang="en-US" dirty="0" smtClean="0"/>
              <a:t>8 in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smtClean="0"/>
              <a:t>B).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A resident live in </a:t>
            </a:r>
            <a:r>
              <a:rPr lang="en-US" dirty="0" err="1" smtClean="0"/>
              <a:t>Sem</a:t>
            </a:r>
            <a:r>
              <a:rPr lang="en-US" dirty="0" smtClean="0"/>
              <a:t> A then go exchange in </a:t>
            </a:r>
            <a:r>
              <a:rPr lang="en-US" dirty="0" err="1" smtClean="0"/>
              <a:t>Sem</a:t>
            </a:r>
            <a:r>
              <a:rPr lang="en-US" dirty="0" smtClean="0"/>
              <a:t> B. </a:t>
            </a:r>
            <a:br>
              <a:rPr lang="en-US" dirty="0" smtClean="0"/>
            </a:br>
            <a:r>
              <a:rPr lang="en-US" dirty="0" smtClean="0"/>
              <a:t>He got 8 </a:t>
            </a:r>
            <a:r>
              <a:rPr lang="en-US" dirty="0"/>
              <a:t>points </a:t>
            </a:r>
            <a:r>
              <a:rPr lang="en-US" dirty="0" smtClean="0"/>
              <a:t>in PEK </a:t>
            </a:r>
            <a:r>
              <a:rPr lang="en-US" dirty="0"/>
              <a:t>Cup </a:t>
            </a:r>
            <a:r>
              <a:rPr lang="en-US" dirty="0" smtClean="0"/>
              <a:t>(then we will find the maximum point for the </a:t>
            </a:r>
            <a:r>
              <a:rPr lang="en-US" dirty="0"/>
              <a:t>4</a:t>
            </a:r>
            <a:r>
              <a:rPr lang="en-US" dirty="0" smtClean="0"/>
              <a:t> </a:t>
            </a:r>
            <a:r>
              <a:rPr lang="en-US" dirty="0"/>
              <a:t>PEK Cup activities </a:t>
            </a:r>
            <a:r>
              <a:rPr lang="en-US" dirty="0" smtClean="0"/>
              <a:t>in </a:t>
            </a:r>
            <a:r>
              <a:rPr lang="en-US" dirty="0" err="1" smtClean="0"/>
              <a:t>Sem</a:t>
            </a:r>
            <a:r>
              <a:rPr lang="en-US" dirty="0" smtClean="0"/>
              <a:t> A, suppose it is 17.) 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Then his </a:t>
            </a:r>
            <a:r>
              <a:rPr lang="en-US" dirty="0"/>
              <a:t>PEK Cup </a:t>
            </a:r>
            <a:r>
              <a:rPr lang="en-US" dirty="0" smtClean="0"/>
              <a:t>score will be 8 x (</a:t>
            </a:r>
            <a:r>
              <a:rPr lang="en-US" dirty="0" smtClean="0">
                <a:solidFill>
                  <a:srgbClr val="00B050"/>
                </a:solidFill>
              </a:rPr>
              <a:t>40 / 17</a:t>
            </a:r>
            <a:r>
              <a:rPr lang="en-US" dirty="0" smtClean="0"/>
              <a:t>) = 18.82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Calculation </a:t>
            </a:r>
            <a:r>
              <a:rPr lang="en-US" dirty="0"/>
              <a:t>for hall activities </a:t>
            </a:r>
            <a:r>
              <a:rPr lang="en-US" dirty="0" smtClean="0"/>
              <a:t>score will be similar:</a:t>
            </a:r>
            <a:br>
              <a:rPr lang="en-US" dirty="0" smtClean="0"/>
            </a:br>
            <a:r>
              <a:rPr lang="en-US" dirty="0" smtClean="0"/>
              <a:t>He got 11 points in the 7 hall activities in </a:t>
            </a:r>
            <a:r>
              <a:rPr lang="en-US" dirty="0" err="1" smtClean="0"/>
              <a:t>Sem</a:t>
            </a:r>
            <a:r>
              <a:rPr lang="en-US" dirty="0" smtClean="0"/>
              <a:t> A (suppose the maximum point is 16.)</a:t>
            </a:r>
            <a:br>
              <a:rPr lang="en-US" dirty="0" smtClean="0"/>
            </a:br>
            <a:r>
              <a:rPr lang="en-US" dirty="0" smtClean="0"/>
              <a:t>Then </a:t>
            </a:r>
            <a:r>
              <a:rPr lang="en-US" dirty="0"/>
              <a:t>his hall activities score </a:t>
            </a:r>
            <a:r>
              <a:rPr lang="en-US" dirty="0" smtClean="0"/>
              <a:t>will be 11 x (</a:t>
            </a:r>
            <a:r>
              <a:rPr lang="en-US" dirty="0" smtClean="0">
                <a:solidFill>
                  <a:srgbClr val="00B050"/>
                </a:solidFill>
              </a:rPr>
              <a:t>30 / 16</a:t>
            </a:r>
            <a:r>
              <a:rPr lang="en-US" dirty="0" smtClean="0"/>
              <a:t>) = 20.63</a:t>
            </a:r>
            <a:br>
              <a:rPr lang="en-US" dirty="0" smtClean="0"/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13185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b="1" dirty="0">
                <a:solidFill>
                  <a:srgbClr val="C00000"/>
                </a:solidFill>
              </a:rPr>
              <a:t>Interview for </a:t>
            </a:r>
            <a:r>
              <a:rPr lang="en-US" sz="3800" b="1" dirty="0" smtClean="0">
                <a:solidFill>
                  <a:srgbClr val="C00000"/>
                </a:solidFill>
              </a:rPr>
              <a:t>Marginal Residents</a:t>
            </a:r>
            <a:endParaRPr lang="en-US" sz="3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6 to 8 (5% to 10%) of applied residents are closest to the cut-off return score will be invited to have a meeting with </a:t>
            </a:r>
            <a:r>
              <a:rPr lang="en-US" dirty="0"/>
              <a:t>Marginal Cases Interview </a:t>
            </a:r>
            <a:r>
              <a:rPr lang="en-US" dirty="0" smtClean="0"/>
              <a:t>Committee.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 smtClean="0"/>
              <a:t>Committee will then give them bonus to re-sort the marginal residents in a new order.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561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Reminder !!!!!!!!!!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>
              <a:lumMod val="85000"/>
              <a:lumOff val="15000"/>
            </a:schemeClr>
          </a:solidFill>
        </p:spPr>
        <p:txBody>
          <a:bodyPr/>
          <a:lstStyle/>
          <a:p>
            <a:r>
              <a:rPr lang="en-US" sz="4000" b="1" dirty="0" smtClean="0">
                <a:solidFill>
                  <a:srgbClr val="FFFF00"/>
                </a:solidFill>
              </a:rPr>
              <a:t>Late </a:t>
            </a:r>
            <a:r>
              <a:rPr lang="en-US" sz="4000" b="1" dirty="0">
                <a:solidFill>
                  <a:srgbClr val="FFFF00"/>
                </a:solidFill>
              </a:rPr>
              <a:t>Applicants </a:t>
            </a:r>
            <a:r>
              <a:rPr lang="en-US" sz="4000" b="1" dirty="0" smtClean="0">
                <a:solidFill>
                  <a:srgbClr val="FFFF00"/>
                </a:solidFill>
              </a:rPr>
              <a:t>(no matter how high the scores is) will </a:t>
            </a:r>
            <a:r>
              <a:rPr lang="en-US" sz="4000" b="1" dirty="0">
                <a:solidFill>
                  <a:srgbClr val="FFFF00"/>
                </a:solidFill>
              </a:rPr>
              <a:t>only, at most, be placed on the Waiting List.</a:t>
            </a:r>
          </a:p>
          <a:p>
            <a:r>
              <a:rPr lang="en-US" sz="40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Applicants providing fake information will be automatically disqualified.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332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</a:rPr>
              <a:t>Change</a:t>
            </a:r>
            <a:endParaRPr lang="en-US" dirty="0">
              <a:solidFill>
                <a:srgbClr val="7030A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3346236"/>
              </p:ext>
            </p:extLst>
          </p:nvPr>
        </p:nvGraphicFramePr>
        <p:xfrm>
          <a:off x="457200" y="1600200"/>
          <a:ext cx="7924800" cy="401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2400"/>
                <a:gridCol w="3962400"/>
              </a:tblGrid>
              <a:tr h="7747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Last Year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This Year</a:t>
                      </a:r>
                      <a:endParaRPr lang="en-US" dirty="0"/>
                    </a:p>
                  </a:txBody>
                  <a:tcPr anchor="ctr"/>
                </a:tc>
              </a:tr>
              <a:tr h="774700">
                <a:tc>
                  <a:txBody>
                    <a:bodyPr/>
                    <a:lstStyle/>
                    <a:p>
                      <a:r>
                        <a:rPr lang="en-US" dirty="0" smtClean="0"/>
                        <a:t>Counting of PEK Photo Competition are different to other PEK sports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All PEK sports turn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 back to same counting.</a:t>
                      </a:r>
                      <a:endParaRPr 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7747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PEK team</a:t>
                      </a:r>
                      <a:r>
                        <a:rPr lang="en-US" baseline="0" dirty="0" smtClean="0"/>
                        <a:t> members have bonus only if the team get </a:t>
                      </a:r>
                      <a:r>
                        <a:rPr lang="en-US" altLang="zh-HK" dirty="0" smtClean="0"/>
                        <a:t>2</a:t>
                      </a:r>
                      <a:r>
                        <a:rPr lang="en-US" altLang="zh-HK" baseline="30000" dirty="0" smtClean="0"/>
                        <a:t>nd</a:t>
                      </a:r>
                      <a:r>
                        <a:rPr lang="en-US" altLang="zh-HK" dirty="0" smtClean="0"/>
                        <a:t> Runner  Up</a:t>
                      </a:r>
                      <a:r>
                        <a:rPr lang="en-US" altLang="zh-HK" baseline="0" dirty="0" smtClean="0"/>
                        <a:t> or above.</a:t>
                      </a:r>
                      <a:endParaRPr lang="zh-HK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PEK team members can have bonus by getting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en-US" baseline="30000" dirty="0" smtClean="0">
                          <a:solidFill>
                            <a:srgbClr val="FF0000"/>
                          </a:solidFill>
                        </a:rPr>
                        <a:t>rd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 Runner  Up or </a:t>
                      </a:r>
                      <a:r>
                        <a:rPr lang="en-US" altLang="zh-HK" dirty="0" smtClean="0">
                          <a:solidFill>
                            <a:srgbClr val="FF0000"/>
                          </a:solidFill>
                        </a:rPr>
                        <a:t>winning</a:t>
                      </a:r>
                      <a:r>
                        <a:rPr lang="en-US" altLang="zh-HK" baseline="0" dirty="0" smtClean="0">
                          <a:solidFill>
                            <a:srgbClr val="FF0000"/>
                          </a:solidFill>
                        </a:rPr>
                        <a:t>  1 match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.</a:t>
                      </a:r>
                    </a:p>
                  </a:txBody>
                  <a:tcPr anchor="ctr"/>
                </a:tc>
              </a:tr>
              <a:tr h="7747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800" dirty="0" smtClean="0"/>
                        <a:t>Cheering members can get 2 points even if they only cheer for one match.</a:t>
                      </a:r>
                      <a:endParaRPr 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Cheering members can get 2 points only if they cheer for all match(</a:t>
                      </a:r>
                      <a:r>
                        <a:rPr lang="en-US" dirty="0" err="1" smtClean="0">
                          <a:solidFill>
                            <a:srgbClr val="FF0000"/>
                          </a:solidFill>
                        </a:rPr>
                        <a:t>es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).</a:t>
                      </a:r>
                    </a:p>
                  </a:txBody>
                  <a:tcPr anchor="ctr"/>
                </a:tc>
              </a:tr>
              <a:tr h="7747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Floor Performance Evaluation Reference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smtClean="0"/>
                        <a:t>is incomplete.</a:t>
                      </a:r>
                      <a:endParaRPr 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Floor Performance Evaluation Reference is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 updated with wider measures .</a:t>
                      </a:r>
                      <a:endParaRPr 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419600" y="5715000"/>
            <a:ext cx="396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b="1" dirty="0">
                <a:solidFill>
                  <a:srgbClr val="FF0000"/>
                </a:solidFill>
              </a:rPr>
              <a:t>Lived hall </a:t>
            </a:r>
            <a:r>
              <a:rPr lang="en-US" altLang="zh-HK" b="1" dirty="0" smtClean="0">
                <a:solidFill>
                  <a:srgbClr val="FF0000"/>
                </a:solidFill>
              </a:rPr>
              <a:t>for 2 </a:t>
            </a:r>
            <a:r>
              <a:rPr lang="en-US" altLang="zh-HK" b="1" dirty="0">
                <a:solidFill>
                  <a:srgbClr val="FF0000"/>
                </a:solidFill>
              </a:rPr>
              <a:t>years or above </a:t>
            </a:r>
            <a:r>
              <a:rPr lang="en-US" altLang="zh-HK" b="1" dirty="0" smtClean="0">
                <a:solidFill>
                  <a:srgbClr val="FF0000"/>
                </a:solidFill>
              </a:rPr>
              <a:t>residents may have scores discount according to University’s new policy.</a:t>
            </a:r>
            <a:endParaRPr lang="zh-HK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0274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200" b="1" dirty="0">
                <a:solidFill>
                  <a:schemeClr val="accent1"/>
                </a:solidFill>
              </a:rPr>
              <a:t>Returning Residents Committee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Residence Master</a:t>
            </a:r>
          </a:p>
          <a:p>
            <a:r>
              <a:rPr lang="en-US" sz="3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Three </a:t>
            </a:r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Residence Tutors</a:t>
            </a:r>
          </a:p>
          <a:p>
            <a:r>
              <a:rPr lang="en-US" sz="3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Three Residents </a:t>
            </a:r>
            <a:r>
              <a:rPr lang="en-US" sz="3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Representatives (Two </a:t>
            </a:r>
            <a:r>
              <a:rPr lang="en-US" sz="3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Residence Association members and one </a:t>
            </a:r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Residence </a:t>
            </a:r>
            <a:r>
              <a:rPr lang="en-US" sz="3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Council member.)</a:t>
            </a:r>
            <a:endParaRPr lang="en-US" sz="3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0997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Components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Prof. Edmond </a:t>
            </a:r>
            <a:r>
              <a:rPr lang="en-US" sz="3600" b="1" dirty="0" err="1" smtClean="0">
                <a:solidFill>
                  <a:srgbClr val="FF0000"/>
                </a:solidFill>
              </a:rPr>
              <a:t>Ko</a:t>
            </a:r>
            <a:r>
              <a:rPr lang="en-US" sz="3600" b="1" dirty="0" smtClean="0">
                <a:solidFill>
                  <a:srgbClr val="FF0000"/>
                </a:solidFill>
              </a:rPr>
              <a:t> Cup (</a:t>
            </a:r>
            <a:r>
              <a:rPr lang="en-US" sz="3600" b="1" dirty="0" smtClean="0">
                <a:solidFill>
                  <a:srgbClr val="FF0000"/>
                </a:solidFill>
              </a:rPr>
              <a:t>40 Scores)</a:t>
            </a:r>
            <a:endParaRPr lang="en-US" sz="3600" b="1" dirty="0" smtClean="0">
              <a:solidFill>
                <a:srgbClr val="FF0000"/>
              </a:solidFill>
            </a:endParaRPr>
          </a:p>
          <a:p>
            <a:r>
              <a:rPr lang="en-US" sz="3600" b="1" dirty="0" smtClean="0">
                <a:solidFill>
                  <a:srgbClr val="0070C0"/>
                </a:solidFill>
              </a:rPr>
              <a:t>Hall Activities (</a:t>
            </a:r>
            <a:r>
              <a:rPr lang="en-US" sz="3600" b="1" dirty="0" smtClean="0">
                <a:solidFill>
                  <a:srgbClr val="0070C0"/>
                </a:solidFill>
              </a:rPr>
              <a:t>30 Scores</a:t>
            </a:r>
            <a:r>
              <a:rPr lang="en-US" sz="3600" b="1" dirty="0">
                <a:solidFill>
                  <a:srgbClr val="0070C0"/>
                </a:solidFill>
              </a:rPr>
              <a:t>)</a:t>
            </a:r>
            <a:endParaRPr lang="en-US" sz="3600" b="1" dirty="0" smtClean="0">
              <a:solidFill>
                <a:srgbClr val="0070C0"/>
              </a:solidFill>
            </a:endParaRPr>
          </a:p>
          <a:p>
            <a:r>
              <a:rPr lang="en-US" sz="3600" b="1" dirty="0" smtClean="0">
                <a:solidFill>
                  <a:srgbClr val="00B050"/>
                </a:solidFill>
              </a:rPr>
              <a:t>Floor Performance (</a:t>
            </a:r>
            <a:r>
              <a:rPr lang="en-US" sz="3600" b="1" dirty="0">
                <a:solidFill>
                  <a:srgbClr val="00B050"/>
                </a:solidFill>
              </a:rPr>
              <a:t>20 Scores)</a:t>
            </a:r>
            <a:endParaRPr lang="en-US" sz="3600" b="1" dirty="0" smtClean="0">
              <a:solidFill>
                <a:srgbClr val="00B050"/>
              </a:solidFill>
            </a:endParaRPr>
          </a:p>
          <a:p>
            <a:r>
              <a:rPr lang="en-US" sz="3600" b="1" dirty="0" smtClean="0">
                <a:solidFill>
                  <a:srgbClr val="DF7705"/>
                </a:solidFill>
              </a:rPr>
              <a:t>Score B (</a:t>
            </a:r>
            <a:r>
              <a:rPr lang="en-US" sz="3600" b="1" dirty="0">
                <a:solidFill>
                  <a:srgbClr val="DF7705"/>
                </a:solidFill>
              </a:rPr>
              <a:t>10 Scores)</a:t>
            </a:r>
            <a:endParaRPr lang="en-US" sz="3600" b="1" dirty="0" smtClean="0">
              <a:solidFill>
                <a:srgbClr val="DF7705"/>
              </a:solidFill>
            </a:endParaRPr>
          </a:p>
          <a:p>
            <a:r>
              <a:rPr lang="en-US" sz="3600" b="1" dirty="0">
                <a:solidFill>
                  <a:srgbClr val="7030A0"/>
                </a:solidFill>
              </a:rPr>
              <a:t>Special Contribution</a:t>
            </a:r>
            <a:endParaRPr lang="en-US" sz="3600" b="1" dirty="0" smtClean="0">
              <a:solidFill>
                <a:srgbClr val="7030A0"/>
              </a:solidFill>
            </a:endParaRPr>
          </a:p>
          <a:p>
            <a:r>
              <a:rPr lang="en-US" sz="3600" b="1" dirty="0" smtClean="0"/>
              <a:t>Penalty</a:t>
            </a:r>
          </a:p>
        </p:txBody>
      </p:sp>
    </p:spTree>
    <p:extLst>
      <p:ext uri="{BB962C8B-B14F-4D97-AF65-F5344CB8AC3E}">
        <p14:creationId xmlns:p14="http://schemas.microsoft.com/office/powerpoint/2010/main" val="2996792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Prof. Edmond </a:t>
            </a:r>
            <a:r>
              <a:rPr lang="en-US" b="1" dirty="0" err="1" smtClean="0">
                <a:solidFill>
                  <a:srgbClr val="FF0000"/>
                </a:solidFill>
              </a:rPr>
              <a:t>Ko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Cup</a:t>
            </a:r>
            <a:endParaRPr lang="en-US" b="1" dirty="0" smtClean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2819400"/>
          </a:xfrm>
          <a:ln>
            <a:solidFill>
              <a:srgbClr val="FF0000"/>
            </a:solidFill>
          </a:ln>
        </p:spPr>
        <p:txBody>
          <a:bodyPr>
            <a:noAutofit/>
          </a:bodyPr>
          <a:lstStyle/>
          <a:p>
            <a:r>
              <a:rPr lang="en-US" altLang="zh-HK" sz="2800" dirty="0" smtClean="0"/>
              <a:t>The team members </a:t>
            </a:r>
            <a:r>
              <a:rPr lang="en-US" altLang="zh-HK" sz="2800" dirty="0"/>
              <a:t>on the Entry </a:t>
            </a:r>
            <a:r>
              <a:rPr lang="en-US" altLang="zh-HK" sz="2800" dirty="0" smtClean="0"/>
              <a:t>Form submitted </a:t>
            </a:r>
            <a:r>
              <a:rPr lang="en-US" altLang="zh-HK" sz="2800" dirty="0"/>
              <a:t>to SRO </a:t>
            </a:r>
            <a:r>
              <a:rPr lang="en-US" altLang="zh-HK" sz="2800" dirty="0" smtClean="0"/>
              <a:t>can have </a:t>
            </a:r>
            <a:r>
              <a:rPr lang="en-US" altLang="zh-HK" sz="2800" dirty="0"/>
              <a:t>5 basis points</a:t>
            </a:r>
            <a:r>
              <a:rPr lang="en-US" altLang="zh-HK" sz="2800" dirty="0" smtClean="0"/>
              <a:t>. </a:t>
            </a:r>
          </a:p>
          <a:p>
            <a:r>
              <a:rPr lang="en-US" altLang="zh-HK" sz="2800" dirty="0"/>
              <a:t>Sedan Chair Race will be count as a PEK activity.</a:t>
            </a:r>
          </a:p>
          <a:p>
            <a:endParaRPr lang="en-US" altLang="zh-HK" sz="2800" dirty="0" smtClean="0"/>
          </a:p>
          <a:p>
            <a:r>
              <a:rPr lang="en-US" sz="2800" dirty="0"/>
              <a:t>The team members </a:t>
            </a:r>
            <a:r>
              <a:rPr lang="en-US" sz="2800" dirty="0" smtClean="0"/>
              <a:t>can have bonus points according to the results and their performance.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0710166"/>
              </p:ext>
            </p:extLst>
          </p:nvPr>
        </p:nvGraphicFramePr>
        <p:xfrm>
          <a:off x="457200" y="4480560"/>
          <a:ext cx="7620000" cy="222504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095500"/>
                <a:gridCol w="55245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>
                          <a:solidFill>
                            <a:schemeClr val="bg1"/>
                          </a:solidFill>
                        </a:rPr>
                        <a:t>Result:</a:t>
                      </a:r>
                      <a:endParaRPr lang="zh-HK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>
                          <a:solidFill>
                            <a:schemeClr val="bg1"/>
                          </a:solidFill>
                        </a:rPr>
                        <a:t>Bonus Points </a:t>
                      </a:r>
                      <a:endParaRPr lang="zh-HK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HK" dirty="0" smtClean="0"/>
                        <a:t>Champion</a:t>
                      </a:r>
                      <a:endParaRPr lang="zh-HK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HK" dirty="0" smtClean="0"/>
                        <a:t>The team members can get 0 to 5 bonus points .</a:t>
                      </a:r>
                      <a:endParaRPr lang="zh-HK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HK" dirty="0" smtClean="0"/>
                        <a:t>1</a:t>
                      </a:r>
                      <a:r>
                        <a:rPr lang="en-US" altLang="zh-HK" baseline="30000" dirty="0" smtClean="0"/>
                        <a:t>st</a:t>
                      </a:r>
                      <a:r>
                        <a:rPr lang="en-US" altLang="zh-HK" dirty="0" smtClean="0"/>
                        <a:t> Runner Up</a:t>
                      </a:r>
                      <a:endParaRPr lang="zh-HK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HK" dirty="0" smtClean="0"/>
                        <a:t>The team members can get 0 to </a:t>
                      </a:r>
                      <a:r>
                        <a:rPr lang="en-US" altLang="zh-HK" dirty="0" smtClean="0"/>
                        <a:t>4 </a:t>
                      </a:r>
                      <a:r>
                        <a:rPr lang="en-US" altLang="zh-HK" dirty="0" smtClean="0"/>
                        <a:t>bonus points </a:t>
                      </a:r>
                      <a:r>
                        <a:rPr lang="en-US" altLang="zh-HK" dirty="0" smtClean="0"/>
                        <a:t>.</a:t>
                      </a:r>
                      <a:endParaRPr lang="zh-HK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HK" dirty="0" smtClean="0"/>
                        <a:t>2</a:t>
                      </a:r>
                      <a:r>
                        <a:rPr lang="en-US" altLang="zh-HK" baseline="30000" dirty="0" smtClean="0"/>
                        <a:t>nd</a:t>
                      </a:r>
                      <a:r>
                        <a:rPr lang="en-US" altLang="zh-HK" dirty="0" smtClean="0"/>
                        <a:t> Runner  Up</a:t>
                      </a:r>
                      <a:endParaRPr lang="zh-HK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HK" dirty="0" smtClean="0"/>
                        <a:t>The team members can get 0 to </a:t>
                      </a:r>
                      <a:r>
                        <a:rPr lang="en-US" altLang="zh-HK" dirty="0" smtClean="0"/>
                        <a:t>3 bonus </a:t>
                      </a:r>
                      <a:r>
                        <a:rPr lang="en-US" altLang="zh-HK" dirty="0" smtClean="0"/>
                        <a:t>points </a:t>
                      </a:r>
                      <a:r>
                        <a:rPr lang="en-US" altLang="zh-HK" dirty="0" smtClean="0"/>
                        <a:t>.</a:t>
                      </a:r>
                      <a:endParaRPr lang="zh-HK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HK" dirty="0" smtClean="0"/>
                        <a:t>3</a:t>
                      </a:r>
                      <a:r>
                        <a:rPr lang="en-US" altLang="zh-HK" baseline="30000" dirty="0" smtClean="0"/>
                        <a:t>rd</a:t>
                      </a:r>
                      <a:r>
                        <a:rPr lang="en-US" altLang="zh-HK" dirty="0" smtClean="0"/>
                        <a:t> Runner Up</a:t>
                      </a:r>
                      <a:endParaRPr lang="zh-HK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HK" dirty="0" smtClean="0"/>
                        <a:t>The team members can get 0 to </a:t>
                      </a:r>
                      <a:r>
                        <a:rPr lang="en-US" altLang="zh-HK" dirty="0" smtClean="0"/>
                        <a:t>2 bonus </a:t>
                      </a:r>
                      <a:r>
                        <a:rPr lang="en-US" altLang="zh-HK" dirty="0" smtClean="0"/>
                        <a:t>points </a:t>
                      </a:r>
                      <a:r>
                        <a:rPr lang="en-US" altLang="zh-HK" dirty="0" smtClean="0"/>
                        <a:t>.</a:t>
                      </a:r>
                      <a:endParaRPr lang="zh-HK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HK" dirty="0" smtClean="0"/>
                        <a:t>Wins 1 match</a:t>
                      </a:r>
                      <a:endParaRPr lang="zh-HK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HK" dirty="0" smtClean="0"/>
                        <a:t>The team members can get 0 to </a:t>
                      </a:r>
                      <a:r>
                        <a:rPr lang="en-US" altLang="zh-HK" dirty="0" smtClean="0"/>
                        <a:t>1 bonus </a:t>
                      </a:r>
                      <a:r>
                        <a:rPr lang="en-US" altLang="zh-HK" dirty="0" smtClean="0"/>
                        <a:t>points </a:t>
                      </a:r>
                      <a:r>
                        <a:rPr lang="en-US" altLang="zh-HK" dirty="0" smtClean="0"/>
                        <a:t>.</a:t>
                      </a:r>
                      <a:endParaRPr lang="zh-HK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7344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Prof. Edmond </a:t>
            </a:r>
            <a:r>
              <a:rPr lang="en-US" b="1" dirty="0" err="1">
                <a:solidFill>
                  <a:srgbClr val="FF0000"/>
                </a:solidFill>
              </a:rPr>
              <a:t>Ko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Cup</a:t>
            </a:r>
            <a:endParaRPr lang="en-US" b="1" dirty="0" smtClean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rgbClr val="FF0000"/>
            </a:solidFill>
          </a:ln>
        </p:spPr>
        <p:txBody>
          <a:bodyPr>
            <a:normAutofit lnSpcReduction="10000"/>
          </a:bodyPr>
          <a:lstStyle/>
          <a:p>
            <a:r>
              <a:rPr lang="en-US" sz="2600" dirty="0"/>
              <a:t>Helpers will get 0 to 3 </a:t>
            </a:r>
            <a:r>
              <a:rPr lang="en-US" sz="2600" dirty="0" smtClean="0"/>
              <a:t>points </a:t>
            </a:r>
            <a:r>
              <a:rPr lang="en-US" sz="2600" dirty="0"/>
              <a:t>according to their contribution and participation</a:t>
            </a:r>
            <a:r>
              <a:rPr lang="en-US" sz="2600" dirty="0" smtClean="0"/>
              <a:t>.</a:t>
            </a:r>
          </a:p>
          <a:p>
            <a:endParaRPr lang="en-US" dirty="0" smtClean="0"/>
          </a:p>
          <a:p>
            <a:r>
              <a:rPr lang="en-US" sz="2400" dirty="0" smtClean="0"/>
              <a:t>Cheering </a:t>
            </a:r>
            <a:r>
              <a:rPr lang="en-US" sz="2400" dirty="0"/>
              <a:t>members 0 to </a:t>
            </a:r>
            <a:r>
              <a:rPr lang="en-US" sz="2400" dirty="0" smtClean="0"/>
              <a:t>2 points </a:t>
            </a:r>
            <a:r>
              <a:rPr lang="en-US" altLang="zh-HK" sz="2400" dirty="0"/>
              <a:t>according their </a:t>
            </a:r>
            <a:r>
              <a:rPr lang="en-US" altLang="zh-HK" sz="2400" dirty="0" smtClean="0"/>
              <a:t>attendance.</a:t>
            </a:r>
          </a:p>
          <a:p>
            <a:r>
              <a:rPr lang="en-US" altLang="zh-HK" sz="2400" dirty="0"/>
              <a:t>Cheering </a:t>
            </a:r>
            <a:r>
              <a:rPr lang="en-US" altLang="zh-HK" sz="2400" dirty="0" smtClean="0"/>
              <a:t>members must write their name on </a:t>
            </a:r>
            <a:r>
              <a:rPr lang="en-US" altLang="zh-HK" sz="2400" dirty="0"/>
              <a:t>the </a:t>
            </a:r>
            <a:r>
              <a:rPr lang="en-US" altLang="zh-HK" sz="2400" dirty="0" smtClean="0"/>
              <a:t>participation list to secure </a:t>
            </a:r>
            <a:r>
              <a:rPr lang="en-US" altLang="zh-HK" sz="2400" dirty="0"/>
              <a:t>your </a:t>
            </a:r>
            <a:r>
              <a:rPr lang="en-US" altLang="zh-HK" sz="2400" dirty="0" smtClean="0"/>
              <a:t>attendance is recorded.</a:t>
            </a:r>
          </a:p>
          <a:p>
            <a:r>
              <a:rPr lang="en-US" altLang="zh-HK" sz="2400" dirty="0" smtClean="0"/>
              <a:t>If the</a:t>
            </a:r>
            <a:r>
              <a:rPr lang="en-US" altLang="zh-HK" sz="2400" dirty="0"/>
              <a:t> </a:t>
            </a:r>
            <a:r>
              <a:rPr lang="en-US" altLang="zh-HK" sz="2400" dirty="0" smtClean="0"/>
              <a:t>sports run within one day, cheering </a:t>
            </a:r>
            <a:r>
              <a:rPr lang="en-US" altLang="zh-HK" sz="2400" dirty="0"/>
              <a:t>members </a:t>
            </a:r>
            <a:r>
              <a:rPr lang="en-US" altLang="zh-HK" sz="2400" dirty="0" smtClean="0"/>
              <a:t>participated will </a:t>
            </a:r>
            <a:r>
              <a:rPr lang="en-US" altLang="zh-HK" sz="2400" dirty="0"/>
              <a:t>get 2 points</a:t>
            </a:r>
            <a:r>
              <a:rPr lang="en-US" altLang="zh-HK" sz="2400" dirty="0" smtClean="0"/>
              <a:t>.</a:t>
            </a:r>
          </a:p>
          <a:p>
            <a:r>
              <a:rPr lang="en-US" altLang="zh-HK" sz="2400" dirty="0"/>
              <a:t>If the sports </a:t>
            </a:r>
            <a:r>
              <a:rPr lang="en-US" altLang="zh-HK" sz="2400" dirty="0" smtClean="0"/>
              <a:t>run more than one </a:t>
            </a:r>
            <a:r>
              <a:rPr lang="en-US" altLang="zh-HK" sz="2400" dirty="0"/>
              <a:t>day, </a:t>
            </a:r>
            <a:r>
              <a:rPr lang="en-US" altLang="zh-HK" sz="2400" dirty="0" smtClean="0"/>
              <a:t>the points a cheering member can get relative to 2 points will be proportional to  number of day who participated relative to total number of running days.</a:t>
            </a:r>
            <a:endParaRPr lang="en-US" altLang="zh-HK" sz="2400" dirty="0"/>
          </a:p>
          <a:p>
            <a:endParaRPr lang="en-US" altLang="zh-HK" dirty="0"/>
          </a:p>
          <a:p>
            <a:endParaRPr lang="en-US" altLang="zh-HK" dirty="0" smtClean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864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Hall </a:t>
            </a:r>
            <a:r>
              <a:rPr lang="en-US" b="1" dirty="0" smtClean="0">
                <a:solidFill>
                  <a:srgbClr val="0070C0"/>
                </a:solidFill>
              </a:rPr>
              <a:t>Activities</a:t>
            </a:r>
            <a:endParaRPr lang="en-US" b="1" dirty="0" smtClean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rgbClr val="0070C0"/>
            </a:solidFill>
          </a:ln>
        </p:spPr>
        <p:txBody>
          <a:bodyPr>
            <a:normAutofit lnSpcReduction="10000"/>
          </a:bodyPr>
          <a:lstStyle/>
          <a:p>
            <a:r>
              <a:rPr lang="en-US" sz="2800" dirty="0"/>
              <a:t>All activities have the same weighting.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Organizers or Helpers of an activity will </a:t>
            </a:r>
            <a:r>
              <a:rPr lang="en-US" sz="2800" dirty="0"/>
              <a:t>get 0 to 3 points according to their contribution and participation.</a:t>
            </a:r>
          </a:p>
          <a:p>
            <a:r>
              <a:rPr lang="en-US" sz="2800" dirty="0" smtClean="0"/>
              <a:t>Points are decided by </a:t>
            </a:r>
            <a:r>
              <a:rPr lang="en-US" sz="2800" dirty="0"/>
              <a:t>the </a:t>
            </a:r>
            <a:r>
              <a:rPr lang="en-US" sz="2800" dirty="0" smtClean="0"/>
              <a:t>activity organizers.</a:t>
            </a:r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Participated residents will </a:t>
            </a:r>
            <a:r>
              <a:rPr lang="en-US" sz="2800" dirty="0"/>
              <a:t>get 2 points.</a:t>
            </a:r>
          </a:p>
          <a:p>
            <a:endParaRPr lang="en-US" sz="2800" dirty="0"/>
          </a:p>
          <a:p>
            <a:endParaRPr lang="en-US" sz="3300" dirty="0" smtClean="0"/>
          </a:p>
          <a:p>
            <a:pPr marL="0" indent="0">
              <a:buNone/>
            </a:pPr>
            <a:endParaRPr lang="en-US" sz="2800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121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Floor </a:t>
            </a:r>
            <a:r>
              <a:rPr lang="en-US" b="1" dirty="0" smtClean="0">
                <a:solidFill>
                  <a:srgbClr val="00B050"/>
                </a:solidFill>
              </a:rPr>
              <a:t>Performance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2163"/>
          </a:xfrm>
          <a:ln>
            <a:solidFill>
              <a:srgbClr val="00B050"/>
            </a:solidFill>
          </a:ln>
        </p:spPr>
        <p:txBody>
          <a:bodyPr>
            <a:normAutofit fontScale="92500" lnSpcReduction="20000"/>
          </a:bodyPr>
          <a:lstStyle/>
          <a:p>
            <a:r>
              <a:rPr lang="en-US" sz="2600" dirty="0"/>
              <a:t>Floor Performance Scores </a:t>
            </a:r>
            <a:r>
              <a:rPr lang="en-US" sz="2600" dirty="0" smtClean="0"/>
              <a:t>will be mainly given according to the Floor </a:t>
            </a:r>
            <a:r>
              <a:rPr lang="en-US" sz="2600" b="1" dirty="0"/>
              <a:t>Performance Evaluation </a:t>
            </a:r>
            <a:r>
              <a:rPr lang="en-US" sz="2600" b="1" dirty="0" smtClean="0"/>
              <a:t>Reference </a:t>
            </a:r>
            <a:r>
              <a:rPr lang="en-US" sz="2600" dirty="0" smtClean="0"/>
              <a:t>(in next slide).</a:t>
            </a:r>
            <a:endParaRPr lang="en-US" sz="2600" dirty="0"/>
          </a:p>
          <a:p>
            <a:r>
              <a:rPr lang="en-US" sz="2600" dirty="0" smtClean="0"/>
              <a:t>Floor </a:t>
            </a:r>
            <a:r>
              <a:rPr lang="en-US" sz="2600" dirty="0"/>
              <a:t>tutors </a:t>
            </a:r>
            <a:r>
              <a:rPr lang="en-US" sz="2600" dirty="0" smtClean="0"/>
              <a:t>may also </a:t>
            </a:r>
            <a:r>
              <a:rPr lang="en-US" sz="2600" dirty="0"/>
              <a:t>consider the contents written on the application form</a:t>
            </a:r>
            <a:r>
              <a:rPr lang="en-US" sz="2600" dirty="0" smtClean="0"/>
              <a:t>.</a:t>
            </a:r>
          </a:p>
          <a:p>
            <a:endParaRPr lang="en-US" sz="2600" dirty="0"/>
          </a:p>
          <a:p>
            <a:r>
              <a:rPr lang="en-US" altLang="zh-HK" sz="2800" dirty="0"/>
              <a:t>Disciplinary is a critical measure to the overall floor scores</a:t>
            </a:r>
            <a:r>
              <a:rPr lang="en-US" altLang="zh-HK" sz="2800" dirty="0" smtClean="0"/>
              <a:t>.</a:t>
            </a:r>
            <a:endParaRPr lang="en-US" altLang="zh-HK" sz="2800" dirty="0"/>
          </a:p>
          <a:p>
            <a:r>
              <a:rPr lang="en-US" altLang="zh-HK" sz="2800" dirty="0"/>
              <a:t>If a resident intentionally and badly behaved, floor tutor should make detail records and send the </a:t>
            </a:r>
            <a:r>
              <a:rPr lang="en-US" altLang="zh-HK" sz="2800" dirty="0" smtClean="0"/>
              <a:t>records </a:t>
            </a:r>
            <a:r>
              <a:rPr lang="en-US" altLang="zh-HK" sz="2800" dirty="0"/>
              <a:t>to the Disciplinary Tutor.</a:t>
            </a:r>
          </a:p>
          <a:p>
            <a:r>
              <a:rPr lang="en-US" altLang="zh-HK" sz="2800" dirty="0"/>
              <a:t>If a resident breaks the hall rule with seriously affecting  others, floor tutor should involve Security Office Staff.</a:t>
            </a:r>
          </a:p>
          <a:p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464937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5495655"/>
              </p:ext>
            </p:extLst>
          </p:nvPr>
        </p:nvGraphicFramePr>
        <p:xfrm>
          <a:off x="107505" y="188640"/>
          <a:ext cx="8274496" cy="648072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7895"/>
                <a:gridCol w="7086601"/>
              </a:tblGrid>
              <a:tr h="392222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800" b="1" dirty="0" smtClean="0">
                          <a:solidFill>
                            <a:schemeClr val="bg1"/>
                          </a:solidFill>
                        </a:rPr>
                        <a:t>Floor Performance Evaluation Reference</a:t>
                      </a:r>
                      <a:endParaRPr lang="zh-HK" altLang="en-US" sz="18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altLang="zh-HK" dirty="0" smtClean="0"/>
                    </a:p>
                  </a:txBody>
                  <a:tcPr anchor="ctr"/>
                </a:tc>
              </a:tr>
              <a:tr h="1042438">
                <a:tc>
                  <a:txBody>
                    <a:bodyPr/>
                    <a:lstStyle/>
                    <a:p>
                      <a:pPr algn="ctr"/>
                      <a:r>
                        <a:rPr lang="en-US" altLang="zh-HK" b="1" dirty="0" smtClean="0">
                          <a:solidFill>
                            <a:srgbClr val="00B050"/>
                          </a:solidFill>
                        </a:rPr>
                        <a:t>Very Bad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HK" b="1" dirty="0" smtClean="0">
                          <a:solidFill>
                            <a:srgbClr val="00B050"/>
                          </a:solidFill>
                        </a:rPr>
                        <a:t>* Always behaved annoying and affecting  others.</a:t>
                      </a:r>
                    </a:p>
                    <a:p>
                      <a:r>
                        <a:rPr lang="en-US" altLang="zh-HK" b="1" dirty="0" smtClean="0">
                          <a:solidFill>
                            <a:srgbClr val="00B050"/>
                          </a:solidFill>
                        </a:rPr>
                        <a:t>* </a:t>
                      </a:r>
                      <a:r>
                        <a:rPr lang="en-GB" altLang="zh-HK" sz="1800" b="1" dirty="0" smtClean="0">
                          <a:solidFill>
                            <a:srgbClr val="00B050"/>
                          </a:solidFill>
                          <a:effectLst/>
                        </a:rPr>
                        <a:t>Rarely be seen in the floor</a:t>
                      </a:r>
                      <a:r>
                        <a:rPr lang="en-GB" altLang="zh-HK" sz="1800" b="1" baseline="0" dirty="0" smtClean="0">
                          <a:solidFill>
                            <a:srgbClr val="00B050"/>
                          </a:solidFill>
                          <a:effectLst/>
                        </a:rPr>
                        <a:t>.</a:t>
                      </a:r>
                    </a:p>
                    <a:p>
                      <a:r>
                        <a:rPr lang="en-US" altLang="zh-HK" b="1" dirty="0" smtClean="0">
                          <a:solidFill>
                            <a:srgbClr val="00B050"/>
                          </a:solidFill>
                        </a:rPr>
                        <a:t>* Rarely join floor activities.</a:t>
                      </a:r>
                    </a:p>
                  </a:txBody>
                  <a:tcPr anchor="ctr"/>
                </a:tc>
              </a:tr>
              <a:tr h="980555">
                <a:tc>
                  <a:txBody>
                    <a:bodyPr/>
                    <a:lstStyle/>
                    <a:p>
                      <a:pPr algn="ctr"/>
                      <a:r>
                        <a:rPr lang="en-US" altLang="zh-HK" b="1" dirty="0" smtClean="0">
                          <a:solidFill>
                            <a:srgbClr val="00B050"/>
                          </a:solidFill>
                        </a:rPr>
                        <a:t>Bad</a:t>
                      </a:r>
                      <a:endParaRPr lang="zh-HK" altLang="en-US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HK" b="1" dirty="0" smtClean="0">
                          <a:solidFill>
                            <a:srgbClr val="00B050"/>
                          </a:solidFill>
                        </a:rPr>
                        <a:t>* Sometimes</a:t>
                      </a:r>
                      <a:r>
                        <a:rPr lang="en-US" altLang="zh-HK" b="1" baseline="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altLang="zh-HK" b="1" dirty="0" smtClean="0">
                          <a:solidFill>
                            <a:srgbClr val="00B050"/>
                          </a:solidFill>
                        </a:rPr>
                        <a:t>behaved annoying and affecting  others.</a:t>
                      </a:r>
                    </a:p>
                    <a:p>
                      <a:r>
                        <a:rPr lang="en-US" altLang="zh-HK" b="1" dirty="0" smtClean="0">
                          <a:solidFill>
                            <a:srgbClr val="00B050"/>
                          </a:solidFill>
                        </a:rPr>
                        <a:t>* </a:t>
                      </a:r>
                      <a:r>
                        <a:rPr lang="en-GB" altLang="zh-HK" sz="1800" b="1" dirty="0" smtClean="0">
                          <a:solidFill>
                            <a:srgbClr val="00B050"/>
                          </a:solidFill>
                          <a:effectLst/>
                        </a:rPr>
                        <a:t>Rarely </a:t>
                      </a:r>
                      <a:r>
                        <a:rPr lang="en-US" altLang="zh-HK" b="1" dirty="0" smtClean="0">
                          <a:solidFill>
                            <a:srgbClr val="00B050"/>
                          </a:solidFill>
                        </a:rPr>
                        <a:t>communicate to</a:t>
                      </a:r>
                      <a:r>
                        <a:rPr lang="en-US" altLang="zh-HK" b="1" baseline="0" dirty="0" smtClean="0">
                          <a:solidFill>
                            <a:srgbClr val="00B050"/>
                          </a:solidFill>
                        </a:rPr>
                        <a:t> others.</a:t>
                      </a:r>
                      <a:endParaRPr lang="zh-HK" altLang="en-US" b="1" dirty="0">
                        <a:solidFill>
                          <a:srgbClr val="00B050"/>
                        </a:solidFill>
                      </a:endParaRPr>
                    </a:p>
                    <a:p>
                      <a:r>
                        <a:rPr lang="en-US" altLang="zh-HK" b="1" dirty="0" smtClean="0">
                          <a:solidFill>
                            <a:srgbClr val="00B050"/>
                          </a:solidFill>
                        </a:rPr>
                        <a:t>* Joined very lower</a:t>
                      </a:r>
                      <a:r>
                        <a:rPr lang="en-US" altLang="zh-HK" b="1" baseline="0" dirty="0" smtClean="0">
                          <a:solidFill>
                            <a:srgbClr val="00B050"/>
                          </a:solidFill>
                        </a:rPr>
                        <a:t> than half of </a:t>
                      </a:r>
                      <a:r>
                        <a:rPr lang="en-US" altLang="zh-HK" b="1" dirty="0" smtClean="0">
                          <a:solidFill>
                            <a:srgbClr val="00B050"/>
                          </a:solidFill>
                        </a:rPr>
                        <a:t>floor activities; heavy late</a:t>
                      </a:r>
                      <a:r>
                        <a:rPr lang="en-US" altLang="zh-HK" b="1" baseline="0" dirty="0" smtClean="0">
                          <a:solidFill>
                            <a:srgbClr val="00B050"/>
                          </a:solidFill>
                        </a:rPr>
                        <a:t> comer.</a:t>
                      </a:r>
                      <a:endParaRPr lang="zh-HK" altLang="en-US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</a:tr>
              <a:tr h="104243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800" b="1" kern="1200" dirty="0" smtClean="0">
                          <a:solidFill>
                            <a:srgbClr val="00B050"/>
                          </a:solidFill>
                          <a:effectLst/>
                        </a:rPr>
                        <a:t>Average</a:t>
                      </a:r>
                      <a:endParaRPr lang="en-US" altLang="zh-HK" sz="1800" b="1" i="0" kern="1200" dirty="0" smtClean="0">
                        <a:solidFill>
                          <a:srgbClr val="00B05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HK" b="1" dirty="0" smtClean="0">
                          <a:solidFill>
                            <a:srgbClr val="00B050"/>
                          </a:solidFill>
                        </a:rPr>
                        <a:t>* Only concern a small group of specific</a:t>
                      </a:r>
                      <a:r>
                        <a:rPr lang="en-US" altLang="zh-HK" b="1" baseline="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altLang="zh-HK" b="1" dirty="0" smtClean="0">
                          <a:solidFill>
                            <a:srgbClr val="00B050"/>
                          </a:solidFill>
                        </a:rPr>
                        <a:t>floor-mates.</a:t>
                      </a:r>
                    </a:p>
                    <a:p>
                      <a:r>
                        <a:rPr lang="en-US" altLang="zh-HK" b="1" dirty="0" smtClean="0">
                          <a:solidFill>
                            <a:srgbClr val="00B050"/>
                          </a:solidFill>
                        </a:rPr>
                        <a:t>* </a:t>
                      </a:r>
                      <a:r>
                        <a:rPr lang="en-GB" altLang="zh-HK" sz="1800" b="1" dirty="0" smtClean="0">
                          <a:solidFill>
                            <a:srgbClr val="00B050"/>
                          </a:solidFill>
                          <a:effectLst/>
                        </a:rPr>
                        <a:t>Rarely communicate with different kind </a:t>
                      </a:r>
                      <a:r>
                        <a:rPr lang="en-US" altLang="zh-HK" b="1" dirty="0" smtClean="0">
                          <a:solidFill>
                            <a:srgbClr val="00B050"/>
                          </a:solidFill>
                        </a:rPr>
                        <a:t>floor-mates.</a:t>
                      </a:r>
                      <a:endParaRPr lang="zh-HK" altLang="en-US" b="1" dirty="0">
                        <a:solidFill>
                          <a:srgbClr val="00B050"/>
                        </a:solidFill>
                      </a:endParaRPr>
                    </a:p>
                    <a:p>
                      <a:r>
                        <a:rPr lang="en-US" altLang="zh-HK" b="1" dirty="0" smtClean="0">
                          <a:solidFill>
                            <a:srgbClr val="00B050"/>
                          </a:solidFill>
                        </a:rPr>
                        <a:t>* Joined some floor activities,</a:t>
                      </a:r>
                      <a:r>
                        <a:rPr lang="en-US" altLang="zh-HK" b="1" baseline="0" dirty="0" smtClean="0">
                          <a:solidFill>
                            <a:srgbClr val="00B050"/>
                          </a:solidFill>
                        </a:rPr>
                        <a:t> but s</a:t>
                      </a:r>
                      <a:r>
                        <a:rPr lang="en-US" altLang="zh-HK" b="1" dirty="0" smtClean="0">
                          <a:solidFill>
                            <a:srgbClr val="00B050"/>
                          </a:solidFill>
                        </a:rPr>
                        <a:t>ometimes late</a:t>
                      </a:r>
                      <a:r>
                        <a:rPr lang="en-US" altLang="zh-HK" b="1" baseline="0" dirty="0" smtClean="0">
                          <a:solidFill>
                            <a:srgbClr val="00B050"/>
                          </a:solidFill>
                        </a:rPr>
                        <a:t>.</a:t>
                      </a:r>
                      <a:endParaRPr lang="zh-HK" altLang="en-US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</a:tr>
              <a:tr h="1042438">
                <a:tc>
                  <a:txBody>
                    <a:bodyPr/>
                    <a:lstStyle/>
                    <a:p>
                      <a:pPr algn="ctr"/>
                      <a:r>
                        <a:rPr lang="en-US" altLang="zh-HK" b="1" dirty="0" smtClean="0">
                          <a:solidFill>
                            <a:srgbClr val="00B050"/>
                          </a:solidFill>
                        </a:rPr>
                        <a:t>Good</a:t>
                      </a:r>
                      <a:endParaRPr lang="zh-HK" altLang="en-US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b="1" dirty="0" smtClean="0">
                          <a:solidFill>
                            <a:srgbClr val="00B050"/>
                          </a:solidFill>
                        </a:rPr>
                        <a:t>* Good s</a:t>
                      </a:r>
                      <a:r>
                        <a:rPr lang="en-US" altLang="zh-HK" b="1" baseline="0" dirty="0" smtClean="0">
                          <a:solidFill>
                            <a:srgbClr val="00B050"/>
                          </a:solidFill>
                        </a:rPr>
                        <a:t>elf-disciplined;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b="1" dirty="0" smtClean="0">
                          <a:solidFill>
                            <a:srgbClr val="00B050"/>
                          </a:solidFill>
                        </a:rPr>
                        <a:t>* Able to </a:t>
                      </a:r>
                      <a:r>
                        <a:rPr lang="en-GB" altLang="zh-HK" sz="1800" b="1" dirty="0" smtClean="0">
                          <a:solidFill>
                            <a:srgbClr val="00B050"/>
                          </a:solidFill>
                          <a:effectLst/>
                        </a:rPr>
                        <a:t>communicate with different</a:t>
                      </a:r>
                      <a:r>
                        <a:rPr lang="en-GB" altLang="zh-HK" sz="1800" b="1" baseline="0" dirty="0" smtClean="0">
                          <a:solidFill>
                            <a:srgbClr val="00B050"/>
                          </a:solidFill>
                          <a:effectLst/>
                        </a:rPr>
                        <a:t> kind of </a:t>
                      </a:r>
                      <a:r>
                        <a:rPr lang="en-US" altLang="zh-HK" b="1" dirty="0" smtClean="0">
                          <a:solidFill>
                            <a:srgbClr val="00B050"/>
                          </a:solidFill>
                        </a:rPr>
                        <a:t>floor-mates.</a:t>
                      </a:r>
                      <a:endParaRPr lang="zh-HK" altLang="en-US" b="1" dirty="0" smtClean="0">
                        <a:solidFill>
                          <a:srgbClr val="00B050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b="1" dirty="0" smtClean="0">
                          <a:solidFill>
                            <a:srgbClr val="00B050"/>
                          </a:solidFill>
                        </a:rPr>
                        <a:t>* Initiative to join most of the floor activities</a:t>
                      </a:r>
                      <a:r>
                        <a:rPr lang="en-US" altLang="zh-HK" b="1" baseline="0" dirty="0" smtClean="0">
                          <a:solidFill>
                            <a:srgbClr val="00B050"/>
                          </a:solidFill>
                        </a:rPr>
                        <a:t>.</a:t>
                      </a:r>
                      <a:endParaRPr lang="zh-HK" altLang="en-US" b="1" dirty="0" smtClean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</a:tr>
              <a:tr h="1980631">
                <a:tc>
                  <a:txBody>
                    <a:bodyPr/>
                    <a:lstStyle/>
                    <a:p>
                      <a:pPr algn="ctr"/>
                      <a:r>
                        <a:rPr lang="en-US" altLang="zh-HK" b="1" dirty="0" smtClean="0">
                          <a:solidFill>
                            <a:srgbClr val="00B050"/>
                          </a:solidFill>
                        </a:rPr>
                        <a:t>Very Good</a:t>
                      </a:r>
                      <a:endParaRPr lang="zh-HK" altLang="en-US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b="1" dirty="0" smtClean="0">
                          <a:solidFill>
                            <a:srgbClr val="00B050"/>
                          </a:solidFill>
                        </a:rPr>
                        <a:t>* Good s</a:t>
                      </a:r>
                      <a:r>
                        <a:rPr lang="en-US" altLang="zh-HK" b="1" baseline="0" dirty="0" smtClean="0">
                          <a:solidFill>
                            <a:srgbClr val="00B050"/>
                          </a:solidFill>
                        </a:rPr>
                        <a:t>elf-disciplined.</a:t>
                      </a:r>
                      <a:br>
                        <a:rPr lang="en-US" altLang="zh-HK" b="1" baseline="0" dirty="0" smtClean="0">
                          <a:solidFill>
                            <a:srgbClr val="00B050"/>
                          </a:solidFill>
                        </a:rPr>
                      </a:br>
                      <a:r>
                        <a:rPr lang="en-US" altLang="zh-HK" b="1" dirty="0" smtClean="0">
                          <a:solidFill>
                            <a:srgbClr val="00B050"/>
                          </a:solidFill>
                        </a:rPr>
                        <a:t>* Being r</a:t>
                      </a:r>
                      <a:r>
                        <a:rPr lang="en-US" altLang="zh-HK" b="1" baseline="0" dirty="0" smtClean="0">
                          <a:solidFill>
                            <a:srgbClr val="00B050"/>
                          </a:solidFill>
                        </a:rPr>
                        <a:t>eliable.</a:t>
                      </a:r>
                      <a:endParaRPr lang="en-US" altLang="zh-HK" b="1" dirty="0" smtClean="0">
                        <a:solidFill>
                          <a:srgbClr val="00B050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b="1" dirty="0" smtClean="0">
                          <a:solidFill>
                            <a:srgbClr val="00B050"/>
                          </a:solidFill>
                        </a:rPr>
                        <a:t>* Being optimistic.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b="1" dirty="0" smtClean="0">
                          <a:solidFill>
                            <a:srgbClr val="00B050"/>
                          </a:solidFill>
                        </a:rPr>
                        <a:t>* Always help </a:t>
                      </a:r>
                      <a:r>
                        <a:rPr lang="en-GB" altLang="zh-HK" sz="1800" b="1" dirty="0" smtClean="0">
                          <a:solidFill>
                            <a:srgbClr val="00B050"/>
                          </a:solidFill>
                          <a:effectLst/>
                        </a:rPr>
                        <a:t>different</a:t>
                      </a:r>
                      <a:r>
                        <a:rPr lang="en-GB" altLang="zh-HK" sz="1800" b="1" baseline="0" dirty="0" smtClean="0">
                          <a:solidFill>
                            <a:srgbClr val="00B050"/>
                          </a:solidFill>
                          <a:effectLst/>
                        </a:rPr>
                        <a:t> kind of </a:t>
                      </a:r>
                      <a:r>
                        <a:rPr lang="en-US" altLang="zh-HK" b="1" dirty="0" smtClean="0">
                          <a:solidFill>
                            <a:srgbClr val="00B050"/>
                          </a:solidFill>
                        </a:rPr>
                        <a:t>floor-mates.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b="1" dirty="0" smtClean="0">
                          <a:solidFill>
                            <a:srgbClr val="00B050"/>
                          </a:solidFill>
                        </a:rPr>
                        <a:t>* Help floor-mates</a:t>
                      </a:r>
                      <a:r>
                        <a:rPr lang="en-US" altLang="zh-HK" b="1" baseline="0" dirty="0" smtClean="0">
                          <a:solidFill>
                            <a:srgbClr val="00B050"/>
                          </a:solidFill>
                        </a:rPr>
                        <a:t> with special need.</a:t>
                      </a:r>
                      <a:endParaRPr lang="en-US" altLang="zh-HK" b="1" dirty="0" smtClean="0">
                        <a:solidFill>
                          <a:srgbClr val="00B050"/>
                        </a:solidFill>
                      </a:endParaRPr>
                    </a:p>
                    <a:p>
                      <a:r>
                        <a:rPr lang="en-US" altLang="zh-HK" b="1" dirty="0" smtClean="0">
                          <a:solidFill>
                            <a:srgbClr val="00B050"/>
                          </a:solidFill>
                        </a:rPr>
                        <a:t>* Enthusiastic and initiative to help floor activities</a:t>
                      </a:r>
                      <a:r>
                        <a:rPr lang="en-US" altLang="zh-HK" b="1" baseline="0" dirty="0" smtClean="0">
                          <a:solidFill>
                            <a:srgbClr val="00B050"/>
                          </a:solidFill>
                        </a:rPr>
                        <a:t>.</a:t>
                      </a:r>
                      <a:endParaRPr lang="zh-HK" altLang="en-US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1279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DF7705"/>
                </a:solidFill>
              </a:rPr>
              <a:t>Score </a:t>
            </a:r>
            <a:r>
              <a:rPr lang="en-US" b="1" dirty="0" smtClean="0">
                <a:solidFill>
                  <a:srgbClr val="DF7705"/>
                </a:solidFill>
              </a:rPr>
              <a:t>B</a:t>
            </a:r>
            <a:endParaRPr lang="en-US" b="1" dirty="0">
              <a:solidFill>
                <a:srgbClr val="DF770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rgbClr val="DF7705"/>
            </a:solidFill>
          </a:ln>
        </p:spPr>
        <p:txBody>
          <a:bodyPr/>
          <a:lstStyle/>
          <a:p>
            <a:r>
              <a:rPr lang="en-US" altLang="zh-HK" dirty="0" smtClean="0"/>
              <a:t>Input in AIMS and receive from SRO</a:t>
            </a:r>
            <a:r>
              <a:rPr lang="en-US" altLang="zh-HK" dirty="0" smtClean="0"/>
              <a:t>.</a:t>
            </a:r>
          </a:p>
          <a:p>
            <a:endParaRPr lang="en-US" dirty="0"/>
          </a:p>
          <a:p>
            <a:r>
              <a:rPr lang="en-US" sz="5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Incomplete </a:t>
            </a:r>
            <a:r>
              <a:rPr lang="en-US" sz="50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 for the Score B will be counted as incomplete application.</a:t>
            </a:r>
            <a:endParaRPr lang="en-US" sz="50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8821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Custom 5">
      <a:dk1>
        <a:sysClr val="windowText" lastClr="000000"/>
      </a:dk1>
      <a:lt1>
        <a:srgbClr val="F2F2F2"/>
      </a:lt1>
      <a:dk2>
        <a:srgbClr val="FEB2FF"/>
      </a:dk2>
      <a:lt2>
        <a:srgbClr val="F2F2F2"/>
      </a:lt2>
      <a:accent1>
        <a:srgbClr val="800080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605</TotalTime>
  <Words>926</Words>
  <Application>Microsoft Office PowerPoint</Application>
  <PresentationFormat>On-screen Show (4:3)</PresentationFormat>
  <Paragraphs>146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Adjacency</vt:lpstr>
      <vt:lpstr>Hall 9 Returning Scheme</vt:lpstr>
      <vt:lpstr>Returning Residents Committee</vt:lpstr>
      <vt:lpstr>Components</vt:lpstr>
      <vt:lpstr>Prof. Edmond Ko Cup</vt:lpstr>
      <vt:lpstr>Prof. Edmond Ko Cup</vt:lpstr>
      <vt:lpstr>Hall Activities</vt:lpstr>
      <vt:lpstr>Floor Performance</vt:lpstr>
      <vt:lpstr>PowerPoint Presentation</vt:lpstr>
      <vt:lpstr>Score B</vt:lpstr>
      <vt:lpstr>Special Contribution (Extra Scores)</vt:lpstr>
      <vt:lpstr>Penalty (Scores Deduction)</vt:lpstr>
      <vt:lpstr>Scaling System</vt:lpstr>
      <vt:lpstr>Half Year Residents</vt:lpstr>
      <vt:lpstr>Interview for Marginal Residents</vt:lpstr>
      <vt:lpstr>Reminder !!!!!!!!!!</vt:lpstr>
      <vt:lpstr>Change</vt:lpstr>
    </vt:vector>
  </TitlesOfParts>
  <Company>City University of Hong Kong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Hall 9 Returning</dc:title>
  <dc:creator>Windows User</dc:creator>
  <cp:lastModifiedBy>Mr. LEE Wai Yip</cp:lastModifiedBy>
  <cp:revision>55</cp:revision>
  <dcterms:created xsi:type="dcterms:W3CDTF">2013-09-13T04:14:22Z</dcterms:created>
  <dcterms:modified xsi:type="dcterms:W3CDTF">2014-08-29T04:01:41Z</dcterms:modified>
</cp:coreProperties>
</file>