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266" r:id="rId12"/>
    <p:sldId id="268" r:id="rId13"/>
    <p:sldId id="269" r:id="rId14"/>
    <p:sldId id="270" r:id="rId15"/>
    <p:sldId id="284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705"/>
    <a:srgbClr val="E09704"/>
    <a:srgbClr val="C99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3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D311B-2453-485B-BA37-F4F9361B4B07}" type="datetimeFigureOut">
              <a:rPr lang="zh-HK" altLang="en-US" smtClean="0"/>
              <a:t>15/9/2015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C767C-1834-4921-BB6B-5D430829CF4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376681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C271F-1FE7-4557-9940-484CA3316AE3}" type="datetimeFigureOut">
              <a:rPr lang="zh-HK" altLang="en-US" smtClean="0"/>
              <a:t>15/9/2015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63BD5-B97C-41B3-968E-BB151C6ECF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17899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63BD5-B97C-41B3-968E-BB151C6ECF88}" type="slidenum">
              <a:rPr lang="zh-HK" altLang="en-US" smtClean="0"/>
              <a:t>14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0795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372-BE3A-4E5D-B9C6-10B85BCB764B}" type="datetime1">
              <a:rPr lang="en-US" altLang="zh-HK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426F-9D8C-42D6-8F08-23DAA369938C}" type="datetime1">
              <a:rPr lang="en-US" altLang="zh-HK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0874-B338-4946-8A24-8DE004CFFA84}" type="datetime1">
              <a:rPr lang="en-US" altLang="zh-HK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F30E-512F-4457-BD80-B23E4658BDAF}" type="datetime1">
              <a:rPr lang="en-US" altLang="zh-HK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3CAC-760B-4280-8545-954D9502E732}" type="datetime1">
              <a:rPr lang="en-US" altLang="zh-HK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176D-B860-49BD-9E4A-A8D1B299F3AC}" type="datetime1">
              <a:rPr lang="en-US" altLang="zh-HK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0E54-5642-4564-B8D1-FDA394F2F4DF}" type="datetime1">
              <a:rPr lang="en-US" altLang="zh-HK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96B-1C17-488A-BC78-3EFA2236BA30}" type="datetime1">
              <a:rPr lang="en-US" altLang="zh-HK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D09A-DB08-4854-AA10-20C548DCE199}" type="datetime1">
              <a:rPr lang="en-US" altLang="zh-HK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775E-BAA3-45B9-AF27-F9B006AB37AB}" type="datetime1">
              <a:rPr lang="en-US" altLang="zh-HK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2A80-F5A2-4C36-9CB9-A94BD32CB9E2}" type="datetime1">
              <a:rPr lang="en-US" altLang="zh-HK" smtClean="0"/>
              <a:t>9/15/2015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E7C82C1-DB8A-46B6-A2FD-7B2857198961}" type="datetime1">
              <a:rPr lang="en-US" altLang="zh-HK" smtClean="0"/>
              <a:t>9/15/2015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Hall 9 Returning Scheme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</a:t>
            </a:r>
            <a:r>
              <a:rPr lang="en-US" smtClean="0"/>
              <a:t>: 28-Aug-2015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7030A0"/>
                </a:solidFill>
              </a:rPr>
              <a:t>Special </a:t>
            </a:r>
            <a:r>
              <a:rPr lang="en-US" sz="3800" b="1" dirty="0" smtClean="0">
                <a:solidFill>
                  <a:srgbClr val="7030A0"/>
                </a:solidFill>
              </a:rPr>
              <a:t>Contribution (</a:t>
            </a:r>
            <a:r>
              <a:rPr lang="en-US" sz="3800" b="1" dirty="0">
                <a:solidFill>
                  <a:srgbClr val="7030A0"/>
                </a:solidFill>
              </a:rPr>
              <a:t>Extra S</a:t>
            </a:r>
            <a:r>
              <a:rPr lang="en-US" sz="3800" b="1" dirty="0" smtClean="0">
                <a:solidFill>
                  <a:srgbClr val="7030A0"/>
                </a:solidFill>
              </a:rPr>
              <a:t>cores)</a:t>
            </a:r>
            <a:endParaRPr lang="en-US" sz="3800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66332"/>
              </p:ext>
            </p:extLst>
          </p:nvPr>
        </p:nvGraphicFramePr>
        <p:xfrm>
          <a:off x="304800" y="1219201"/>
          <a:ext cx="8382000" cy="51139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14256"/>
                <a:gridCol w="1671690"/>
                <a:gridCol w="3096054"/>
              </a:tblGrid>
              <a:tr h="5879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Bonus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Decision</a:t>
                      </a:r>
                      <a:endParaRPr lang="en-US" sz="2400" dirty="0"/>
                    </a:p>
                  </a:txBody>
                  <a:tcPr anchor="ctr"/>
                </a:tc>
              </a:tr>
              <a:tr h="58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Fire </a:t>
                      </a:r>
                      <a:r>
                        <a:rPr lang="en-US" sz="2000" u="none" strike="noStrike" dirty="0">
                          <a:effectLst/>
                        </a:rPr>
                        <a:t>Marshals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 – 2 </a:t>
                      </a:r>
                      <a:r>
                        <a:rPr lang="en-US" sz="2000" u="none" strike="noStrike" dirty="0" smtClean="0">
                          <a:effectLst/>
                        </a:rPr>
                        <a:t>scores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By Disciplinary Tutor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57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Floor Representatives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 – 5 scores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By </a:t>
                      </a:r>
                      <a:r>
                        <a:rPr lang="en-US" sz="2000" u="none" strike="noStrike" dirty="0">
                          <a:effectLst/>
                        </a:rPr>
                        <a:t>floor 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5249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Media Communications Team(e.g., Photographer, Journalist, Web/social media designer, Graphics designer,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Hall magazine editor, Master of celebrity)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 – 5 scores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By </a:t>
                      </a:r>
                      <a:r>
                        <a:rPr lang="en-US" sz="2000" u="none" strike="noStrike" dirty="0">
                          <a:effectLst/>
                        </a:rPr>
                        <a:t>the </a:t>
                      </a:r>
                      <a:r>
                        <a:rPr lang="en-US" sz="2000" u="none" strike="noStrike" dirty="0" smtClean="0">
                          <a:effectLst/>
                        </a:rPr>
                        <a:t>corresponding 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57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RA </a:t>
                      </a:r>
                      <a:r>
                        <a:rPr lang="en-US" sz="2000" u="none" strike="noStrike" dirty="0">
                          <a:effectLst/>
                        </a:rPr>
                        <a:t>Council Members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 – 10 scores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By </a:t>
                      </a:r>
                      <a:r>
                        <a:rPr lang="en-US" sz="2000" u="none" strike="noStrike" dirty="0">
                          <a:effectLst/>
                        </a:rPr>
                        <a:t>Council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8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RA Members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 – 20 scores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By </a:t>
                      </a:r>
                      <a:r>
                        <a:rPr lang="en-US" sz="2000" u="none" strike="noStrike" dirty="0">
                          <a:effectLst/>
                        </a:rPr>
                        <a:t>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013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Interview bonus to the marginal case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By Marginal Cases Interview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Committee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Penalty (Scores Deduction)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fontAlgn="base"/>
            <a:r>
              <a:rPr lang="en-US" altLang="zh-HK" sz="2000" dirty="0"/>
              <a:t>Reminder (no deduction) for </a:t>
            </a:r>
            <a:r>
              <a:rPr lang="en-US" altLang="zh-HK" sz="2000" dirty="0" smtClean="0"/>
              <a:t>1</a:t>
            </a:r>
            <a:r>
              <a:rPr lang="en-US" altLang="zh-HK" sz="2000" baseline="30000" dirty="0" smtClean="0"/>
              <a:t>st</a:t>
            </a:r>
            <a:r>
              <a:rPr lang="en-US" altLang="zh-HK" sz="2000" dirty="0" smtClean="0"/>
              <a:t> </a:t>
            </a:r>
            <a:r>
              <a:rPr lang="en-US" altLang="zh-HK" sz="2000" dirty="0"/>
              <a:t>time small </a:t>
            </a:r>
            <a:r>
              <a:rPr lang="en-US" altLang="zh-HK" sz="2000" dirty="0" smtClean="0"/>
              <a:t>offence.</a:t>
            </a:r>
            <a:br>
              <a:rPr lang="en-US" altLang="zh-HK" sz="2000" dirty="0" smtClean="0"/>
            </a:br>
            <a:endParaRPr lang="en-US" altLang="zh-HK" sz="2000" dirty="0"/>
          </a:p>
          <a:p>
            <a:pPr fontAlgn="base"/>
            <a:r>
              <a:rPr lang="en-US" altLang="zh-HK" sz="2000" dirty="0"/>
              <a:t>Warning Letter from the Disciplinary tutor (</a:t>
            </a:r>
            <a:r>
              <a:rPr lang="en-US" altLang="zh-HK" sz="2000" dirty="0" smtClean="0"/>
              <a:t>1 - 20 scores </a:t>
            </a:r>
            <a:r>
              <a:rPr lang="en-US" altLang="zh-HK" sz="2000" dirty="0"/>
              <a:t>deduction</a:t>
            </a:r>
            <a:r>
              <a:rPr lang="en-US" altLang="zh-HK" sz="2000" dirty="0" smtClean="0"/>
              <a:t>, </a:t>
            </a:r>
            <a:r>
              <a:rPr lang="en-US" altLang="zh-HK" sz="2000" dirty="0"/>
              <a:t>depending on the offence</a:t>
            </a:r>
            <a:r>
              <a:rPr lang="en-US" altLang="zh-HK" sz="2000" dirty="0" smtClean="0"/>
              <a:t>) </a:t>
            </a:r>
            <a:r>
              <a:rPr lang="en-US" altLang="zh-HK" sz="2000" dirty="0"/>
              <a:t>for 2</a:t>
            </a:r>
            <a:r>
              <a:rPr lang="en-US" altLang="zh-HK" sz="2000" baseline="30000" dirty="0"/>
              <a:t>nd</a:t>
            </a:r>
            <a:r>
              <a:rPr lang="en-US" altLang="zh-HK" sz="2000" dirty="0"/>
              <a:t> time or after </a:t>
            </a:r>
            <a:r>
              <a:rPr lang="en-US" altLang="zh-HK" sz="2000" dirty="0" smtClean="0"/>
              <a:t>offences.</a:t>
            </a:r>
            <a:br>
              <a:rPr lang="en-US" altLang="zh-HK" sz="2000" dirty="0" smtClean="0"/>
            </a:br>
            <a:endParaRPr lang="en-US" altLang="zh-HK" sz="2000" dirty="0"/>
          </a:p>
          <a:p>
            <a:pPr fontAlgn="base"/>
            <a:r>
              <a:rPr lang="en-US" altLang="zh-HK" sz="2000" dirty="0"/>
              <a:t>Warning letter from the Hall Master (5-50 </a:t>
            </a:r>
            <a:r>
              <a:rPr lang="en-US" altLang="zh-HK" sz="2000" dirty="0" smtClean="0"/>
              <a:t>scores </a:t>
            </a:r>
            <a:r>
              <a:rPr lang="en-US" altLang="zh-HK" sz="2000" dirty="0"/>
              <a:t>deduction</a:t>
            </a:r>
            <a:r>
              <a:rPr lang="en-US" altLang="zh-HK" sz="2000" dirty="0" smtClean="0"/>
              <a:t>, </a:t>
            </a:r>
            <a:r>
              <a:rPr lang="en-US" altLang="zh-HK" sz="2000" dirty="0"/>
              <a:t>depending on the offence + suspension of stay</a:t>
            </a:r>
            <a:r>
              <a:rPr lang="en-US" altLang="zh-HK" sz="2000" dirty="0" smtClean="0"/>
              <a:t>) for serious </a:t>
            </a:r>
            <a:r>
              <a:rPr lang="en-US" altLang="zh-HK" sz="2000" dirty="0"/>
              <a:t>disciplinary </a:t>
            </a:r>
            <a:r>
              <a:rPr lang="en-US" altLang="zh-HK" sz="2000" dirty="0" smtClean="0"/>
              <a:t>case</a:t>
            </a:r>
            <a:br>
              <a:rPr lang="en-US" altLang="zh-HK" sz="2000" dirty="0" smtClean="0"/>
            </a:br>
            <a:endParaRPr lang="en-US" altLang="zh-HK" sz="2000" dirty="0"/>
          </a:p>
          <a:p>
            <a:pPr fontAlgn="base"/>
            <a:r>
              <a:rPr lang="en-US" altLang="zh-HK" sz="2000" dirty="0"/>
              <a:t>Serious disciplinary case (20-50 scores deduction</a:t>
            </a:r>
            <a:r>
              <a:rPr lang="en-US" altLang="zh-HK" sz="2000" dirty="0" smtClean="0"/>
              <a:t>, </a:t>
            </a:r>
            <a:r>
              <a:rPr lang="en-US" altLang="zh-HK" sz="2000" dirty="0"/>
              <a:t>depending on the offence + suspension of stay</a:t>
            </a:r>
            <a:r>
              <a:rPr lang="en-US" altLang="zh-HK" sz="2000" dirty="0" smtClean="0"/>
              <a:t>)</a:t>
            </a:r>
            <a:br>
              <a:rPr lang="en-US" altLang="zh-HK" sz="2000" dirty="0" smtClean="0"/>
            </a:br>
            <a:endParaRPr lang="en-US" altLang="zh-HK" sz="2000" dirty="0"/>
          </a:p>
          <a:p>
            <a:pPr fontAlgn="base"/>
            <a:r>
              <a:rPr lang="en-US" altLang="zh-HK" sz="2000" dirty="0" smtClean="0"/>
              <a:t>Visitors checking out </a:t>
            </a:r>
            <a:r>
              <a:rPr lang="en-US" altLang="zh-HK" sz="2000" dirty="0"/>
              <a:t>late </a:t>
            </a:r>
            <a:r>
              <a:rPr lang="en-US" altLang="zh-HK" sz="2000" dirty="0" smtClean="0"/>
              <a:t>will also cause deduction on scores; frequently with visitors </a:t>
            </a:r>
            <a:r>
              <a:rPr lang="en-US" altLang="zh-HK" sz="2000" dirty="0"/>
              <a:t>checking out late may cause </a:t>
            </a:r>
            <a:r>
              <a:rPr lang="en-US" altLang="zh-HK" sz="2000" dirty="0" smtClean="0"/>
              <a:t>No </a:t>
            </a:r>
            <a:r>
              <a:rPr lang="en-US" altLang="zh-HK" sz="2000" dirty="0"/>
              <a:t>visitors </a:t>
            </a:r>
            <a:r>
              <a:rPr lang="en-US" altLang="zh-HK" sz="2000" dirty="0" smtClean="0"/>
              <a:t>allowed.</a:t>
            </a:r>
            <a:endParaRPr lang="en-US" altLang="zh-HK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Scaling System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r>
              <a:rPr lang="en-US" altLang="zh-HK" sz="2000" dirty="0">
                <a:solidFill>
                  <a:srgbClr val="FF0000"/>
                </a:solidFill>
              </a:rPr>
              <a:t>Prof. Edmond </a:t>
            </a:r>
            <a:r>
              <a:rPr lang="en-US" altLang="zh-HK" sz="2000" dirty="0" err="1">
                <a:solidFill>
                  <a:srgbClr val="FF0000"/>
                </a:solidFill>
              </a:rPr>
              <a:t>Ko</a:t>
            </a:r>
            <a:r>
              <a:rPr lang="en-US" altLang="zh-HK" sz="2000" dirty="0">
                <a:solidFill>
                  <a:srgbClr val="FF0000"/>
                </a:solidFill>
              </a:rPr>
              <a:t> </a:t>
            </a:r>
            <a:r>
              <a:rPr lang="en-US" altLang="zh-HK" sz="2000" dirty="0" smtClean="0">
                <a:solidFill>
                  <a:srgbClr val="FF0000"/>
                </a:solidFill>
              </a:rPr>
              <a:t>Cup points will be scaled to maximum 40 scores.</a:t>
            </a:r>
          </a:p>
          <a:p>
            <a:r>
              <a:rPr lang="en-US" altLang="zh-HK" sz="2000" dirty="0">
                <a:solidFill>
                  <a:srgbClr val="0070C0"/>
                </a:solidFill>
              </a:rPr>
              <a:t>Hall Activities points </a:t>
            </a:r>
            <a:r>
              <a:rPr lang="en-US" altLang="zh-HK" sz="2000" dirty="0" smtClean="0">
                <a:solidFill>
                  <a:srgbClr val="0070C0"/>
                </a:solidFill>
              </a:rPr>
              <a:t>will </a:t>
            </a:r>
            <a:r>
              <a:rPr lang="en-US" altLang="zh-HK" sz="2000" dirty="0">
                <a:solidFill>
                  <a:srgbClr val="0070C0"/>
                </a:solidFill>
              </a:rPr>
              <a:t>be scaled to maximum </a:t>
            </a:r>
            <a:r>
              <a:rPr lang="en-US" altLang="zh-HK" sz="2000" dirty="0" smtClean="0">
                <a:solidFill>
                  <a:srgbClr val="0070C0"/>
                </a:solidFill>
              </a:rPr>
              <a:t>30 scores</a:t>
            </a:r>
            <a:r>
              <a:rPr lang="en-US" altLang="zh-HK" sz="2000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</a:rPr>
              <a:t>Score B scores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</a:rPr>
              <a:t>will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</a:rPr>
              <a:t>be scaled to maximum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</a:rPr>
              <a:t>10 scores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Example: suppose in </a:t>
            </a:r>
            <a:r>
              <a:rPr lang="en-US" sz="2000" b="1" dirty="0" smtClean="0"/>
              <a:t>Prof. Edmond </a:t>
            </a:r>
            <a:r>
              <a:rPr lang="en-US" sz="2000" b="1" dirty="0" err="1" smtClean="0"/>
              <a:t>Ko</a:t>
            </a:r>
            <a:r>
              <a:rPr lang="en-US" sz="2000" b="1" dirty="0" smtClean="0"/>
              <a:t> Cup</a:t>
            </a:r>
            <a:r>
              <a:rPr lang="en-US" sz="2000" dirty="0" smtClean="0"/>
              <a:t>, resident A participate </a:t>
            </a:r>
            <a:br>
              <a:rPr lang="en-US" sz="2000" dirty="0" smtClean="0"/>
            </a:br>
            <a:r>
              <a:rPr lang="en-US" sz="2000" dirty="0" smtClean="0"/>
              <a:t>* Swimming (swim for our hall, get = 5 points) </a:t>
            </a:r>
            <a:br>
              <a:rPr lang="en-US" sz="2000" dirty="0" smtClean="0"/>
            </a:br>
            <a:r>
              <a:rPr lang="en-US" sz="2000" dirty="0" smtClean="0"/>
              <a:t>* </a:t>
            </a:r>
            <a:r>
              <a:rPr lang="en-US" altLang="zh-HK" sz="2000" dirty="0" smtClean="0"/>
              <a:t>Running </a:t>
            </a:r>
            <a:r>
              <a:rPr lang="en-US" altLang="zh-HK" sz="2000" dirty="0"/>
              <a:t>(get champion</a:t>
            </a:r>
            <a:r>
              <a:rPr lang="en-US" altLang="zh-HK" sz="2000" baseline="30000" dirty="0"/>
              <a:t> </a:t>
            </a:r>
            <a:r>
              <a:rPr lang="en-US" altLang="zh-HK" sz="2000" dirty="0"/>
              <a:t>= 10 points)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* Table Tennis (get </a:t>
            </a:r>
            <a:r>
              <a:rPr lang="en-US" altLang="zh-HK" sz="2000" dirty="0"/>
              <a:t>champion</a:t>
            </a:r>
            <a:r>
              <a:rPr lang="en-US" altLang="zh-HK" sz="2000" baseline="30000" dirty="0"/>
              <a:t> </a:t>
            </a:r>
            <a:r>
              <a:rPr lang="en-US" sz="2000" dirty="0" smtClean="0"/>
              <a:t>= 10 points),</a:t>
            </a:r>
            <a:br>
              <a:rPr lang="en-US" sz="2000" dirty="0" smtClean="0"/>
            </a:br>
            <a:r>
              <a:rPr lang="en-US" sz="2000" dirty="0" smtClean="0"/>
              <a:t>*  Singing (be </a:t>
            </a:r>
            <a:r>
              <a:rPr lang="en-US" sz="2000" dirty="0"/>
              <a:t>cheering </a:t>
            </a:r>
            <a:r>
              <a:rPr lang="en-US" sz="2000" dirty="0" smtClean="0"/>
              <a:t>member </a:t>
            </a:r>
            <a:r>
              <a:rPr lang="en-US" sz="2000" dirty="0"/>
              <a:t>, </a:t>
            </a:r>
            <a:r>
              <a:rPr lang="en-US" sz="2000" dirty="0" smtClean="0"/>
              <a:t>get 2 points) </a:t>
            </a:r>
            <a:br>
              <a:rPr lang="en-US" sz="2000" dirty="0" smtClean="0"/>
            </a:br>
            <a:r>
              <a:rPr lang="en-US" sz="2000" dirty="0" smtClean="0"/>
              <a:t>Totally gets </a:t>
            </a:r>
            <a:r>
              <a:rPr lang="en-US" sz="2000" dirty="0" smtClean="0">
                <a:solidFill>
                  <a:srgbClr val="FF0000"/>
                </a:solidFill>
              </a:rPr>
              <a:t>27 </a:t>
            </a:r>
            <a:r>
              <a:rPr lang="en-US" sz="2000" dirty="0" smtClean="0"/>
              <a:t>points as the highest points among all residents. </a:t>
            </a:r>
            <a:br>
              <a:rPr lang="en-US" sz="2000" dirty="0" smtClean="0"/>
            </a:br>
            <a:r>
              <a:rPr lang="en-US" sz="2000" dirty="0" smtClean="0"/>
              <a:t>Then she will get </a:t>
            </a:r>
            <a:r>
              <a:rPr lang="en-US" sz="2000" dirty="0" smtClean="0">
                <a:solidFill>
                  <a:srgbClr val="FF0000"/>
                </a:solidFill>
              </a:rPr>
              <a:t>40</a:t>
            </a:r>
            <a:r>
              <a:rPr lang="en-US" sz="2000" dirty="0" smtClean="0"/>
              <a:t> scores in </a:t>
            </a:r>
            <a:r>
              <a:rPr lang="en-US" sz="2000" b="1" dirty="0" smtClean="0"/>
              <a:t>Prof. Edmond </a:t>
            </a:r>
            <a:r>
              <a:rPr lang="en-US" sz="2000" b="1" dirty="0" err="1" smtClean="0"/>
              <a:t>Ko</a:t>
            </a:r>
            <a:r>
              <a:rPr lang="en-US" sz="2000" b="1" dirty="0" smtClean="0"/>
              <a:t> Cup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If another resident B totally gets 25 points, </a:t>
            </a:r>
            <a:br>
              <a:rPr lang="en-US" sz="2000" dirty="0" smtClean="0"/>
            </a:br>
            <a:r>
              <a:rPr lang="en-US" sz="2000" dirty="0" smtClean="0"/>
              <a:t>then he will get  25 x  (</a:t>
            </a:r>
            <a:r>
              <a:rPr lang="en-US" sz="2000" dirty="0" smtClean="0">
                <a:solidFill>
                  <a:srgbClr val="FF0000"/>
                </a:solidFill>
              </a:rPr>
              <a:t>40 / 27</a:t>
            </a:r>
            <a:r>
              <a:rPr lang="en-US" sz="2000" dirty="0" smtClean="0"/>
              <a:t>) = 37.03 scores in </a:t>
            </a:r>
            <a:r>
              <a:rPr lang="en-US" sz="2000" b="1" dirty="0" smtClean="0"/>
              <a:t>Prof. Edmond </a:t>
            </a:r>
            <a:r>
              <a:rPr lang="en-US" sz="2000" b="1" dirty="0" err="1" smtClean="0"/>
              <a:t>Ko</a:t>
            </a:r>
            <a:r>
              <a:rPr lang="en-US" sz="2000" b="1" dirty="0" smtClean="0"/>
              <a:t> Cup</a:t>
            </a:r>
            <a:r>
              <a:rPr lang="en-US" sz="200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Half Year Residents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use a </a:t>
            </a:r>
            <a:r>
              <a:rPr lang="en-US" b="1" dirty="0" smtClean="0">
                <a:solidFill>
                  <a:srgbClr val="00B050"/>
                </a:solidFill>
              </a:rPr>
              <a:t>proportional </a:t>
            </a:r>
            <a:r>
              <a:rPr lang="en-US" b="1" dirty="0">
                <a:solidFill>
                  <a:srgbClr val="00B050"/>
                </a:solidFill>
              </a:rPr>
              <a:t>system </a:t>
            </a:r>
            <a:r>
              <a:rPr lang="en-US" dirty="0" smtClean="0"/>
              <a:t>for Half </a:t>
            </a:r>
            <a:r>
              <a:rPr lang="en-US" dirty="0"/>
              <a:t>Year </a:t>
            </a:r>
            <a:r>
              <a:rPr lang="en-US" dirty="0" smtClean="0"/>
              <a:t>Residents.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dirty="0" smtClean="0"/>
              <a:t>We have 8 PEK Cup activities (4 in </a:t>
            </a:r>
            <a:r>
              <a:rPr lang="en-US" dirty="0" err="1" smtClean="0"/>
              <a:t>Sem</a:t>
            </a:r>
            <a:r>
              <a:rPr lang="en-US" dirty="0" smtClean="0"/>
              <a:t> A and 4 in </a:t>
            </a:r>
            <a:r>
              <a:rPr lang="en-US" dirty="0" err="1" smtClean="0"/>
              <a:t>Sem</a:t>
            </a:r>
            <a:r>
              <a:rPr lang="en-US" dirty="0" smtClean="0"/>
              <a:t> B). And we have 15 hall </a:t>
            </a:r>
            <a:r>
              <a:rPr lang="en-US" dirty="0"/>
              <a:t>activities </a:t>
            </a:r>
            <a:r>
              <a:rPr lang="en-US" dirty="0" smtClean="0"/>
              <a:t>(7</a:t>
            </a:r>
            <a:r>
              <a:rPr lang="en-US" dirty="0"/>
              <a:t> in </a:t>
            </a:r>
            <a:r>
              <a:rPr lang="en-US" dirty="0" err="1"/>
              <a:t>Sem</a:t>
            </a:r>
            <a:r>
              <a:rPr lang="en-US" dirty="0"/>
              <a:t> A and </a:t>
            </a:r>
            <a:r>
              <a:rPr lang="en-US" dirty="0" smtClean="0"/>
              <a:t>8 in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smtClean="0"/>
              <a:t>B).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resident live in </a:t>
            </a:r>
            <a:r>
              <a:rPr lang="en-US" dirty="0" err="1" smtClean="0"/>
              <a:t>Sem</a:t>
            </a:r>
            <a:r>
              <a:rPr lang="en-US" dirty="0" smtClean="0"/>
              <a:t> A then go exchange in </a:t>
            </a:r>
            <a:r>
              <a:rPr lang="en-US" dirty="0" err="1" smtClean="0"/>
              <a:t>Sem</a:t>
            </a:r>
            <a:r>
              <a:rPr lang="en-US" dirty="0" smtClean="0"/>
              <a:t> B. </a:t>
            </a:r>
            <a:br>
              <a:rPr lang="en-US" dirty="0" smtClean="0"/>
            </a:br>
            <a:r>
              <a:rPr lang="en-US" dirty="0" smtClean="0"/>
              <a:t>He got 8 </a:t>
            </a:r>
            <a:r>
              <a:rPr lang="en-US" dirty="0"/>
              <a:t>points </a:t>
            </a:r>
            <a:r>
              <a:rPr lang="en-US" dirty="0" smtClean="0"/>
              <a:t>in PEK </a:t>
            </a:r>
            <a:r>
              <a:rPr lang="en-US" dirty="0"/>
              <a:t>Cup </a:t>
            </a:r>
            <a:r>
              <a:rPr lang="en-US" dirty="0" smtClean="0"/>
              <a:t>(then we will find the maximum point for the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PEK Cup activities </a:t>
            </a:r>
            <a:r>
              <a:rPr lang="en-US" dirty="0" smtClean="0"/>
              <a:t>in </a:t>
            </a:r>
            <a:r>
              <a:rPr lang="en-US" dirty="0" err="1" smtClean="0"/>
              <a:t>Sem</a:t>
            </a:r>
            <a:r>
              <a:rPr lang="en-US" dirty="0" smtClean="0"/>
              <a:t> A, suppose it is 17.)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his </a:t>
            </a:r>
            <a:r>
              <a:rPr lang="en-US" dirty="0"/>
              <a:t>PEK Cup </a:t>
            </a:r>
            <a:r>
              <a:rPr lang="en-US" dirty="0" smtClean="0"/>
              <a:t>score will be 8 x (</a:t>
            </a:r>
            <a:r>
              <a:rPr lang="en-US" dirty="0" smtClean="0">
                <a:solidFill>
                  <a:srgbClr val="00B050"/>
                </a:solidFill>
              </a:rPr>
              <a:t>40 / 17</a:t>
            </a:r>
            <a:r>
              <a:rPr lang="en-US" dirty="0" smtClean="0"/>
              <a:t>) = 18.82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Calculation </a:t>
            </a:r>
            <a:r>
              <a:rPr lang="en-US" dirty="0"/>
              <a:t>for hall activities </a:t>
            </a:r>
            <a:r>
              <a:rPr lang="en-US" dirty="0" smtClean="0"/>
              <a:t>score will be similar:</a:t>
            </a:r>
            <a:br>
              <a:rPr lang="en-US" dirty="0" smtClean="0"/>
            </a:br>
            <a:r>
              <a:rPr lang="en-US" dirty="0" smtClean="0"/>
              <a:t>He got 11 points in the 7 hall activities in </a:t>
            </a:r>
            <a:r>
              <a:rPr lang="en-US" dirty="0" err="1" smtClean="0"/>
              <a:t>Sem</a:t>
            </a:r>
            <a:r>
              <a:rPr lang="en-US" dirty="0" smtClean="0"/>
              <a:t> A (suppose the maximum point is 16.)</a:t>
            </a:r>
            <a:br>
              <a:rPr lang="en-US" dirty="0" smtClean="0"/>
            </a:br>
            <a:r>
              <a:rPr lang="en-US" dirty="0" smtClean="0"/>
              <a:t>Then </a:t>
            </a:r>
            <a:r>
              <a:rPr lang="en-US" dirty="0"/>
              <a:t>his hall activities score </a:t>
            </a:r>
            <a:r>
              <a:rPr lang="en-US" dirty="0" smtClean="0"/>
              <a:t>will be 11 x (</a:t>
            </a:r>
            <a:r>
              <a:rPr lang="en-US" dirty="0" smtClean="0">
                <a:solidFill>
                  <a:srgbClr val="00B050"/>
                </a:solidFill>
              </a:rPr>
              <a:t>30 / 16</a:t>
            </a:r>
            <a:r>
              <a:rPr lang="en-US" dirty="0" smtClean="0"/>
              <a:t>) = 20.63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C00000"/>
                </a:solidFill>
              </a:rPr>
              <a:t>Interview for </a:t>
            </a:r>
            <a:r>
              <a:rPr lang="en-US" sz="3800" b="1" dirty="0" smtClean="0">
                <a:solidFill>
                  <a:srgbClr val="C00000"/>
                </a:solidFill>
              </a:rPr>
              <a:t>Marginal Residents</a:t>
            </a:r>
            <a:endParaRPr lang="en-US" sz="3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to 8 (5% to 10%) of applied residents are closest to the cut-off return score will be invited to have a meeting with </a:t>
            </a:r>
            <a:r>
              <a:rPr lang="en-US" dirty="0"/>
              <a:t>Marginal Cases Interview </a:t>
            </a:r>
            <a:r>
              <a:rPr lang="en-US" dirty="0" smtClean="0"/>
              <a:t>Committee.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Committee will then give them bonus to re-sort the marginal residents in a new order.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477962"/>
          </a:xfrm>
        </p:spPr>
        <p:txBody>
          <a:bodyPr/>
          <a:lstStyle/>
          <a:p>
            <a:r>
              <a:rPr lang="en-US" altLang="zh-HK" b="1" dirty="0" smtClean="0">
                <a:solidFill>
                  <a:srgbClr val="00B050"/>
                </a:solidFill>
                <a:latin typeface="+mn-lt"/>
              </a:rPr>
              <a:t>New University Policy</a:t>
            </a:r>
            <a:endParaRPr lang="zh-HK" altLang="en-US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For the best use of university resources and the best interest of all stakeholders, the committee has the discretion to review the selection criteria, weighing and </a:t>
            </a:r>
            <a:r>
              <a:rPr lang="en-US" altLang="zh-CN" b="1" dirty="0" smtClean="0">
                <a:solidFill>
                  <a:srgbClr val="FF0000"/>
                </a:solidFill>
              </a:rPr>
              <a:t>means </a:t>
            </a:r>
            <a:r>
              <a:rPr lang="en-US" altLang="zh-CN" b="1" dirty="0">
                <a:solidFill>
                  <a:srgbClr val="FF0000"/>
                </a:solidFill>
              </a:rPr>
              <a:t>for senior resident applicants, including conducting interviewees with the returning </a:t>
            </a:r>
            <a:r>
              <a:rPr lang="en-US" altLang="zh-CN" b="1" dirty="0" smtClean="0">
                <a:solidFill>
                  <a:srgbClr val="FF0000"/>
                </a:solidFill>
              </a:rPr>
              <a:t>applicants.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They </a:t>
            </a:r>
            <a:r>
              <a:rPr lang="en-US" altLang="zh-HK" dirty="0" smtClean="0"/>
              <a:t>will </a:t>
            </a:r>
            <a:r>
              <a:rPr lang="en-US" altLang="zh-HK" dirty="0" smtClean="0"/>
              <a:t>be invited </a:t>
            </a:r>
            <a:r>
              <a:rPr lang="en-US" altLang="zh-HK" dirty="0"/>
              <a:t>to an </a:t>
            </a:r>
            <a:r>
              <a:rPr lang="en-US" altLang="zh-HK" dirty="0" smtClean="0"/>
              <a:t>interview with the returning committee to review:</a:t>
            </a:r>
          </a:p>
          <a:p>
            <a:pPr marL="114300" indent="0">
              <a:buNone/>
            </a:pPr>
            <a:r>
              <a:rPr lang="en-US" altLang="zh-HK" dirty="0" smtClean="0"/>
              <a:t>   - Academic excellence (e.g., CGPA)</a:t>
            </a:r>
          </a:p>
          <a:p>
            <a:pPr marL="114300" indent="0">
              <a:buNone/>
            </a:pPr>
            <a:r>
              <a:rPr lang="en-US" altLang="zh-HK" dirty="0" smtClean="0"/>
              <a:t>   - Hall Citizenship  (e.g., disciplinary records)</a:t>
            </a:r>
          </a:p>
          <a:p>
            <a:pPr marL="114300" indent="0">
              <a:buNone/>
            </a:pPr>
            <a:r>
              <a:rPr lang="en-US" altLang="zh-HK" dirty="0" smtClean="0"/>
              <a:t>   - Community leadership (e.g., student body leadership roles)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Recommendations will be made based on the interview results and in consultation with the university. </a:t>
            </a:r>
            <a:endParaRPr lang="en-US" altLang="zh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Reminder !!!!!!!!!!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Late </a:t>
            </a:r>
            <a:r>
              <a:rPr lang="en-US" sz="4000" b="1" dirty="0">
                <a:solidFill>
                  <a:srgbClr val="FFFF00"/>
                </a:solidFill>
              </a:rPr>
              <a:t>Applicants </a:t>
            </a:r>
            <a:r>
              <a:rPr lang="en-US" sz="4000" b="1" dirty="0" smtClean="0">
                <a:solidFill>
                  <a:srgbClr val="FFFF00"/>
                </a:solidFill>
              </a:rPr>
              <a:t>(no matter how high the scores is) will </a:t>
            </a:r>
            <a:r>
              <a:rPr lang="en-US" sz="4000" b="1" dirty="0">
                <a:solidFill>
                  <a:srgbClr val="FFFF00"/>
                </a:solidFill>
              </a:rPr>
              <a:t>only, at most, be placed on the Waiting List.</a:t>
            </a:r>
          </a:p>
          <a:p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Applicants providing fake information will be automatically disqualified.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1" dirty="0">
                <a:solidFill>
                  <a:schemeClr val="accent1"/>
                </a:solidFill>
              </a:rPr>
              <a:t>Returning Residents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Residence Master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Three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Residence Tutors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Three Residents Representatives (Two Residence Association members and one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Residence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Council member.)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9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Components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Prof. Edmond </a:t>
            </a:r>
            <a:r>
              <a:rPr lang="en-US" sz="3600" b="1" dirty="0" err="1" smtClean="0">
                <a:solidFill>
                  <a:srgbClr val="FF0000"/>
                </a:solidFill>
              </a:rPr>
              <a:t>Ko</a:t>
            </a:r>
            <a:r>
              <a:rPr lang="en-US" sz="3600" b="1" dirty="0" smtClean="0">
                <a:solidFill>
                  <a:srgbClr val="FF0000"/>
                </a:solidFill>
              </a:rPr>
              <a:t> Cup (40 Scores)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Hall Activities (30 Scores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  <a:endParaRPr lang="en-US" sz="3600" b="1" dirty="0" smtClean="0">
              <a:solidFill>
                <a:srgbClr val="0070C0"/>
              </a:solidFill>
            </a:endParaRPr>
          </a:p>
          <a:p>
            <a:r>
              <a:rPr lang="en-US" sz="3600" b="1" dirty="0" smtClean="0">
                <a:solidFill>
                  <a:srgbClr val="00B050"/>
                </a:solidFill>
              </a:rPr>
              <a:t>Floor Performance (</a:t>
            </a:r>
            <a:r>
              <a:rPr lang="en-US" sz="3600" b="1" dirty="0">
                <a:solidFill>
                  <a:srgbClr val="00B050"/>
                </a:solidFill>
              </a:rPr>
              <a:t>20 Scores)</a:t>
            </a:r>
            <a:endParaRPr lang="en-US" sz="3600" b="1" dirty="0" smtClean="0">
              <a:solidFill>
                <a:srgbClr val="00B050"/>
              </a:solidFill>
            </a:endParaRPr>
          </a:p>
          <a:p>
            <a:r>
              <a:rPr lang="en-US" sz="3600" b="1" dirty="0" smtClean="0">
                <a:solidFill>
                  <a:srgbClr val="DF7705"/>
                </a:solidFill>
              </a:rPr>
              <a:t>Score B (</a:t>
            </a:r>
            <a:r>
              <a:rPr lang="en-US" sz="3600" b="1" dirty="0">
                <a:solidFill>
                  <a:srgbClr val="DF7705"/>
                </a:solidFill>
              </a:rPr>
              <a:t>10 Scores)</a:t>
            </a:r>
            <a:endParaRPr lang="en-US" sz="3600" b="1" dirty="0" smtClean="0">
              <a:solidFill>
                <a:srgbClr val="DF7705"/>
              </a:solidFill>
            </a:endParaRPr>
          </a:p>
          <a:p>
            <a:r>
              <a:rPr lang="en-US" sz="3600" b="1" dirty="0">
                <a:solidFill>
                  <a:srgbClr val="7030A0"/>
                </a:solidFill>
              </a:rPr>
              <a:t>Special Contribution</a:t>
            </a:r>
            <a:endParaRPr lang="en-US" sz="3600" b="1" dirty="0" smtClean="0">
              <a:solidFill>
                <a:srgbClr val="7030A0"/>
              </a:solidFill>
            </a:endParaRPr>
          </a:p>
          <a:p>
            <a:r>
              <a:rPr lang="en-US" sz="3600" b="1" dirty="0" smtClean="0"/>
              <a:t>Penalty</a:t>
            </a:r>
          </a:p>
          <a:p>
            <a:r>
              <a:rPr lang="en-US" sz="3000" b="1" dirty="0" smtClean="0">
                <a:solidFill>
                  <a:srgbClr val="00B0F0"/>
                </a:solidFill>
              </a:rPr>
              <a:t>For local residents: 3rd/4th </a:t>
            </a:r>
            <a:r>
              <a:rPr lang="en-US" sz="3000" b="1" dirty="0">
                <a:solidFill>
                  <a:srgbClr val="00B0F0"/>
                </a:solidFill>
              </a:rPr>
              <a:t>year residence </a:t>
            </a:r>
            <a:r>
              <a:rPr lang="en-US" sz="3000" b="1" dirty="0" smtClean="0">
                <a:solidFill>
                  <a:srgbClr val="00B0F0"/>
                </a:solidFill>
              </a:rPr>
              <a:t>applications </a:t>
            </a:r>
            <a:r>
              <a:rPr lang="en-US" sz="3000" b="1" dirty="0">
                <a:solidFill>
                  <a:srgbClr val="00B0F0"/>
                </a:solidFill>
              </a:rPr>
              <a:t>are subject to both scoring and </a:t>
            </a:r>
            <a:r>
              <a:rPr lang="en-US" sz="3000" b="1" dirty="0" smtClean="0">
                <a:solidFill>
                  <a:srgbClr val="00B0F0"/>
                </a:solidFill>
              </a:rPr>
              <a:t>interview (slide 15).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Prof. Edmond </a:t>
            </a:r>
            <a:r>
              <a:rPr lang="en-US" b="1" dirty="0" err="1" smtClean="0">
                <a:solidFill>
                  <a:srgbClr val="FF0000"/>
                </a:solidFill>
              </a:rPr>
              <a:t>Ko</a:t>
            </a:r>
            <a:r>
              <a:rPr lang="en-US" b="1" dirty="0" smtClean="0">
                <a:solidFill>
                  <a:srgbClr val="FF0000"/>
                </a:solidFill>
              </a:rPr>
              <a:t> Cup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81940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zh-HK" sz="2800" dirty="0" smtClean="0"/>
              <a:t>The team members </a:t>
            </a:r>
            <a:r>
              <a:rPr lang="en-US" altLang="zh-HK" sz="2800" dirty="0"/>
              <a:t>on the Entry </a:t>
            </a:r>
            <a:r>
              <a:rPr lang="en-US" altLang="zh-HK" sz="2800" dirty="0" smtClean="0"/>
              <a:t>Form submitted </a:t>
            </a:r>
            <a:r>
              <a:rPr lang="en-US" altLang="zh-HK" sz="2800" dirty="0"/>
              <a:t>to SRO </a:t>
            </a:r>
            <a:r>
              <a:rPr lang="en-US" altLang="zh-HK" sz="2800" dirty="0" smtClean="0"/>
              <a:t>can have </a:t>
            </a:r>
            <a:r>
              <a:rPr lang="en-US" altLang="zh-HK" sz="2800" dirty="0"/>
              <a:t>5 basis points</a:t>
            </a:r>
            <a:r>
              <a:rPr lang="en-US" altLang="zh-HK" sz="2800" dirty="0" smtClean="0"/>
              <a:t>. </a:t>
            </a:r>
          </a:p>
          <a:p>
            <a:r>
              <a:rPr lang="en-US" altLang="zh-HK" sz="2800" dirty="0"/>
              <a:t>Sedan Chair Race will be count as a PEK activity.</a:t>
            </a:r>
          </a:p>
          <a:p>
            <a:endParaRPr lang="en-US" altLang="zh-HK" sz="2800" dirty="0" smtClean="0"/>
          </a:p>
          <a:p>
            <a:r>
              <a:rPr lang="en-US" sz="2800" dirty="0"/>
              <a:t>The team members </a:t>
            </a:r>
            <a:r>
              <a:rPr lang="en-US" sz="2800" dirty="0" smtClean="0"/>
              <a:t>can have bonus points according to the results and their performance.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10166"/>
              </p:ext>
            </p:extLst>
          </p:nvPr>
        </p:nvGraphicFramePr>
        <p:xfrm>
          <a:off x="457200" y="4480560"/>
          <a:ext cx="7620000" cy="2225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95500"/>
                <a:gridCol w="5524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chemeClr val="bg1"/>
                          </a:solidFill>
                        </a:rPr>
                        <a:t>Result:</a:t>
                      </a:r>
                      <a:endParaRPr lang="zh-HK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chemeClr val="bg1"/>
                          </a:solidFill>
                        </a:rPr>
                        <a:t>Bonus Points </a:t>
                      </a:r>
                      <a:endParaRPr lang="zh-HK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Champion</a:t>
                      </a:r>
                      <a:endParaRPr lang="zh-HK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The team members can get 0 to 5 bonus points .</a:t>
                      </a:r>
                      <a:endParaRPr lang="zh-HK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</a:t>
                      </a:r>
                      <a:r>
                        <a:rPr lang="en-US" altLang="zh-HK" baseline="30000" dirty="0" smtClean="0"/>
                        <a:t>st</a:t>
                      </a:r>
                      <a:r>
                        <a:rPr lang="en-US" altLang="zh-HK" dirty="0" smtClean="0"/>
                        <a:t> Runner Up</a:t>
                      </a:r>
                      <a:endParaRPr lang="zh-HK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The team members can get 0 to 4 bonus points .</a:t>
                      </a:r>
                      <a:endParaRPr lang="zh-HK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2</a:t>
                      </a:r>
                      <a:r>
                        <a:rPr lang="en-US" altLang="zh-HK" baseline="30000" dirty="0" smtClean="0"/>
                        <a:t>nd</a:t>
                      </a:r>
                      <a:r>
                        <a:rPr lang="en-US" altLang="zh-HK" dirty="0" smtClean="0"/>
                        <a:t> Runner  Up</a:t>
                      </a:r>
                      <a:endParaRPr lang="zh-HK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The team members can get 0 to 3 bonus points .</a:t>
                      </a:r>
                      <a:endParaRPr lang="zh-HK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3</a:t>
                      </a:r>
                      <a:r>
                        <a:rPr lang="en-US" altLang="zh-HK" baseline="30000" dirty="0" smtClean="0"/>
                        <a:t>rd</a:t>
                      </a:r>
                      <a:r>
                        <a:rPr lang="en-US" altLang="zh-HK" dirty="0" smtClean="0"/>
                        <a:t> Runner Up</a:t>
                      </a:r>
                      <a:endParaRPr lang="zh-HK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The team members can get 0 to 2 bonus points .</a:t>
                      </a:r>
                      <a:endParaRPr lang="zh-HK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Wins 1 match</a:t>
                      </a:r>
                      <a:endParaRPr lang="zh-HK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The team members can get 0 to 1 bonus points .</a:t>
                      </a:r>
                      <a:endParaRPr lang="zh-HK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Prof. Edmond </a:t>
            </a:r>
            <a:r>
              <a:rPr lang="en-US" b="1" dirty="0" err="1">
                <a:solidFill>
                  <a:srgbClr val="FF0000"/>
                </a:solidFill>
              </a:rPr>
              <a:t>Ko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en-US" sz="2600" dirty="0"/>
              <a:t>Helpers will get 0 to 3 </a:t>
            </a:r>
            <a:r>
              <a:rPr lang="en-US" sz="2600" dirty="0" smtClean="0"/>
              <a:t>points </a:t>
            </a:r>
            <a:r>
              <a:rPr lang="en-US" sz="2600" dirty="0"/>
              <a:t>according to their contribution and participation</a:t>
            </a:r>
            <a:r>
              <a:rPr lang="en-US" sz="2600" dirty="0" smtClean="0"/>
              <a:t>.</a:t>
            </a:r>
          </a:p>
          <a:p>
            <a:endParaRPr lang="en-US" dirty="0" smtClean="0"/>
          </a:p>
          <a:p>
            <a:r>
              <a:rPr lang="en-US" sz="2400" dirty="0" smtClean="0"/>
              <a:t>Cheering </a:t>
            </a:r>
            <a:r>
              <a:rPr lang="en-US" sz="2400" dirty="0"/>
              <a:t>members 0 to </a:t>
            </a:r>
            <a:r>
              <a:rPr lang="en-US" sz="2400" dirty="0" smtClean="0"/>
              <a:t>2 points </a:t>
            </a:r>
            <a:r>
              <a:rPr lang="en-US" altLang="zh-HK" sz="2400" dirty="0"/>
              <a:t>according their </a:t>
            </a:r>
            <a:r>
              <a:rPr lang="en-US" altLang="zh-HK" sz="2400" dirty="0" smtClean="0"/>
              <a:t>attendance.</a:t>
            </a:r>
          </a:p>
          <a:p>
            <a:r>
              <a:rPr lang="en-US" altLang="zh-HK" sz="2400" dirty="0"/>
              <a:t>Cheering </a:t>
            </a:r>
            <a:r>
              <a:rPr lang="en-US" altLang="zh-HK" sz="2400" dirty="0" smtClean="0"/>
              <a:t>members must write their name on </a:t>
            </a:r>
            <a:r>
              <a:rPr lang="en-US" altLang="zh-HK" sz="2400" dirty="0"/>
              <a:t>the </a:t>
            </a:r>
            <a:r>
              <a:rPr lang="en-US" altLang="zh-HK" sz="2400" dirty="0" smtClean="0"/>
              <a:t>participation list to secure </a:t>
            </a:r>
            <a:r>
              <a:rPr lang="en-US" altLang="zh-HK" sz="2400" dirty="0"/>
              <a:t>your </a:t>
            </a:r>
            <a:r>
              <a:rPr lang="en-US" altLang="zh-HK" sz="2400" dirty="0" smtClean="0"/>
              <a:t>attendance is recorded.</a:t>
            </a:r>
          </a:p>
          <a:p>
            <a:r>
              <a:rPr lang="en-US" altLang="zh-HK" sz="2400" dirty="0" smtClean="0"/>
              <a:t>If the</a:t>
            </a:r>
            <a:r>
              <a:rPr lang="en-US" altLang="zh-HK" sz="2400" dirty="0"/>
              <a:t> </a:t>
            </a:r>
            <a:r>
              <a:rPr lang="en-US" altLang="zh-HK" sz="2400" dirty="0" smtClean="0"/>
              <a:t>sports run within one day, cheering </a:t>
            </a:r>
            <a:r>
              <a:rPr lang="en-US" altLang="zh-HK" sz="2400" dirty="0"/>
              <a:t>members </a:t>
            </a:r>
            <a:r>
              <a:rPr lang="en-US" altLang="zh-HK" sz="2400" dirty="0" smtClean="0"/>
              <a:t>participated will </a:t>
            </a:r>
            <a:r>
              <a:rPr lang="en-US" altLang="zh-HK" sz="2400" dirty="0"/>
              <a:t>get 2 points</a:t>
            </a:r>
            <a:r>
              <a:rPr lang="en-US" altLang="zh-HK" sz="2400" dirty="0" smtClean="0"/>
              <a:t>.</a:t>
            </a:r>
          </a:p>
          <a:p>
            <a:r>
              <a:rPr lang="en-US" altLang="zh-HK" sz="2400" dirty="0"/>
              <a:t>If the sports </a:t>
            </a:r>
            <a:r>
              <a:rPr lang="en-US" altLang="zh-HK" sz="2400" dirty="0" smtClean="0"/>
              <a:t>run more than one </a:t>
            </a:r>
            <a:r>
              <a:rPr lang="en-US" altLang="zh-HK" sz="2400" dirty="0"/>
              <a:t>day, </a:t>
            </a:r>
            <a:r>
              <a:rPr lang="en-US" altLang="zh-HK" sz="2400" dirty="0" smtClean="0"/>
              <a:t>the points a cheering member can get relative to 2 points will be proportional to  number of day who participated relative to total number of running days.</a:t>
            </a:r>
            <a:endParaRPr lang="en-US" altLang="zh-HK" sz="2400" dirty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Hall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/>
              <a:t>All activities have the same weighting.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Organizers or Helpers of an activity will </a:t>
            </a:r>
            <a:r>
              <a:rPr lang="en-US" sz="2800" dirty="0"/>
              <a:t>get 0 to 3 points according to their contribution and participation.</a:t>
            </a:r>
          </a:p>
          <a:p>
            <a:r>
              <a:rPr lang="en-US" sz="2800" dirty="0" smtClean="0"/>
              <a:t>Points are decided by </a:t>
            </a:r>
            <a:r>
              <a:rPr lang="en-US" sz="2800" dirty="0"/>
              <a:t>the </a:t>
            </a:r>
            <a:r>
              <a:rPr lang="en-US" sz="2800" dirty="0" smtClean="0"/>
              <a:t>activity organizers.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Participated residents will </a:t>
            </a:r>
            <a:r>
              <a:rPr lang="en-US" sz="2800" dirty="0"/>
              <a:t>get 2 points.</a:t>
            </a:r>
          </a:p>
          <a:p>
            <a:endParaRPr lang="en-US" sz="2800" dirty="0"/>
          </a:p>
          <a:p>
            <a:endParaRPr lang="en-US" sz="33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Floor Performance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Floor Performance Scores </a:t>
            </a:r>
            <a:r>
              <a:rPr lang="en-US" sz="2600" dirty="0" smtClean="0"/>
              <a:t>will be mainly given according to the Floor </a:t>
            </a:r>
            <a:r>
              <a:rPr lang="en-US" sz="2600" b="1" dirty="0"/>
              <a:t>Performance Evaluation </a:t>
            </a:r>
            <a:r>
              <a:rPr lang="en-US" sz="2600" b="1" dirty="0" smtClean="0"/>
              <a:t>Reference </a:t>
            </a:r>
            <a:r>
              <a:rPr lang="en-US" sz="2600" dirty="0" smtClean="0"/>
              <a:t>(in next slide).</a:t>
            </a:r>
            <a:endParaRPr lang="en-US" sz="2600" dirty="0"/>
          </a:p>
          <a:p>
            <a:r>
              <a:rPr lang="en-US" sz="2600" dirty="0" smtClean="0"/>
              <a:t>Floor </a:t>
            </a:r>
            <a:r>
              <a:rPr lang="en-US" sz="2600" dirty="0"/>
              <a:t>tutors </a:t>
            </a:r>
            <a:r>
              <a:rPr lang="en-US" sz="2600" dirty="0" smtClean="0"/>
              <a:t>may also </a:t>
            </a:r>
            <a:r>
              <a:rPr lang="en-US" sz="2600" dirty="0"/>
              <a:t>consider the contents written on the application form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altLang="zh-HK" sz="2800" dirty="0"/>
              <a:t>Disciplinary is a critical measure to the overall floor scores</a:t>
            </a:r>
            <a:r>
              <a:rPr lang="en-US" altLang="zh-HK" sz="2800" dirty="0" smtClean="0"/>
              <a:t>.</a:t>
            </a:r>
            <a:endParaRPr lang="en-US" altLang="zh-HK" sz="2800" dirty="0"/>
          </a:p>
          <a:p>
            <a:r>
              <a:rPr lang="en-US" altLang="zh-HK" sz="2800" dirty="0"/>
              <a:t>If a resident intentionally and badly behaved, floor tutor should make detail records and send the </a:t>
            </a:r>
            <a:r>
              <a:rPr lang="en-US" altLang="zh-HK" sz="2800" dirty="0" smtClean="0"/>
              <a:t>records </a:t>
            </a:r>
            <a:r>
              <a:rPr lang="en-US" altLang="zh-HK" sz="2800" dirty="0"/>
              <a:t>to the Disciplinary Tutor.</a:t>
            </a:r>
          </a:p>
          <a:p>
            <a:r>
              <a:rPr lang="en-US" altLang="zh-HK" sz="2800" dirty="0"/>
              <a:t>If a resident breaks the hall rule with seriously affecting  others, floor tutor should involve Security Office Staff.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95655"/>
              </p:ext>
            </p:extLst>
          </p:nvPr>
        </p:nvGraphicFramePr>
        <p:xfrm>
          <a:off x="107505" y="188640"/>
          <a:ext cx="8274496" cy="6480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895"/>
                <a:gridCol w="7086601"/>
              </a:tblGrid>
              <a:tr h="39222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 b="1" dirty="0" smtClean="0">
                          <a:solidFill>
                            <a:schemeClr val="bg1"/>
                          </a:solidFill>
                        </a:rPr>
                        <a:t>Floor Performance Evaluation Reference</a:t>
                      </a:r>
                      <a:endParaRPr lang="zh-HK" alt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zh-HK" dirty="0" smtClean="0"/>
                    </a:p>
                  </a:txBody>
                  <a:tcPr anchor="ctr"/>
                </a:tc>
              </a:tr>
              <a:tr h="1042438">
                <a:tc>
                  <a:txBody>
                    <a:bodyPr/>
                    <a:lstStyle/>
                    <a:p>
                      <a:pPr algn="ctr"/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Very 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Always behaved annoying and affecting  others.</a:t>
                      </a:r>
                    </a:p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</a:t>
                      </a:r>
                      <a:r>
                        <a:rPr lang="en-GB" altLang="zh-HK" sz="1800" b="1" dirty="0" smtClean="0">
                          <a:solidFill>
                            <a:srgbClr val="00B050"/>
                          </a:solidFill>
                          <a:effectLst/>
                        </a:rPr>
                        <a:t>Rarely be seen in the floor</a:t>
                      </a:r>
                      <a:r>
                        <a:rPr lang="en-GB" altLang="zh-HK" sz="1800" b="1" baseline="0" dirty="0" smtClean="0">
                          <a:solidFill>
                            <a:srgbClr val="00B050"/>
                          </a:solidFill>
                          <a:effectLst/>
                        </a:rPr>
                        <a:t>.</a:t>
                      </a:r>
                    </a:p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Rarely join floor activities.</a:t>
                      </a:r>
                    </a:p>
                  </a:txBody>
                  <a:tcPr anchor="ctr"/>
                </a:tc>
              </a:tr>
              <a:tr h="980555">
                <a:tc>
                  <a:txBody>
                    <a:bodyPr/>
                    <a:lstStyle/>
                    <a:p>
                      <a:pPr algn="ctr"/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Bad</a:t>
                      </a:r>
                      <a:endParaRPr lang="zh-HK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Sometimes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behaved annoying and affecting  others.</a:t>
                      </a:r>
                    </a:p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</a:t>
                      </a:r>
                      <a:r>
                        <a:rPr lang="en-GB" altLang="zh-HK" sz="1800" b="1" dirty="0" smtClean="0">
                          <a:solidFill>
                            <a:srgbClr val="00B050"/>
                          </a:solidFill>
                          <a:effectLst/>
                        </a:rPr>
                        <a:t>Rarely </a:t>
                      </a: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communicate to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 others.</a:t>
                      </a:r>
                      <a:endParaRPr lang="zh-HK" altLang="en-US" b="1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Joined very lower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 than half of </a:t>
                      </a: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floor activities; heavy late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 comer.</a:t>
                      </a:r>
                      <a:endParaRPr lang="zh-HK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1042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 b="1" kern="1200" dirty="0" smtClean="0">
                          <a:solidFill>
                            <a:srgbClr val="00B050"/>
                          </a:solidFill>
                          <a:effectLst/>
                        </a:rPr>
                        <a:t>Average</a:t>
                      </a:r>
                      <a:endParaRPr lang="en-US" altLang="zh-HK" sz="1800" b="1" i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Only concern a small group of specific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floor-mates.</a:t>
                      </a:r>
                    </a:p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</a:t>
                      </a:r>
                      <a:r>
                        <a:rPr lang="en-GB" altLang="zh-HK" sz="1800" b="1" dirty="0" smtClean="0">
                          <a:solidFill>
                            <a:srgbClr val="00B050"/>
                          </a:solidFill>
                          <a:effectLst/>
                        </a:rPr>
                        <a:t>Rarely communicate with different kind </a:t>
                      </a: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floor-mates.</a:t>
                      </a:r>
                      <a:endParaRPr lang="zh-HK" altLang="en-US" b="1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Joined some floor activities,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 but s</a:t>
                      </a: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ometimes late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.</a:t>
                      </a:r>
                      <a:endParaRPr lang="zh-HK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1042438">
                <a:tc>
                  <a:txBody>
                    <a:bodyPr/>
                    <a:lstStyle/>
                    <a:p>
                      <a:pPr algn="ctr"/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Good</a:t>
                      </a:r>
                      <a:endParaRPr lang="zh-HK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Good s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elf-disciplined;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Able to </a:t>
                      </a:r>
                      <a:r>
                        <a:rPr lang="en-GB" altLang="zh-HK" sz="1800" b="1" dirty="0" smtClean="0">
                          <a:solidFill>
                            <a:srgbClr val="00B050"/>
                          </a:solidFill>
                          <a:effectLst/>
                        </a:rPr>
                        <a:t>communicate with different</a:t>
                      </a:r>
                      <a:r>
                        <a:rPr lang="en-GB" altLang="zh-HK" sz="1800" b="1" baseline="0" dirty="0" smtClean="0">
                          <a:solidFill>
                            <a:srgbClr val="00B050"/>
                          </a:solidFill>
                          <a:effectLst/>
                        </a:rPr>
                        <a:t> kind of </a:t>
                      </a: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floor-mates.</a:t>
                      </a:r>
                      <a:endParaRPr lang="zh-HK" altLang="en-US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Initiative to join most of the floor activities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.</a:t>
                      </a:r>
                      <a:endParaRPr lang="zh-HK" alt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1980631">
                <a:tc>
                  <a:txBody>
                    <a:bodyPr/>
                    <a:lstStyle/>
                    <a:p>
                      <a:pPr algn="ctr"/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Very Good</a:t>
                      </a:r>
                      <a:endParaRPr lang="zh-HK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Good s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elf-disciplined.</a:t>
                      </a:r>
                      <a:b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</a:b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Being r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eliable.</a:t>
                      </a:r>
                      <a:endParaRPr lang="en-US" altLang="zh-HK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Being optimistic.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Always help </a:t>
                      </a:r>
                      <a:r>
                        <a:rPr lang="en-GB" altLang="zh-HK" sz="1800" b="1" dirty="0" smtClean="0">
                          <a:solidFill>
                            <a:srgbClr val="00B050"/>
                          </a:solidFill>
                          <a:effectLst/>
                        </a:rPr>
                        <a:t>different</a:t>
                      </a:r>
                      <a:r>
                        <a:rPr lang="en-GB" altLang="zh-HK" sz="1800" b="1" baseline="0" dirty="0" smtClean="0">
                          <a:solidFill>
                            <a:srgbClr val="00B050"/>
                          </a:solidFill>
                          <a:effectLst/>
                        </a:rPr>
                        <a:t> kind of </a:t>
                      </a: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floor-mates.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Help floor-mates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 with special need.</a:t>
                      </a:r>
                      <a:endParaRPr lang="en-US" altLang="zh-HK" b="1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Enthusiastic and initiative to help floor activities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.</a:t>
                      </a:r>
                      <a:endParaRPr lang="zh-HK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F7705"/>
                </a:solidFill>
              </a:rPr>
              <a:t>Score B</a:t>
            </a:r>
            <a:endParaRPr lang="en-US" b="1" dirty="0">
              <a:solidFill>
                <a:srgbClr val="DF770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DF7705"/>
            </a:solidFill>
          </a:ln>
        </p:spPr>
        <p:txBody>
          <a:bodyPr/>
          <a:lstStyle/>
          <a:p>
            <a:r>
              <a:rPr lang="en-US" altLang="zh-HK" dirty="0" smtClean="0"/>
              <a:t>Input in AIMS and receive from SRO.</a:t>
            </a:r>
          </a:p>
          <a:p>
            <a:endParaRPr lang="en-US" dirty="0"/>
          </a:p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Incomplete </a:t>
            </a:r>
            <a:r>
              <a:rPr 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for the Score B will be counted as incomplete application.</a:t>
            </a:r>
            <a:endParaRPr 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5">
      <a:dk1>
        <a:sysClr val="windowText" lastClr="000000"/>
      </a:dk1>
      <a:lt1>
        <a:srgbClr val="F2F2F2"/>
      </a:lt1>
      <a:dk2>
        <a:srgbClr val="FEB2FF"/>
      </a:dk2>
      <a:lt2>
        <a:srgbClr val="F2F2F2"/>
      </a:lt2>
      <a:accent1>
        <a:srgbClr val="80008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798</TotalTime>
  <Words>947</Words>
  <Application>Microsoft Office PowerPoint</Application>
  <PresentationFormat>On-screen Show (4:3)</PresentationFormat>
  <Paragraphs>161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Hall 9 Returning Scheme</vt:lpstr>
      <vt:lpstr>Returning Residents Committee</vt:lpstr>
      <vt:lpstr>Components</vt:lpstr>
      <vt:lpstr>Prof. Edmond Ko Cup</vt:lpstr>
      <vt:lpstr>Prof. Edmond Ko Cup</vt:lpstr>
      <vt:lpstr>Hall Activities</vt:lpstr>
      <vt:lpstr>Floor Performance</vt:lpstr>
      <vt:lpstr>PowerPoint Presentation</vt:lpstr>
      <vt:lpstr>Score B</vt:lpstr>
      <vt:lpstr>Special Contribution (Extra Scores)</vt:lpstr>
      <vt:lpstr>Penalty (Scores Deduction)</vt:lpstr>
      <vt:lpstr>Scaling System</vt:lpstr>
      <vt:lpstr>Half Year Residents</vt:lpstr>
      <vt:lpstr>Interview for Marginal Residents</vt:lpstr>
      <vt:lpstr>New University Policy</vt:lpstr>
      <vt:lpstr>Reminder !!!!!!!!!!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 9 Returning</dc:title>
  <dc:creator>Windows User</dc:creator>
  <cp:lastModifiedBy>Mr. LEE Wai Yip</cp:lastModifiedBy>
  <cp:revision>72</cp:revision>
  <dcterms:created xsi:type="dcterms:W3CDTF">2013-09-13T04:14:22Z</dcterms:created>
  <dcterms:modified xsi:type="dcterms:W3CDTF">2015-09-15T08:37:40Z</dcterms:modified>
</cp:coreProperties>
</file>