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5" r:id="rId3"/>
    <p:sldId id="277" r:id="rId4"/>
    <p:sldId id="278" r:id="rId5"/>
    <p:sldId id="280" r:id="rId6"/>
    <p:sldId id="281" r:id="rId7"/>
    <p:sldId id="283" r:id="rId8"/>
    <p:sldId id="28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15일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15일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15일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응집도</a:t>
            </a:r>
            <a:endParaRPr lang="en-US" altLang="ko-KR"/>
          </a:p>
          <a:p>
            <a:pPr lvl="1"/>
            <a:r>
              <a:rPr lang="ko-KR" altLang="en-US"/>
              <a:t>하나의 모듈안에 있는 기능의 모음 정도</a:t>
            </a:r>
            <a:endParaRPr lang="en-US" altLang="ko-KR"/>
          </a:p>
          <a:p>
            <a:pPr lvl="1"/>
            <a:r>
              <a:rPr lang="ko-KR" altLang="en-US"/>
              <a:t>높은 응집도는 기능을 쉽게 호출하고 쉽게 사용</a:t>
            </a:r>
            <a:endParaRPr lang="en-US" altLang="ko-KR"/>
          </a:p>
          <a:p>
            <a:r>
              <a:rPr lang="ko-KR" altLang="en-US"/>
              <a:t>결합도</a:t>
            </a:r>
            <a:endParaRPr lang="en-US" altLang="ko-KR"/>
          </a:p>
          <a:p>
            <a:pPr lvl="1"/>
            <a:r>
              <a:rPr lang="ko-KR" altLang="en-US"/>
              <a:t>두개 이상의 모듈간 영향의 정도</a:t>
            </a:r>
            <a:endParaRPr lang="en-US" altLang="ko-KR"/>
          </a:p>
          <a:p>
            <a:pPr lvl="1"/>
            <a:r>
              <a:rPr lang="ko-KR" altLang="en-US"/>
              <a:t>낮은 결합도는 한개의 모듈에 문제가 발생했을때 쉽게 수정</a:t>
            </a:r>
            <a:endParaRPr lang="en-US" altLang="ko-KR"/>
          </a:p>
          <a:p>
            <a:r>
              <a:rPr lang="ko-KR" altLang="en-US"/>
              <a:t>높은 응집도 낮은 결합도</a:t>
            </a:r>
            <a:endParaRPr lang="en-US" altLang="ko-KR"/>
          </a:p>
          <a:p>
            <a:pPr lvl="1"/>
            <a:r>
              <a:rPr lang="en-US" altLang="ko-KR"/>
              <a:t>SW </a:t>
            </a:r>
            <a:r>
              <a:rPr lang="ko-KR" altLang="en-US"/>
              <a:t>위기를 극복하기 위해 재사용이 쉬운 </a:t>
            </a:r>
            <a:r>
              <a:rPr lang="en-US" altLang="ko-KR"/>
              <a:t>SW </a:t>
            </a:r>
            <a:r>
              <a:rPr lang="ko-KR" altLang="en-US"/>
              <a:t>를 만들기 위한 기준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패키지 규칙</a:t>
            </a:r>
            <a:endParaRPr lang="en-US" altLang="ko-KR"/>
          </a:p>
          <a:p>
            <a:pPr lvl="1"/>
            <a:r>
              <a:rPr lang="ko-KR" altLang="en-US"/>
              <a:t>클래스를 구분할 수 있는 디렉토리 정보</a:t>
            </a:r>
            <a:endParaRPr lang="en-US" altLang="ko-KR"/>
          </a:p>
          <a:p>
            <a:pPr lvl="2"/>
            <a:r>
              <a:rPr lang="en-US" altLang="ko-KR"/>
              <a:t>com.a.Util.class</a:t>
            </a:r>
          </a:p>
          <a:p>
            <a:pPr lvl="2"/>
            <a:r>
              <a:rPr lang="en-US" altLang="ko-KR"/>
              <a:t>com.a.b.Util.class</a:t>
            </a:r>
          </a:p>
          <a:p>
            <a:pPr lvl="1"/>
            <a:r>
              <a:rPr lang="en-US" altLang="ko-KR"/>
              <a:t>JVM </a:t>
            </a:r>
            <a:r>
              <a:rPr lang="ko-KR" altLang="en-US"/>
              <a:t>실행시 넘겨받은 </a:t>
            </a:r>
            <a:r>
              <a:rPr lang="en-US" altLang="ko-KR"/>
              <a:t>classpath </a:t>
            </a:r>
            <a:r>
              <a:rPr lang="ko-KR" altLang="en-US"/>
              <a:t>를 가지고 클래스를 찾음</a:t>
            </a:r>
            <a:endParaRPr lang="en-US" altLang="ko-KR"/>
          </a:p>
          <a:p>
            <a:pPr lvl="2"/>
            <a:r>
              <a:rPr lang="en-US" altLang="ko-KR"/>
              <a:t>{classpath} + /com/a/Util.class</a:t>
            </a:r>
          </a:p>
          <a:p>
            <a:r>
              <a:rPr lang="ko-KR" altLang="en-US"/>
              <a:t>네이밍</a:t>
            </a:r>
            <a:r>
              <a:rPr lang="en-US" altLang="ko-KR"/>
              <a:t>(</a:t>
            </a:r>
            <a:r>
              <a:rPr lang="ko-KR" altLang="en-US"/>
              <a:t>이름</a:t>
            </a:r>
            <a:r>
              <a:rPr lang="en-US" altLang="ko-KR"/>
              <a:t>) </a:t>
            </a:r>
            <a:r>
              <a:rPr lang="ko-KR" altLang="en-US"/>
              <a:t>규칙</a:t>
            </a:r>
            <a:endParaRPr lang="en-US" altLang="ko-KR"/>
          </a:p>
          <a:p>
            <a:pPr lvl="1"/>
            <a:r>
              <a:rPr lang="ko-KR" altLang="en-US"/>
              <a:t>코드를 표현하기 위한 규칙</a:t>
            </a:r>
            <a:endParaRPr lang="en-US" altLang="ko-KR"/>
          </a:p>
          <a:p>
            <a:pPr lvl="2"/>
            <a:r>
              <a:rPr lang="ko-KR" altLang="en-US"/>
              <a:t>카멜</a:t>
            </a:r>
            <a:r>
              <a:rPr lang="en-US" altLang="ko-KR"/>
              <a:t>, </a:t>
            </a:r>
            <a:r>
              <a:rPr lang="ko-KR" altLang="en-US"/>
              <a:t>언더라인</a:t>
            </a:r>
            <a:endParaRPr lang="en-US" altLang="ko-KR"/>
          </a:p>
          <a:p>
            <a:pPr lvl="1"/>
            <a:r>
              <a:rPr lang="ko-KR" altLang="en-US"/>
              <a:t>서비스를 이해하기 규칙</a:t>
            </a:r>
            <a:endParaRPr lang="en-US" altLang="ko-KR"/>
          </a:p>
          <a:p>
            <a:pPr lvl="2"/>
            <a:r>
              <a:rPr lang="en-US" altLang="ko-KR"/>
              <a:t>Board, Login</a:t>
            </a:r>
          </a:p>
          <a:p>
            <a:pPr lvl="2"/>
            <a:r>
              <a:rPr lang="en-US" altLang="ko-KR"/>
              <a:t>callList, exeWrite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3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패키지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en-US" altLang="ko-KR"/>
          </a:p>
          <a:p>
            <a:pPr lvl="1"/>
            <a:r>
              <a:rPr lang="ko-KR" altLang="en-US"/>
              <a:t>역할 정보로 패키지</a:t>
            </a:r>
            <a:endParaRPr lang="en-US" altLang="ko-KR"/>
          </a:p>
          <a:p>
            <a:pPr lvl="2"/>
            <a:r>
              <a:rPr lang="ko-KR" altLang="en-US"/>
              <a:t>정돈된 느낌</a:t>
            </a:r>
            <a:endParaRPr lang="en-US" altLang="ko-KR"/>
          </a:p>
          <a:p>
            <a:pPr lvl="2"/>
            <a:r>
              <a:rPr lang="ko-KR" altLang="en-US"/>
              <a:t>기능을 모을 수 없음 </a:t>
            </a:r>
            <a:r>
              <a:rPr lang="en-US" altLang="ko-KR"/>
              <a:t>(public)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낮은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높은 결합도가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될 가능성이 높음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서비스 정보로 패키지</a:t>
            </a:r>
            <a:endParaRPr lang="en-US" altLang="ko-KR"/>
          </a:p>
          <a:p>
            <a:pPr lvl="2"/>
            <a:r>
              <a:rPr lang="ko-KR" altLang="en-US"/>
              <a:t>서비스 기준</a:t>
            </a:r>
            <a:endParaRPr lang="en-US" altLang="ko-KR"/>
          </a:p>
          <a:p>
            <a:pPr lvl="2"/>
            <a:r>
              <a:rPr lang="ko-KR" altLang="en-US"/>
              <a:t>디렉토리 기준으로 기능을 모음 </a:t>
            </a:r>
            <a:r>
              <a:rPr lang="en-US" altLang="ko-KR"/>
              <a:t>(default)</a:t>
            </a: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높은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낮은 결합도를 유도할 수 있음</a:t>
            </a:r>
            <a:endParaRPr lang="en-US" altLang="ko-KR">
              <a:solidFill>
                <a:srgbClr val="FF0000"/>
              </a:solidFill>
            </a:endParaRPr>
          </a:p>
          <a:p>
            <a:pPr marL="506412" lvl="2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883A-491A-4A78-BF54-742B5BC97FF2}"/>
              </a:ext>
            </a:extLst>
          </p:cNvPr>
          <p:cNvSpPr txBox="1"/>
          <p:nvPr/>
        </p:nvSpPr>
        <p:spPr>
          <a:xfrm>
            <a:off x="7733066" y="1852514"/>
            <a:ext cx="26306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com.biz.service.Board</a:t>
            </a:r>
          </a:p>
          <a:p>
            <a:r>
              <a:rPr lang="en-US" altLang="ko-KR"/>
              <a:t>com.biz.service.Login</a:t>
            </a:r>
          </a:p>
          <a:p>
            <a:endParaRPr lang="en-US" altLang="ko-KR"/>
          </a:p>
          <a:p>
            <a:r>
              <a:rPr lang="en-US" altLang="ko-KR"/>
              <a:t>com.biz.dao.BaordD</a:t>
            </a:r>
          </a:p>
          <a:p>
            <a:r>
              <a:rPr lang="en-US" altLang="ko-KR"/>
              <a:t>com.biz.dao.LoginD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1684-56F8-4771-9F17-DA464CF422FE}"/>
              </a:ext>
            </a:extLst>
          </p:cNvPr>
          <p:cNvSpPr txBox="1"/>
          <p:nvPr/>
        </p:nvSpPr>
        <p:spPr>
          <a:xfrm>
            <a:off x="7733066" y="3862430"/>
            <a:ext cx="263064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com.biz.board.Board</a:t>
            </a:r>
          </a:p>
          <a:p>
            <a:r>
              <a:rPr lang="en-US" altLang="ko-KR"/>
              <a:t>com.biz.board.BoardD</a:t>
            </a:r>
          </a:p>
          <a:p>
            <a:endParaRPr lang="en-US" altLang="ko-KR"/>
          </a:p>
          <a:p>
            <a:r>
              <a:rPr lang="en-US" altLang="ko-KR"/>
              <a:t>com.biz.login.Login</a:t>
            </a:r>
          </a:p>
          <a:p>
            <a:r>
              <a:rPr lang="en-US" altLang="ko-KR"/>
              <a:t>com.biz.login.LoginD</a:t>
            </a:r>
          </a:p>
        </p:txBody>
      </p:sp>
    </p:spTree>
    <p:extLst>
      <p:ext uri="{BB962C8B-B14F-4D97-AF65-F5344CB8AC3E}">
        <p14:creationId xmlns:p14="http://schemas.microsoft.com/office/powerpoint/2010/main" val="42569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정보로 패키지 하는 이유 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높은 응집도를 유도하기 위해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서비스 </a:t>
            </a:r>
            <a:r>
              <a:rPr lang="en-US" altLang="ko-KR"/>
              <a:t>= </a:t>
            </a:r>
            <a:r>
              <a:rPr lang="ko-KR" altLang="en-US"/>
              <a:t>서비스코드 </a:t>
            </a:r>
            <a:r>
              <a:rPr lang="en-US" altLang="ko-KR"/>
              <a:t>+ DAO + UTIL + </a:t>
            </a:r>
            <a:r>
              <a:rPr lang="ko-KR" altLang="en-US"/>
              <a:t>다른서비스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DAO </a:t>
            </a:r>
            <a:r>
              <a:rPr lang="ko-KR" altLang="en-US">
                <a:solidFill>
                  <a:srgbClr val="FF0000"/>
                </a:solidFill>
              </a:rPr>
              <a:t>를 직접 객체로 생성 기능을 사용하는 것을 금지</a:t>
            </a: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E1D6B3-06C2-4256-BDE7-1F41103E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78" y="4592424"/>
            <a:ext cx="3391373" cy="15337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CE0C69-B580-4BAB-86F0-3B163A2E5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93" y="4592424"/>
            <a:ext cx="3648584" cy="13908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AEA4414-5239-4D13-96A5-C87C4CE6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3" y="4592424"/>
            <a:ext cx="2753109" cy="609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4340A6-B1A8-4E85-8B59-9722EC03431F}"/>
              </a:ext>
            </a:extLst>
          </p:cNvPr>
          <p:cNvSpPr txBox="1"/>
          <p:nvPr/>
        </p:nvSpPr>
        <p:spPr>
          <a:xfrm>
            <a:off x="4385701" y="421525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com.biz.board.Board.java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9A416-8572-44E7-A6A1-0B9A45A5B304}"/>
              </a:ext>
            </a:extLst>
          </p:cNvPr>
          <p:cNvSpPr txBox="1"/>
          <p:nvPr/>
        </p:nvSpPr>
        <p:spPr>
          <a:xfrm>
            <a:off x="7975133" y="422309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com.biz.admin.AdminBoard.java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8304-474F-4D40-8B80-C504494385BC}"/>
              </a:ext>
            </a:extLst>
          </p:cNvPr>
          <p:cNvSpPr txBox="1"/>
          <p:nvPr/>
        </p:nvSpPr>
        <p:spPr>
          <a:xfrm>
            <a:off x="846425" y="421569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com.biz.board.BoardD.java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8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코드를 위한 규칙</a:t>
            </a:r>
            <a:endParaRPr lang="en-US" altLang="ko-KR"/>
          </a:p>
          <a:p>
            <a:pPr lvl="1"/>
            <a:r>
              <a:rPr lang="ko-KR" altLang="en-US"/>
              <a:t>언더라인 표현법</a:t>
            </a:r>
            <a:endParaRPr lang="en-US" altLang="ko-KR"/>
          </a:p>
          <a:p>
            <a:pPr lvl="2"/>
            <a:r>
              <a:rPr lang="ko-KR" altLang="en-US"/>
              <a:t>데이터를 사용할 때</a:t>
            </a:r>
            <a:endParaRPr lang="en-US" altLang="ko-KR"/>
          </a:p>
          <a:p>
            <a:pPr lvl="3"/>
            <a:r>
              <a:rPr lang="en-US" altLang="ko-KR"/>
              <a:t>HTML, DBMS,</a:t>
            </a:r>
            <a:r>
              <a:rPr lang="ko-KR" altLang="en-US"/>
              <a:t> 상수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FIND_STR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.s(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"FIND_STR"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/>
              <a:t>카멜 표현법</a:t>
            </a:r>
            <a:endParaRPr lang="en-US" altLang="ko-KR"/>
          </a:p>
          <a:p>
            <a:pPr lvl="2"/>
            <a:r>
              <a:rPr lang="ko-KR" altLang="en-US"/>
              <a:t>객체를 사용할 때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UploadFileB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file1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.getUploadFileB(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"FILE_1"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/>
          </a:p>
          <a:p>
            <a:r>
              <a:rPr lang="ko-KR" altLang="en-US"/>
              <a:t>오타를 최소화</a:t>
            </a:r>
            <a:endParaRPr lang="en-US" altLang="ko-KR"/>
          </a:p>
          <a:p>
            <a:r>
              <a:rPr lang="ko-KR" altLang="en-US"/>
              <a:t>반복작업을 쉽게</a:t>
            </a:r>
            <a:endParaRPr lang="en-US" altLang="ko-KR"/>
          </a:p>
          <a:p>
            <a:r>
              <a:rPr lang="ko-KR" altLang="en-US"/>
              <a:t>자동완성은 필요하지만 선택적으로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자동완성이 기능을 구현하지 않음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EA92F-A640-46EE-A091-318EB0DC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148"/>
          <a:stretch/>
        </p:blipFill>
        <p:spPr>
          <a:xfrm>
            <a:off x="7606513" y="752197"/>
            <a:ext cx="3973189" cy="27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파일을 위한 규칙</a:t>
            </a:r>
            <a:endParaRPr lang="en-US" altLang="ko-KR"/>
          </a:p>
          <a:p>
            <a:pPr lvl="1"/>
            <a:r>
              <a:rPr lang="en-US" altLang="ko-KR"/>
              <a:t>Board,</a:t>
            </a:r>
            <a:r>
              <a:rPr lang="ko-KR" altLang="en-US"/>
              <a:t> </a:t>
            </a:r>
            <a:r>
              <a:rPr lang="en-US" altLang="ko-KR"/>
              <a:t>Login</a:t>
            </a:r>
          </a:p>
          <a:p>
            <a:pPr lvl="2"/>
            <a:r>
              <a:rPr lang="ko-KR" altLang="en-US"/>
              <a:t>이름만 보고 서비스를 알 수 있음</a:t>
            </a:r>
            <a:endParaRPr lang="en-US" altLang="ko-KR"/>
          </a:p>
          <a:p>
            <a:pPr lvl="2"/>
            <a:r>
              <a:rPr lang="ko-KR" altLang="en-US"/>
              <a:t>관리자게시판</a:t>
            </a:r>
            <a:endParaRPr lang="en-US" altLang="ko-KR"/>
          </a:p>
          <a:p>
            <a:pPr lvl="2"/>
            <a:r>
              <a:rPr lang="ko-KR" altLang="en-US"/>
              <a:t>결의보고서</a:t>
            </a:r>
            <a:r>
              <a:rPr lang="en-US" altLang="ko-KR"/>
              <a:t>, </a:t>
            </a:r>
            <a:r>
              <a:rPr lang="ko-KR" altLang="en-US"/>
              <a:t>예산대비실적대비표</a:t>
            </a:r>
            <a:endParaRPr lang="en-US" altLang="ko-KR"/>
          </a:p>
          <a:p>
            <a:pPr lvl="3"/>
            <a:r>
              <a:rPr lang="ko-KR" altLang="en-US"/>
              <a:t>개발자 생각이 많아짐</a:t>
            </a:r>
            <a:endParaRPr lang="en-US" altLang="ko-KR"/>
          </a:p>
          <a:p>
            <a:pPr lvl="3"/>
            <a:r>
              <a:rPr lang="ko-KR" altLang="en-US"/>
              <a:t>업무사전이 필요</a:t>
            </a:r>
            <a:endParaRPr lang="en-US" altLang="ko-KR"/>
          </a:p>
          <a:p>
            <a:pPr lvl="1"/>
            <a:r>
              <a:rPr lang="en-US" altLang="ko-KR"/>
              <a:t>Brd</a:t>
            </a:r>
          </a:p>
          <a:p>
            <a:pPr lvl="2"/>
            <a:r>
              <a:rPr lang="ko-KR" altLang="en-US"/>
              <a:t>이름만 보고 서비스를 알 수 없음</a:t>
            </a:r>
            <a:endParaRPr lang="en-US" altLang="ko-KR"/>
          </a:p>
          <a:p>
            <a:pPr lvl="2"/>
            <a:r>
              <a:rPr lang="ko-KR" altLang="en-US"/>
              <a:t>업무사전에 따름</a:t>
            </a:r>
            <a:endParaRPr lang="en-US" altLang="ko-KR"/>
          </a:p>
          <a:p>
            <a:pPr lvl="3"/>
            <a:r>
              <a:rPr lang="ko-KR" altLang="en-US"/>
              <a:t>개발자 생각을 줄여줌</a:t>
            </a:r>
            <a:endParaRPr lang="en-US" altLang="ko-KR"/>
          </a:p>
          <a:p>
            <a:pPr lvl="2"/>
            <a:r>
              <a:rPr lang="ko-KR" altLang="en-US"/>
              <a:t>파일 이름이 아닌 코드로 서비스를 이해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3B39B-19CE-4F43-A195-57641025F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/>
          <a:stretch/>
        </p:blipFill>
        <p:spPr>
          <a:xfrm>
            <a:off x="8736991" y="1803435"/>
            <a:ext cx="2486372" cy="39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이름을 위한 규칙</a:t>
            </a:r>
            <a:endParaRPr lang="en-US" altLang="ko-KR"/>
          </a:p>
          <a:p>
            <a:pPr lvl="1"/>
            <a:r>
              <a:rPr lang="ko-KR" altLang="en-US"/>
              <a:t>업무사전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2"/>
            <a:r>
              <a:rPr lang="ko-KR" altLang="en-US"/>
              <a:t>개발자의 생각을 줄여줌</a:t>
            </a:r>
            <a:endParaRPr lang="en-US" altLang="ko-KR"/>
          </a:p>
          <a:p>
            <a:pPr lvl="1"/>
            <a:r>
              <a:rPr lang="ko-KR" altLang="en-US"/>
              <a:t>이름으로만 기능 확인이 불가능</a:t>
            </a:r>
            <a:endParaRPr lang="en-US" altLang="ko-KR"/>
          </a:p>
          <a:p>
            <a:pPr lvl="2"/>
            <a:r>
              <a:rPr lang="en-US" altLang="ko-KR"/>
              <a:t>exeWrite</a:t>
            </a:r>
            <a:r>
              <a:rPr lang="ko-KR" altLang="en-US"/>
              <a:t> </a:t>
            </a:r>
            <a:endParaRPr lang="en-US" altLang="ko-KR"/>
          </a:p>
          <a:p>
            <a:pPr lvl="3"/>
            <a:r>
              <a:rPr lang="ko-KR" altLang="en-US"/>
              <a:t>게시물을 쓰고</a:t>
            </a:r>
            <a:endParaRPr lang="en-US" altLang="ko-KR"/>
          </a:p>
          <a:p>
            <a:pPr lvl="3"/>
            <a:r>
              <a:rPr lang="ko-KR" altLang="en-US"/>
              <a:t>리스트로 가지만</a:t>
            </a:r>
            <a:endParaRPr lang="en-US" altLang="ko-KR"/>
          </a:p>
          <a:p>
            <a:pPr lvl="3"/>
            <a:r>
              <a:rPr lang="ko-KR" altLang="en-US"/>
              <a:t>관리자일때는 게시물 수정 화면으로 이동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서비스는 서비스의 메타와 코드로 기능 확인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BCE4A-1405-417C-9D3B-63157D53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23" y="1278780"/>
            <a:ext cx="1939283" cy="2051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5363A-E615-48F0-94BD-0D21D3F4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23" y="3527623"/>
            <a:ext cx="4258922" cy="23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높은 응집도</a:t>
            </a:r>
            <a:endParaRPr lang="en-US" altLang="ko-KR"/>
          </a:p>
          <a:p>
            <a:pPr lvl="1"/>
            <a:r>
              <a:rPr lang="ko-KR" altLang="en-US"/>
              <a:t>서비스 기준으로 패키지</a:t>
            </a:r>
            <a:endParaRPr lang="en-US" altLang="ko-KR"/>
          </a:p>
          <a:p>
            <a:r>
              <a:rPr lang="ko-KR" altLang="en-US"/>
              <a:t>낮은 결합도</a:t>
            </a:r>
            <a:endParaRPr lang="en-US" altLang="ko-KR"/>
          </a:p>
          <a:p>
            <a:pPr lvl="1"/>
            <a:r>
              <a:rPr lang="ko-KR" altLang="en-US"/>
              <a:t>시작은 </a:t>
            </a:r>
            <a:r>
              <a:rPr lang="en-US" altLang="ko-KR"/>
              <a:t>default, </a:t>
            </a:r>
            <a:r>
              <a:rPr lang="ko-KR" altLang="en-US"/>
              <a:t>마무리는 </a:t>
            </a:r>
            <a:r>
              <a:rPr lang="en-US" altLang="ko-KR"/>
              <a:t>private</a:t>
            </a:r>
          </a:p>
          <a:p>
            <a:r>
              <a:rPr lang="ko-KR" altLang="en-US"/>
              <a:t>개발자의 생각을 줄임</a:t>
            </a:r>
            <a:endParaRPr lang="en-US" altLang="ko-KR"/>
          </a:p>
          <a:p>
            <a:pPr lvl="1"/>
            <a:r>
              <a:rPr lang="ko-KR" altLang="en-US"/>
              <a:t>업무 약어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1"/>
            <a:r>
              <a:rPr lang="ko-KR" altLang="en-US"/>
              <a:t>카멜표현법 </a:t>
            </a:r>
            <a:r>
              <a:rPr lang="en-US" altLang="ko-KR"/>
              <a:t>+ </a:t>
            </a:r>
            <a:r>
              <a:rPr lang="ko-KR" altLang="en-US"/>
              <a:t>언더라인 표현법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562</TotalTime>
  <Words>445</Words>
  <Application>Microsoft Office PowerPoint</Application>
  <PresentationFormat>와이드스크린</PresentationFormat>
  <Paragraphs>94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다이아몬드 눈금 16x9</vt:lpstr>
      <vt:lpstr>높은 응집도와 낮은 결합도를 위한 패키지,네이밍규칙</vt:lpstr>
      <vt:lpstr>높은 응집도와 낮은 결합도를 위한 패키지,네이밍규칙</vt:lpstr>
      <vt:lpstr>패키지 규칙</vt:lpstr>
      <vt:lpstr>패키지 규칙</vt:lpstr>
      <vt:lpstr>네이밍 규칙</vt:lpstr>
      <vt:lpstr>네이밍 규칙</vt:lpstr>
      <vt:lpstr>네이밍 규칙</vt:lpstr>
      <vt:lpstr>높은 응집도와 낮은 결합도를 위한 패키지,네이밍규칙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296</cp:revision>
  <dcterms:created xsi:type="dcterms:W3CDTF">2021-03-05T04:40:46Z</dcterms:created>
  <dcterms:modified xsi:type="dcterms:W3CDTF">2021-07-15T04:32:49Z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