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267" r:id="rId3"/>
  </p:sldMasterIdLst>
  <p:notesMasterIdLst>
    <p:notesMasterId r:id="rId12"/>
  </p:notesMasterIdLst>
  <p:sldIdLst>
    <p:sldId id="2222" r:id="rId4"/>
    <p:sldId id="3028" r:id="rId5"/>
    <p:sldId id="3038" r:id="rId6"/>
    <p:sldId id="3039" r:id="rId7"/>
    <p:sldId id="3052" r:id="rId8"/>
    <p:sldId id="3054" r:id="rId9"/>
    <p:sldId id="3053" r:id="rId10"/>
    <p:sldId id="3055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1">
          <p15:clr>
            <a:srgbClr val="A4A3A4"/>
          </p15:clr>
        </p15:guide>
        <p15:guide id="2" orient="horz" pos="487">
          <p15:clr>
            <a:srgbClr val="A4A3A4"/>
          </p15:clr>
        </p15:guide>
        <p15:guide id="3" orient="horz" pos="374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pos="6012">
          <p15:clr>
            <a:srgbClr val="A4A3A4"/>
          </p15:clr>
        </p15:guide>
        <p15:guide id="6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00FF"/>
    <a:srgbClr val="203864"/>
    <a:srgbClr val="4472C4"/>
    <a:srgbClr val="C2D2EC"/>
    <a:srgbClr val="009FE7"/>
    <a:srgbClr val="F8CBAD"/>
    <a:srgbClr val="BDD7EE"/>
    <a:srgbClr val="1F4E7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5278" autoAdjust="0"/>
  </p:normalViewPr>
  <p:slideViewPr>
    <p:cSldViewPr>
      <p:cViewPr varScale="1">
        <p:scale>
          <a:sx n="110" d="100"/>
          <a:sy n="110" d="100"/>
        </p:scale>
        <p:origin x="1020" y="96"/>
      </p:cViewPr>
      <p:guideLst>
        <p:guide orient="horz" pos="3691"/>
        <p:guide orient="horz" pos="487"/>
        <p:guide orient="horz" pos="374"/>
        <p:guide orient="horz" pos="4088"/>
        <p:guide pos="6012"/>
        <p:guide pos="2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4092" y="8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C184164-6A25-1A51-1A81-A8BB9B157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A6CA030-FB2E-4F71-92A0-3B5DC6F9D5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1E33BC3-AFA8-D21A-4A9C-1E43E4D64F3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0FCF4426-49E0-BA8D-1149-E17EF9BF8D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4B39955C-9EC9-A8E4-DBEB-1E9CE0B1E0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922FD34E-431A-4A55-658A-27552328F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81E8C44-6981-7E4B-87E3-AC4FAE6BB5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62D81744-97D7-D221-FD41-7997D55F8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defTabSz="9525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defTabSz="9525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defTabSz="9525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defTabSz="9525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fld id="{966CC9B5-42F7-CF4B-969D-30C4B4974F56}" type="slidenum">
              <a:rPr lang="en-US" altLang="ko-KR" smtClean="0">
                <a:latin typeface="굴림" panose="020B0600000101010101" pitchFamily="34" charset="-127"/>
                <a:ea typeface="굴림" panose="020B0600000101010101" pitchFamily="34" charset="-127"/>
              </a:rPr>
              <a:pPr/>
              <a:t>0</a:t>
            </a:fld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D11E131-E839-25EA-827B-62E92DBD3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02FC2AB-93A0-863E-51BD-26C24F8E3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3AF1-2796-09DF-3FFF-77145F19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58D70-F248-3D7E-AFBB-848A014A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44BB8-2F17-B6BD-E37D-03BF8BF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A6B68-CE04-7754-A1DC-6BCE5B9C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14CBF-BE41-4919-2580-7DB84A96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832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A9E54-1EB8-27BF-847E-2D7659D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BD083-8879-639B-D5C2-241BBD6A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67622-1FDC-AAE3-6158-121B2695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4C919-6463-A2A6-3453-4905D774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D30E9-C3AD-8643-9F15-0178978D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73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F00BC4-68A8-C5EB-9BA1-B5FFE093D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A24BFE-9836-3B13-DAC8-38ACF12B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76065-2C87-8103-276F-AE77428C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2A796-A95D-15E9-00E5-6CA829B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AB3EB-362F-5111-8484-424DAD8A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159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71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F2AE7346-7D33-2BB8-27CB-F88412CB2FDA}"/>
              </a:ext>
            </a:extLst>
          </p:cNvPr>
          <p:cNvSpPr/>
          <p:nvPr userDrawn="1"/>
        </p:nvSpPr>
        <p:spPr>
          <a:xfrm>
            <a:off x="80963" y="115888"/>
            <a:ext cx="101600" cy="538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9035" tIns="49517" rIns="99035" bIns="49517" anchor="ctr"/>
          <a:lstStyle/>
          <a:p>
            <a:pPr algn="ctr">
              <a:defRPr/>
            </a:pPr>
            <a:endParaRPr lang="ko-KR" altLang="en-US" sz="1463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47652" y="184152"/>
            <a:ext cx="94107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47652" y="990600"/>
            <a:ext cx="94107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B427A-A80E-3B01-8467-E930A1A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7025" y="6505575"/>
            <a:ext cx="8255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975">
                <a:solidFill>
                  <a:prstClr val="white"/>
                </a:solidFill>
                <a:latin typeface="+mj-lt"/>
              </a:defRPr>
            </a:lvl1pPr>
          </a:lstStyle>
          <a:p>
            <a:pPr>
              <a:defRPr/>
            </a:pPr>
            <a:fld id="{B022C7F5-8AD5-9F48-A553-D45D27115969}" type="datetime1">
              <a:rPr lang="ko-KR" altLang="en-US"/>
              <a:pPr>
                <a:defRPr/>
              </a:pPr>
              <a:t>2023-06-16</a:t>
            </a:fld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1A1A-1D34-0107-2191-1ECBAD651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40250" y="6462713"/>
            <a:ext cx="825500" cy="246062"/>
          </a:xfrm>
          <a:prstGeom prst="rect">
            <a:avLst/>
          </a:prstGeom>
        </p:spPr>
        <p:txBody>
          <a:bodyPr vert="horz" wrap="square" lIns="145102" tIns="72550" rIns="145102" bIns="7255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CC2C42-9FA6-C64A-942F-615C47D94F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17D04-8BA0-C232-9AB3-09E653BCC3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5100" y="6446838"/>
            <a:ext cx="4210050" cy="277812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1300" i="1">
                <a:solidFill>
                  <a:prstClr val="whit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ko-KR"/>
              <a:t>Computer Vision Lab.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A411-24BB-A3B7-3A06-A36BA4DE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FE730-C19B-8013-0917-C7E6E19C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B4341-5BC7-0C57-A60A-30F12DC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B3EBA-A5ED-05CE-A6C6-E2F95150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68339-64F9-A7CE-1C4F-6517C10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883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59D94-7900-2AA9-548C-B444F4A2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7E6D3-DAA1-C0D3-F51F-DE9AA920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B634C-99C3-E34F-866B-54F83B24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02EC-193E-D469-6F6D-5F5C16D2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91D9C-857A-D520-2F7C-6577CF3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89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6B7E-10FB-8760-70BE-37CA2A04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0A1DF-CD66-A8B5-A725-FA2C3682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F9C7B-F6FD-3ACD-DE55-0BD29341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647AB-E5E0-5835-2E83-3BDE55AC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D29D7-D235-C34B-20FD-2B0CC0DD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9DC49-3439-7F7C-2531-F8869328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075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22A41-C0A6-F1E9-ECD4-6CEB9291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4854F-0566-708A-B63A-D36CA0A6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48141-B86B-D018-B609-A990281C9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20D6A-6E9B-DD18-0681-37CD88230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CE0D0E-E2DB-5565-77B6-F56B6743D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CAAE67-163E-04AC-3817-879C4D59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870F4-E8A3-8FF2-1B65-C84FE0C9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5D036-8E19-5D84-4FFF-ED16839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972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5B5A2-8BF1-8C16-08DC-0F1F3F70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CA770-3966-4824-A678-2810949F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C949F-A6C5-EE8A-FD78-A82A60D1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69E85B-0808-30B6-2F3A-F520818F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426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E8C666-6ACF-C7CC-B4F4-B975444B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57EBC-E8D3-BDB4-2290-A5440650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A3CC1-0D1E-CEA4-14A2-57C78160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E5B18-21C4-994B-8337-E99392D0E9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8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B8D88-0EAC-E890-6DE7-CC34DD85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FA47-4600-7F34-033C-77BF0D62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2A0F1-939E-265C-500B-155F3765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B9645-4BD5-DADD-D822-A895F992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513EE-00AC-B4F4-5925-8636543D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2B3E2-2F81-FD9F-0562-658C859A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039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AAA20-E1BD-9C17-D3B7-05D6209D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909CB2-C148-2E7A-144A-0E7F9736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21A97-4556-6DAE-1B68-A477874E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B7720-D7B3-508B-C7CB-D2927C1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B8F68-C43D-8093-5E3C-4A7C47DA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A694A-A3BF-9A13-FCD4-D3E29AC4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586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070983-FC8F-47A8-A52B-6125AB1F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B0158-48C5-BC9A-FFD5-CF52EEAE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A887-4A1D-5F35-74D6-DD8E13A03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7004-B600-432D-98E3-88F454AB70A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24ADB-F2E0-8F42-5129-8671633F1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937DF-7CA8-CED4-1456-89CB63016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EC59-1A17-4B2D-83B8-20044F8E5F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B1E191-8552-09B8-7E04-E2A4CCE9DE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81775"/>
            <a:ext cx="9906000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HYUNDAI MOTOR GROUP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D2C9F8-2D32-97D8-371C-5F9F7985754E}"/>
              </a:ext>
            </a:extLst>
          </p:cNvPr>
          <p:cNvCxnSpPr/>
          <p:nvPr userDrawn="1"/>
        </p:nvCxnSpPr>
        <p:spPr>
          <a:xfrm flipV="1">
            <a:off x="358775" y="728663"/>
            <a:ext cx="918527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8ADE51-EF70-7A1A-2C30-8DA0F7B6C9B4}"/>
              </a:ext>
            </a:extLst>
          </p:cNvPr>
          <p:cNvSpPr txBox="1">
            <a:spLocks/>
          </p:cNvSpPr>
          <p:nvPr userDrawn="1"/>
        </p:nvSpPr>
        <p:spPr>
          <a:xfrm>
            <a:off x="7677150" y="6492875"/>
            <a:ext cx="2228850" cy="365125"/>
          </a:xfrm>
          <a:prstGeom prst="rect">
            <a:avLst/>
          </a:prstGeom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r" eaLnBrk="1" latinLnBrk="1" hangingPunct="1">
              <a:defRPr/>
            </a:pPr>
            <a:fld id="{B1F6AF24-3F70-AF42-8010-F821A59D2C31}" type="slidenum">
              <a:rPr kumimoji="0" lang="ko-KR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 sz="1200">
              <a:solidFill>
                <a:srgbClr val="898989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A964B86E-6098-A61F-D7F1-3DCF2D778F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728663"/>
            <a:ext cx="3600450" cy="365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lIns="95735" tIns="47870" rIns="95735" bIns="47870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64" r:id="rId13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직사각형 12">
            <a:extLst>
              <a:ext uri="{FF2B5EF4-FFF2-40B4-BE49-F238E27FC236}">
                <a16:creationId xmlns:a16="http://schemas.microsoft.com/office/drawing/2014/main" id="{C5F20B77-FCD2-C92B-1BD7-211EAD0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735" tIns="47870" rIns="95735" bIns="47870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pic>
        <p:nvPicPr>
          <p:cNvPr id="7170" name="Picture 11" descr="D:\그룹로고\현대자동차그룹.png">
            <a:extLst>
              <a:ext uri="{FF2B5EF4-FFF2-40B4-BE49-F238E27FC236}">
                <a16:creationId xmlns:a16="http://schemas.microsoft.com/office/drawing/2014/main" id="{D8399B2A-2437-A36E-78E3-213A8E91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63" y="5724255"/>
            <a:ext cx="173355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그룹 14">
            <a:extLst>
              <a:ext uri="{FF2B5EF4-FFF2-40B4-BE49-F238E27FC236}">
                <a16:creationId xmlns:a16="http://schemas.microsoft.com/office/drawing/2014/main" id="{493485C0-D4A8-75DA-43D8-1753478E4124}"/>
              </a:ext>
            </a:extLst>
          </p:cNvPr>
          <p:cNvGrpSpPr>
            <a:grpSpLocks/>
          </p:cNvGrpSpPr>
          <p:nvPr/>
        </p:nvGrpSpPr>
        <p:grpSpPr bwMode="auto">
          <a:xfrm>
            <a:off x="2085820" y="1223868"/>
            <a:ext cx="5567480" cy="1800320"/>
            <a:chOff x="2342710" y="1223755"/>
            <a:chExt cx="5208200" cy="1800200"/>
          </a:xfrm>
        </p:grpSpPr>
        <p:grpSp>
          <p:nvGrpSpPr>
            <p:cNvPr id="7180" name="그룹 15">
              <a:extLst>
                <a:ext uri="{FF2B5EF4-FFF2-40B4-BE49-F238E27FC236}">
                  <a16:creationId xmlns:a16="http://schemas.microsoft.com/office/drawing/2014/main" id="{38C9D166-D22C-2771-23C2-3BF8DDD26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2741" y="1534384"/>
              <a:ext cx="4680520" cy="1170130"/>
              <a:chOff x="3962890" y="1358770"/>
              <a:chExt cx="2295255" cy="1035115"/>
            </a:xfrm>
          </p:grpSpPr>
          <p:cxnSp>
            <p:nvCxnSpPr>
              <p:cNvPr id="7184" name="직선 연결선 19">
                <a:extLst>
                  <a:ext uri="{FF2B5EF4-FFF2-40B4-BE49-F238E27FC236}">
                    <a16:creationId xmlns:a16="http://schemas.microsoft.com/office/drawing/2014/main" id="{4F5C750E-9534-99EF-CB40-199CD7FB4E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2890" y="1358770"/>
                <a:ext cx="2295255" cy="0"/>
              </a:xfrm>
              <a:prstGeom prst="line">
                <a:avLst/>
              </a:prstGeom>
              <a:noFill/>
              <a:ln w="19050" algn="ctr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직선 연결선 20">
                <a:extLst>
                  <a:ext uri="{FF2B5EF4-FFF2-40B4-BE49-F238E27FC236}">
                    <a16:creationId xmlns:a16="http://schemas.microsoft.com/office/drawing/2014/main" id="{AEA03A3F-D086-F49C-1379-76927BF348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2890" y="2393885"/>
                <a:ext cx="2295255" cy="0"/>
              </a:xfrm>
              <a:prstGeom prst="line">
                <a:avLst/>
              </a:prstGeom>
              <a:noFill/>
              <a:ln w="19050" algn="ctr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181" name="자유형 16">
              <a:extLst>
                <a:ext uri="{FF2B5EF4-FFF2-40B4-BE49-F238E27FC236}">
                  <a16:creationId xmlns:a16="http://schemas.microsoft.com/office/drawing/2014/main" id="{47139A36-DD95-7DE9-2BC6-2644B74B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710" y="1223755"/>
              <a:ext cx="167640" cy="1800200"/>
            </a:xfrm>
            <a:custGeom>
              <a:avLst/>
              <a:gdLst>
                <a:gd name="T0" fmla="*/ 152400 w 167640"/>
                <a:gd name="T1" fmla="*/ 0 h 1470660"/>
                <a:gd name="T2" fmla="*/ 0 w 167640"/>
                <a:gd name="T3" fmla="*/ 0 h 1470660"/>
                <a:gd name="T4" fmla="*/ 0 w 167640"/>
                <a:gd name="T5" fmla="*/ 83884502 h 1470660"/>
                <a:gd name="T6" fmla="*/ 167640 w 167640"/>
                <a:gd name="T7" fmla="*/ 83884502 h 14706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640" h="1470660">
                  <a:moveTo>
                    <a:pt x="152400" y="0"/>
                  </a:moveTo>
                  <a:lnTo>
                    <a:pt x="0" y="0"/>
                  </a:lnTo>
                  <a:lnTo>
                    <a:pt x="0" y="1470660"/>
                  </a:lnTo>
                  <a:lnTo>
                    <a:pt x="167640" y="1470660"/>
                  </a:lnTo>
                </a:path>
              </a:pathLst>
            </a:custGeom>
            <a:noFill/>
            <a:ln w="762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735" tIns="47870" rIns="95735" bIns="47870"/>
            <a:lstStyle/>
            <a:p>
              <a:endParaRPr lang="ko-Kore-KR" altLang="en-US"/>
            </a:p>
          </p:txBody>
        </p:sp>
        <p:sp>
          <p:nvSpPr>
            <p:cNvPr id="7182" name="자유형 17">
              <a:extLst>
                <a:ext uri="{FF2B5EF4-FFF2-40B4-BE49-F238E27FC236}">
                  <a16:creationId xmlns:a16="http://schemas.microsoft.com/office/drawing/2014/main" id="{633EB63D-7038-A629-CB19-10842655D63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83270" y="1223755"/>
              <a:ext cx="167640" cy="1800200"/>
            </a:xfrm>
            <a:custGeom>
              <a:avLst/>
              <a:gdLst>
                <a:gd name="T0" fmla="*/ 152400 w 167640"/>
                <a:gd name="T1" fmla="*/ 0 h 1470660"/>
                <a:gd name="T2" fmla="*/ 0 w 167640"/>
                <a:gd name="T3" fmla="*/ 0 h 1470660"/>
                <a:gd name="T4" fmla="*/ 0 w 167640"/>
                <a:gd name="T5" fmla="*/ 83884502 h 1470660"/>
                <a:gd name="T6" fmla="*/ 167640 w 167640"/>
                <a:gd name="T7" fmla="*/ 83884502 h 14706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640" h="1470660">
                  <a:moveTo>
                    <a:pt x="152400" y="0"/>
                  </a:moveTo>
                  <a:lnTo>
                    <a:pt x="0" y="0"/>
                  </a:lnTo>
                  <a:lnTo>
                    <a:pt x="0" y="1470660"/>
                  </a:lnTo>
                  <a:lnTo>
                    <a:pt x="167640" y="1470660"/>
                  </a:lnTo>
                </a:path>
              </a:pathLst>
            </a:custGeom>
            <a:noFill/>
            <a:ln w="762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735" tIns="47870" rIns="95735" bIns="47870"/>
            <a:lstStyle/>
            <a:p>
              <a:endParaRPr lang="ko-Kore-KR" altLang="en-US"/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840149DB-FE25-524C-E536-AD801AB7B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766318"/>
            <a:ext cx="52197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0"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endParaRPr kumimoji="0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4" name="TextBox 13">
            <a:extLst>
              <a:ext uri="{FF2B5EF4-FFF2-40B4-BE49-F238E27FC236}">
                <a16:creationId xmlns:a16="http://schemas.microsoft.com/office/drawing/2014/main" id="{B5DEBD49-3B8F-953A-3681-FFF4E976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175250"/>
            <a:ext cx="477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ko-KR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2023. </a:t>
            </a:r>
            <a:r>
              <a:rPr kumimoji="0" lang="en-US" altLang="ko-KR" sz="16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06. 13</a:t>
            </a:r>
            <a:endParaRPr kumimoji="0" lang="ko-KR" altLang="en-US" sz="16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4DE57-780B-3466-C435-DB670971732D}"/>
              </a:ext>
            </a:extLst>
          </p:cNvPr>
          <p:cNvSpPr/>
          <p:nvPr/>
        </p:nvSpPr>
        <p:spPr bwMode="auto">
          <a:xfrm>
            <a:off x="-132565" y="0"/>
            <a:ext cx="9906000" cy="6858000"/>
          </a:xfrm>
          <a:prstGeom prst="rect">
            <a:avLst/>
          </a:prstGeom>
          <a:noFill/>
          <a:ln w="190500" cap="flat" cmpd="sng" algn="ctr">
            <a:solidFill>
              <a:schemeClr val="bg1">
                <a:lumMod val="9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95735" tIns="47870" rIns="95735" bIns="47870"/>
          <a:lstStyle/>
          <a:p>
            <a:pPr marL="777875" indent="-298450" defTabSz="957263"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37EE0-80A3-5706-CED9-93754EB2F04B}"/>
              </a:ext>
            </a:extLst>
          </p:cNvPr>
          <p:cNvSpPr txBox="1"/>
          <p:nvPr/>
        </p:nvSpPr>
        <p:spPr>
          <a:xfrm>
            <a:off x="3261518" y="4062511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</a:rPr>
              <a:t>이수혁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</a:rPr>
              <a:t>제갈협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</a:rPr>
              <a:t>김민우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</a:rPr>
              <a:t>고찬솔</a:t>
            </a:r>
            <a:endParaRPr lang="ko-KR" altLang="en-US" b="1" dirty="0"/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C6C97702-D141-FEC5-2068-0B403E69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15" y="1758774"/>
            <a:ext cx="53631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ko-KR" sz="20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Motor Control System with ECU Redundancy</a:t>
            </a:r>
            <a:endParaRPr kumimoji="0" lang="ko-KR" altLang="en-US" sz="20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E3777AF3-195F-FD8F-10A5-3DC7C371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0" lang="en-US" altLang="ko-KR" sz="2200" b="1" kern="0" dirty="0">
                <a:latin typeface="+mn-ea"/>
                <a:cs typeface="+mj-cs"/>
              </a:rPr>
              <a:t>Contents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graphicFrame>
        <p:nvGraphicFramePr>
          <p:cNvPr id="6" name="Group 677">
            <a:extLst>
              <a:ext uri="{FF2B5EF4-FFF2-40B4-BE49-F238E27FC236}">
                <a16:creationId xmlns:a16="http://schemas.microsoft.com/office/drawing/2014/main" id="{F1581E2A-04D0-2C6F-E1CF-C1E97D73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45054"/>
              </p:ext>
            </p:extLst>
          </p:nvPr>
        </p:nvGraphicFramePr>
        <p:xfrm>
          <a:off x="2320429" y="1763815"/>
          <a:ext cx="5695353" cy="4711254"/>
        </p:xfrm>
        <a:graphic>
          <a:graphicData uri="http://schemas.openxmlformats.org/drawingml/2006/table">
            <a:tbl>
              <a:tblPr/>
              <a:tblGrid>
                <a:gridCol w="460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0090">
                <a:tc>
                  <a:txBody>
                    <a:bodyPr/>
                    <a:lstStyle/>
                    <a:p>
                      <a:pPr marL="514350" marR="0" lvl="1" indent="-514350" algn="l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Introduction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21537" marB="2153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1537" marB="2153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latin typeface="맑은 고딕" pitchFamily="50" charset="-127"/>
                          <a:ea typeface="+mn-ea"/>
                        </a:rPr>
                        <a:t>System</a:t>
                      </a:r>
                      <a:r>
                        <a:rPr lang="en-US" altLang="ko-KR" sz="2000" b="1" baseline="0" dirty="0" smtClean="0">
                          <a:latin typeface="맑은 고딕" pitchFamily="50" charset="-127"/>
                          <a:ea typeface="+mn-ea"/>
                        </a:rPr>
                        <a:t> requirements</a:t>
                      </a:r>
                    </a:p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 smtClean="0">
                          <a:latin typeface="맑은 고딕" pitchFamily="50" charset="-127"/>
                          <a:ea typeface="+mn-ea"/>
                        </a:rPr>
                        <a:t>HW/SW</a:t>
                      </a:r>
                      <a:r>
                        <a:rPr lang="en-US" altLang="ko-KR" sz="2000" b="1" baseline="0" dirty="0" smtClean="0">
                          <a:latin typeface="맑은 고딕" pitchFamily="50" charset="-127"/>
                          <a:ea typeface="+mn-ea"/>
                        </a:rPr>
                        <a:t> Implementation</a:t>
                      </a:r>
                      <a:r>
                        <a:rPr lang="en-US" altLang="ko-KR" sz="2000" b="1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 smtClean="0">
                          <a:latin typeface="맑은 고딕" pitchFamily="50" charset="-127"/>
                          <a:ea typeface="+mn-ea"/>
                        </a:rPr>
                        <a:t>Test Scenario</a:t>
                      </a:r>
                      <a:r>
                        <a:rPr lang="en-US" altLang="ko-KR" sz="2000" b="1" baseline="0" dirty="0" smtClean="0">
                          <a:latin typeface="맑은 고딕" pitchFamily="50" charset="-127"/>
                          <a:ea typeface="+mn-ea"/>
                        </a:rPr>
                        <a:t> / Results</a:t>
                      </a:r>
                    </a:p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 smtClean="0">
                          <a:latin typeface="맑은 고딕" pitchFamily="50" charset="-127"/>
                          <a:ea typeface="+mn-ea"/>
                        </a:rPr>
                        <a:t>Conclusion</a:t>
                      </a:r>
                      <a:endParaRPr lang="en-US" altLang="ko-KR" sz="20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21537" marB="2153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1537" marB="2153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None/>
                        <a:defRPr/>
                      </a:pPr>
                      <a:endParaRPr kumimoji="1" lang="en-US" altLang="ko-KR" sz="2000" b="1" dirty="0">
                        <a:latin typeface="맑은 고딕" pitchFamily="50" charset="-127"/>
                      </a:endParaRPr>
                    </a:p>
                  </a:txBody>
                  <a:tcPr marL="0" marR="0" marT="21537" marB="2153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1537" marB="2153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103FB58D-C7A0-541D-F667-FB7297AE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357188" indent="-357188" eaLnBrk="1" hangingPunct="1">
              <a:buFont typeface="+mj-lt"/>
              <a:buAutoNum type="romanUcPeriod"/>
              <a:tabLst>
                <a:tab pos="268288" algn="l"/>
              </a:tabLst>
              <a:defRPr/>
            </a:pPr>
            <a:r>
              <a:rPr kumimoji="0" lang="en-US" altLang="ko-KR" sz="2200" b="1" kern="0" dirty="0">
                <a:latin typeface="+mn-ea"/>
                <a:cs typeface="+mj-cs"/>
              </a:rPr>
              <a:t>Introduction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sp>
        <p:nvSpPr>
          <p:cNvPr id="52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Team Members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* means team leader)</a:t>
            </a:r>
            <a:endParaRPr lang="en-US" altLang="ko-KR" dirty="0">
              <a:latin typeface="+mn-ea"/>
              <a:ea typeface="+mn-ea"/>
            </a:endParaRPr>
          </a:p>
          <a:p>
            <a:pPr marL="447675" indent="-179388" eaLnBrk="1" latin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HY헤드라인M" panose="02030600000101010101" pitchFamily="18" charset="-127"/>
              <a:buAutoNum type="arabicParenR"/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6710"/>
              </p:ext>
            </p:extLst>
          </p:nvPr>
        </p:nvGraphicFramePr>
        <p:xfrm>
          <a:off x="359074" y="1763818"/>
          <a:ext cx="9129512" cy="400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216">
                  <a:extLst>
                    <a:ext uri="{9D8B030D-6E8A-4147-A177-3AD203B41FA5}">
                      <a16:colId xmlns:a16="http://schemas.microsoft.com/office/drawing/2014/main" val="856224447"/>
                    </a:ext>
                  </a:extLst>
                </a:gridCol>
                <a:gridCol w="1304216">
                  <a:extLst>
                    <a:ext uri="{9D8B030D-6E8A-4147-A177-3AD203B41FA5}">
                      <a16:colId xmlns:a16="http://schemas.microsoft.com/office/drawing/2014/main" val="2892361805"/>
                    </a:ext>
                  </a:extLst>
                </a:gridCol>
                <a:gridCol w="1304216">
                  <a:extLst>
                    <a:ext uri="{9D8B030D-6E8A-4147-A177-3AD203B41FA5}">
                      <a16:colId xmlns:a16="http://schemas.microsoft.com/office/drawing/2014/main" val="617549582"/>
                    </a:ext>
                  </a:extLst>
                </a:gridCol>
                <a:gridCol w="1304216">
                  <a:extLst>
                    <a:ext uri="{9D8B030D-6E8A-4147-A177-3AD203B41FA5}">
                      <a16:colId xmlns:a16="http://schemas.microsoft.com/office/drawing/2014/main" val="1088521468"/>
                    </a:ext>
                  </a:extLst>
                </a:gridCol>
                <a:gridCol w="1304216">
                  <a:extLst>
                    <a:ext uri="{9D8B030D-6E8A-4147-A177-3AD203B41FA5}">
                      <a16:colId xmlns:a16="http://schemas.microsoft.com/office/drawing/2014/main" val="2651615895"/>
                    </a:ext>
                  </a:extLst>
                </a:gridCol>
                <a:gridCol w="1304216">
                  <a:extLst>
                    <a:ext uri="{9D8B030D-6E8A-4147-A177-3AD203B41FA5}">
                      <a16:colId xmlns:a16="http://schemas.microsoft.com/office/drawing/2014/main" val="123341750"/>
                    </a:ext>
                  </a:extLst>
                </a:gridCol>
                <a:gridCol w="1304216">
                  <a:extLst>
                    <a:ext uri="{9D8B030D-6E8A-4147-A177-3AD203B41FA5}">
                      <a16:colId xmlns:a16="http://schemas.microsoft.com/office/drawing/2014/main" val="2598590704"/>
                    </a:ext>
                  </a:extLst>
                </a:gridCol>
              </a:tblGrid>
              <a:tr h="445049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6/13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6/14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6/15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6/16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0961"/>
                  </a:ext>
                </a:extLst>
              </a:tr>
              <a:tr h="4450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이수혁</a:t>
                      </a:r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 설계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모니터로직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17461346"/>
                  </a:ext>
                </a:extLst>
              </a:tr>
              <a:tr h="44504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검증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63473926"/>
                  </a:ext>
                </a:extLst>
              </a:tr>
              <a:tr h="4450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제갈협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Fault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모드개발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초음파센서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127051386"/>
                  </a:ext>
                </a:extLst>
              </a:tr>
              <a:tr h="44504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검증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497076873"/>
                  </a:ext>
                </a:extLst>
              </a:tr>
              <a:tr h="4450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김민우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HMI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(Buzzer/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경고등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85361446"/>
                  </a:ext>
                </a:extLst>
              </a:tr>
              <a:tr h="44504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검증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966533016"/>
                  </a:ext>
                </a:extLst>
              </a:tr>
              <a:tr h="4450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고찬솔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(UART)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모터제어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19006881"/>
                  </a:ext>
                </a:extLst>
              </a:tr>
              <a:tr h="44504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검증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883119265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4412940" y="2303875"/>
            <a:ext cx="3690410" cy="18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18285" y="2784924"/>
            <a:ext cx="1260140" cy="149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21384" y="3234974"/>
            <a:ext cx="3690410" cy="18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526729" y="3716023"/>
            <a:ext cx="1260140" cy="149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22388" y="4106445"/>
            <a:ext cx="3690410" cy="18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27733" y="4587494"/>
            <a:ext cx="1260140" cy="149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30832" y="5037544"/>
            <a:ext cx="3690410" cy="18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36177" y="5518593"/>
            <a:ext cx="1260140" cy="149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103FB58D-C7A0-541D-F667-FB7297AE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357188" indent="-357188" eaLnBrk="1" hangingPunct="1">
              <a:buFont typeface="+mj-lt"/>
              <a:buAutoNum type="romanUcPeriod"/>
              <a:tabLst>
                <a:tab pos="268288" algn="l"/>
              </a:tabLst>
              <a:defRPr/>
            </a:pPr>
            <a:r>
              <a:rPr kumimoji="0" lang="en-US" altLang="ko-KR" sz="2200" b="1" kern="0" dirty="0">
                <a:latin typeface="+mn-ea"/>
                <a:cs typeface="+mj-cs"/>
              </a:rPr>
              <a:t>Introduction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sp>
        <p:nvSpPr>
          <p:cNvPr id="52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Safety critical </a:t>
            </a:r>
            <a:r>
              <a:rPr lang="ko-KR" altLang="en-US" b="1" dirty="0" smtClean="0">
                <a:latin typeface="+mn-ea"/>
                <a:ea typeface="+mn-ea"/>
              </a:rPr>
              <a:t>기능을 수행하는 </a:t>
            </a:r>
            <a:r>
              <a:rPr lang="en-US" altLang="ko-KR" b="1" dirty="0" smtClean="0">
                <a:latin typeface="+mn-ea"/>
                <a:ea typeface="+mn-ea"/>
              </a:rPr>
              <a:t>HMI – Controller – Actuator </a:t>
            </a:r>
            <a:r>
              <a:rPr lang="ko-KR" altLang="en-US" b="1" dirty="0" smtClean="0">
                <a:latin typeface="+mn-ea"/>
                <a:ea typeface="+mn-ea"/>
              </a:rPr>
              <a:t>시스템을 모사</a:t>
            </a: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ex) </a:t>
            </a:r>
            <a:r>
              <a:rPr lang="ko-KR" altLang="en-US" b="1" dirty="0" smtClean="0">
                <a:latin typeface="+mn-ea"/>
                <a:ea typeface="+mn-ea"/>
              </a:rPr>
              <a:t>조작기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페달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에 장착된 복수의 </a:t>
            </a:r>
            <a:r>
              <a:rPr lang="en-US" altLang="ko-KR" b="1" dirty="0" smtClean="0">
                <a:latin typeface="+mn-ea"/>
                <a:ea typeface="+mn-ea"/>
              </a:rPr>
              <a:t>sensor</a:t>
            </a:r>
            <a:r>
              <a:rPr lang="ko-KR" altLang="en-US" b="1" dirty="0" smtClean="0">
                <a:latin typeface="+mn-ea"/>
                <a:ea typeface="+mn-ea"/>
              </a:rPr>
              <a:t>를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이용하여 제동장치를 구동하는 </a:t>
            </a:r>
            <a:endParaRPr lang="en-US" altLang="ko-KR" b="1" dirty="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    </a:t>
            </a:r>
            <a:r>
              <a:rPr lang="ko-KR" altLang="en-US" b="1" dirty="0" smtClean="0">
                <a:latin typeface="+mn-ea"/>
                <a:ea typeface="+mn-ea"/>
              </a:rPr>
              <a:t>전동식 브레이크 시스템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lvl="0" indent="-285750">
              <a:lnSpc>
                <a:spcPct val="160000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보드의 다양한 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기능 구현</a:t>
            </a:r>
            <a:endParaRPr kumimoji="0"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0000"/>
              </a:lnSpc>
              <a:spcBef>
                <a:spcPct val="20000"/>
              </a:spcBef>
              <a:buClr>
                <a:prstClr val="black"/>
              </a:buClr>
              <a:buSzPct val="100000"/>
              <a:tabLst/>
              <a:defRPr/>
            </a:pPr>
            <a:r>
              <a:rPr kumimoji="0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GPIO / ADC / PWM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160000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관리를 위해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30" y="3564015"/>
            <a:ext cx="5085565" cy="28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103FB58D-C7A0-541D-F667-FB7297AE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357188" indent="-357188" eaLnBrk="1" hangingPunct="1">
              <a:buFont typeface="+mj-lt"/>
              <a:buAutoNum type="romanUcPeriod"/>
              <a:tabLst>
                <a:tab pos="268288" algn="l"/>
              </a:tabLst>
              <a:defRPr/>
            </a:pPr>
            <a:r>
              <a:rPr kumimoji="0" lang="en-US" altLang="ko-KR" sz="2200" b="1" kern="0" dirty="0">
                <a:latin typeface="+mn-ea"/>
                <a:cs typeface="+mj-cs"/>
              </a:rPr>
              <a:t>Introduction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sp>
        <p:nvSpPr>
          <p:cNvPr id="52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System Overview</a:t>
            </a: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92560" y="1538790"/>
            <a:ext cx="7468290" cy="4594027"/>
            <a:chOff x="494028" y="1715293"/>
            <a:chExt cx="7468290" cy="4594027"/>
          </a:xfrm>
        </p:grpSpPr>
        <p:sp>
          <p:nvSpPr>
            <p:cNvPr id="8" name="직사각형 7"/>
            <p:cNvSpPr/>
            <p:nvPr/>
          </p:nvSpPr>
          <p:spPr>
            <a:xfrm>
              <a:off x="3467835" y="1808820"/>
              <a:ext cx="1528945" cy="1115703"/>
            </a:xfrm>
            <a:prstGeom prst="rect">
              <a:avLst/>
            </a:prstGeom>
            <a:ln w="19050">
              <a:solidFill>
                <a:srgbClr val="5044E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400" b="1" dirty="0" smtClean="0"/>
                <a:t>ECU4 : </a:t>
              </a:r>
            </a:p>
            <a:p>
              <a:r>
                <a:rPr lang="en-US" altLang="ko-KR" sz="1400" b="1" dirty="0" smtClean="0"/>
                <a:t>Motor Control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38890" y="3457922"/>
              <a:ext cx="1528945" cy="1115703"/>
            </a:xfrm>
            <a:prstGeom prst="rect">
              <a:avLst/>
            </a:prstGeom>
            <a:ln w="19050">
              <a:solidFill>
                <a:srgbClr val="5044E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400" b="1" dirty="0" smtClean="0"/>
                <a:t>ECU1</a:t>
              </a:r>
              <a:endParaRPr lang="ko-KR" altLang="en-US" sz="14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96780" y="3457922"/>
              <a:ext cx="1528945" cy="1115703"/>
            </a:xfrm>
            <a:prstGeom prst="rect">
              <a:avLst/>
            </a:prstGeom>
            <a:ln w="19050">
              <a:solidFill>
                <a:srgbClr val="5044E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400" b="1" dirty="0" smtClean="0"/>
                <a:t>ECU2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69060" y="5150911"/>
              <a:ext cx="1528945" cy="1115703"/>
            </a:xfrm>
            <a:prstGeom prst="rect">
              <a:avLst/>
            </a:prstGeom>
            <a:ln w="19050">
              <a:solidFill>
                <a:srgbClr val="5044E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ko-KR" sz="1400" b="1" dirty="0" smtClean="0"/>
            </a:p>
            <a:p>
              <a:endParaRPr lang="en-US" altLang="ko-KR" sz="1400" b="1" dirty="0"/>
            </a:p>
            <a:p>
              <a:endParaRPr lang="en-US" altLang="ko-KR" sz="1400" b="1" dirty="0" smtClean="0"/>
            </a:p>
            <a:p>
              <a:endParaRPr lang="en-US" altLang="ko-KR" sz="1400" b="1" dirty="0"/>
            </a:p>
            <a:p>
              <a:r>
                <a:rPr lang="en-US" altLang="ko-KR" sz="1400" b="1" dirty="0" smtClean="0"/>
                <a:t>ECU3 : HMI</a:t>
              </a:r>
              <a:endParaRPr lang="ko-KR" altLang="en-US" sz="1400" b="1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055" y="5818049"/>
              <a:ext cx="528798" cy="49127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720" y="5634245"/>
              <a:ext cx="690659" cy="64302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2911" y="5300744"/>
              <a:ext cx="731762" cy="49571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21" y="3969228"/>
              <a:ext cx="1083597" cy="60439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28" y="3999041"/>
              <a:ext cx="1083597" cy="60439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391699" y="1715293"/>
              <a:ext cx="1178032" cy="7975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08280" y="5791332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ADC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63374" y="5914442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996246" y="5525178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996246" y="5676932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996246" y="6066375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56042" y="539293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6664" y="5568044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55" y="5955671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PWM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503773" y="4191310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503773" y="4357286"/>
              <a:ext cx="38444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63569" y="4059070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64191" y="4234176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54448" y="4234176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554448" y="4385930"/>
              <a:ext cx="38444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03712" y="4101936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4334" y="4277042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3467835" y="3879050"/>
              <a:ext cx="1528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3467835" y="4101936"/>
              <a:ext cx="152841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10" idx="2"/>
            </p:cNvCxnSpPr>
            <p:nvPr/>
          </p:nvCxnSpPr>
          <p:spPr>
            <a:xfrm flipV="1">
              <a:off x="4991759" y="4573625"/>
              <a:ext cx="769494" cy="63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 flipV="1">
              <a:off x="2911662" y="4578185"/>
              <a:ext cx="551152" cy="63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2763998" y="2924523"/>
              <a:ext cx="1156570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10" idx="0"/>
            </p:cNvCxnSpPr>
            <p:nvPr/>
          </p:nvCxnSpPr>
          <p:spPr>
            <a:xfrm flipH="1" flipV="1">
              <a:off x="4496850" y="2928347"/>
              <a:ext cx="1264403" cy="52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399573" y="2930428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Target_2</a:t>
              </a:r>
            </a:p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(UART CH4)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5013695" y="1988366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65404" y="1877662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PWM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H="1">
              <a:off x="5013695" y="2131049"/>
              <a:ext cx="384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13695" y="2182329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Rpm(?)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78639" y="3651642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Monitor 1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82870" y="412788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Monitor 2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10739" y="3794005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11361" y="396911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13695" y="3764529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14317" y="3939635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00FF"/>
                  </a:solidFill>
                </a:rPr>
                <a:t>GPIO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723624" y="456244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0000FF"/>
                </a:solidFill>
              </a:rPr>
              <a:t>Target_raw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r>
              <a:rPr lang="en-US" altLang="ko-KR" sz="1000" b="1" dirty="0" smtClean="0">
                <a:solidFill>
                  <a:srgbClr val="0000FF"/>
                </a:solidFill>
              </a:rPr>
              <a:t>(UART CH1)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9220" y="455405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0000FF"/>
                </a:solidFill>
              </a:rPr>
              <a:t>Target_raw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r>
              <a:rPr lang="en-US" altLang="ko-KR" sz="1000" b="1" dirty="0" smtClean="0">
                <a:solidFill>
                  <a:srgbClr val="0000FF"/>
                </a:solidFill>
              </a:rPr>
              <a:t>(UART CH2)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08454" y="2790785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Target_1</a:t>
            </a:r>
          </a:p>
          <a:p>
            <a:r>
              <a:rPr lang="en-US" altLang="ko-KR" sz="1000" b="1" dirty="0" smtClean="0">
                <a:solidFill>
                  <a:srgbClr val="0000FF"/>
                </a:solidFill>
              </a:rPr>
              <a:t>(UART CH3)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6" name="꺾인 연결선 15"/>
          <p:cNvCxnSpPr/>
          <p:nvPr/>
        </p:nvCxnSpPr>
        <p:spPr>
          <a:xfrm rot="16200000" flipH="1">
            <a:off x="3796290" y="4421015"/>
            <a:ext cx="541946" cy="494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5400000">
            <a:off x="5224915" y="4408140"/>
            <a:ext cx="541592" cy="528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53369" y="416819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GPIO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738" y="416387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GPIO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58427" y="496255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GPIO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25517" y="49432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GPIO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82870" y="446411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Fault_1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32439" y="4441348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Fault_2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103FB58D-C7A0-541D-F667-FB7297AE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tabLst>
                <a:tab pos="268288" algn="l"/>
              </a:tabLst>
              <a:defRPr/>
            </a:pPr>
            <a:r>
              <a:rPr kumimoji="0" lang="en-US" altLang="ko-KR" sz="2200" b="1" kern="0" dirty="0" smtClean="0">
                <a:latin typeface="+mn-ea"/>
                <a:cs typeface="+mj-cs"/>
              </a:rPr>
              <a:t>II. </a:t>
            </a:r>
            <a:r>
              <a:rPr lang="en-US" altLang="ko-KR" sz="2200" b="1" kern="0" dirty="0" smtClean="0">
                <a:latin typeface="+mn-ea"/>
                <a:cs typeface="+mj-cs"/>
              </a:rPr>
              <a:t>ECU</a:t>
            </a:r>
            <a:r>
              <a:rPr lang="ko-KR" altLang="en-US" sz="2200" b="1" kern="0" dirty="0" smtClean="0">
                <a:latin typeface="+mn-ea"/>
                <a:cs typeface="+mj-cs"/>
              </a:rPr>
              <a:t>사양 정의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sp>
        <p:nvSpPr>
          <p:cNvPr id="52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ECU3 </a:t>
            </a: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4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407" y="1358770"/>
            <a:ext cx="5221598" cy="52828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0. (</a:t>
            </a:r>
            <a:r>
              <a:rPr lang="ko-KR" altLang="en-US" sz="1200" b="1" dirty="0" smtClean="0">
                <a:latin typeface="+mn-ea"/>
                <a:ea typeface="+mn-ea"/>
              </a:rPr>
              <a:t>본</a:t>
            </a:r>
            <a:r>
              <a:rPr lang="en-US" altLang="ko-KR" sz="1200" b="1" dirty="0" smtClean="0">
                <a:latin typeface="+mn-ea"/>
                <a:ea typeface="+mn-ea"/>
              </a:rPr>
              <a:t> ECU</a:t>
            </a:r>
            <a:r>
              <a:rPr lang="ko-KR" altLang="en-US" sz="1200" b="1" dirty="0" smtClean="0">
                <a:latin typeface="+mn-ea"/>
                <a:ea typeface="+mn-ea"/>
              </a:rPr>
              <a:t>는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err="1" smtClean="0">
                <a:latin typeface="+mn-ea"/>
                <a:ea typeface="+mn-ea"/>
              </a:rPr>
              <a:t>조작기구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페달 등</a:t>
            </a:r>
            <a:r>
              <a:rPr lang="en-US" altLang="ko-KR" sz="1200" b="1" dirty="0" smtClean="0">
                <a:latin typeface="+mn-ea"/>
                <a:ea typeface="+mn-ea"/>
              </a:rPr>
              <a:t>) </a:t>
            </a:r>
            <a:r>
              <a:rPr lang="ko-KR" altLang="en-US" sz="1200" b="1" dirty="0" smtClean="0">
                <a:latin typeface="+mn-ea"/>
                <a:ea typeface="+mn-ea"/>
              </a:rPr>
              <a:t>및 표시장치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클러스터 등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r>
              <a:rPr lang="ko-KR" altLang="en-US" sz="1200" b="1" dirty="0" smtClean="0">
                <a:latin typeface="+mn-ea"/>
                <a:ea typeface="+mn-ea"/>
              </a:rPr>
              <a:t>를 모사한다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</a:p>
          <a:p>
            <a:pPr marL="228600" indent="-22860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AutoNum type="arabicPeriod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KNOB</a:t>
            </a:r>
            <a:r>
              <a:rPr lang="ko-KR" altLang="en-US" sz="1200" b="1" dirty="0" smtClean="0">
                <a:latin typeface="+mn-ea"/>
                <a:ea typeface="+mn-ea"/>
              </a:rPr>
              <a:t>와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연결된 </a:t>
            </a:r>
            <a:r>
              <a:rPr lang="en-US" altLang="ko-KR" sz="1200" b="1" dirty="0" smtClean="0">
                <a:latin typeface="+mn-ea"/>
                <a:ea typeface="+mn-ea"/>
              </a:rPr>
              <a:t>ADC input</a:t>
            </a:r>
            <a:r>
              <a:rPr lang="ko-KR" altLang="en-US" sz="1200" b="1" dirty="0" smtClean="0">
                <a:latin typeface="+mn-ea"/>
                <a:ea typeface="+mn-ea"/>
              </a:rPr>
              <a:t>을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읽어</a:t>
            </a:r>
            <a:r>
              <a:rPr lang="en-US" altLang="ko-KR" sz="1200" b="1" dirty="0" smtClean="0">
                <a:latin typeface="+mn-ea"/>
                <a:ea typeface="+mn-ea"/>
              </a:rPr>
              <a:t>KNOB position</a:t>
            </a:r>
            <a:r>
              <a:rPr lang="ko-KR" altLang="en-US" sz="1200" b="1" dirty="0" smtClean="0">
                <a:latin typeface="+mn-ea"/>
                <a:ea typeface="+mn-ea"/>
              </a:rPr>
              <a:t>을 읽고 </a:t>
            </a:r>
            <a:r>
              <a:rPr lang="en-US" altLang="ko-KR" sz="1200" b="1" dirty="0" smtClean="0">
                <a:latin typeface="+mn-ea"/>
                <a:ea typeface="+mn-ea"/>
              </a:rPr>
              <a:t>ECU1/2</a:t>
            </a:r>
            <a:r>
              <a:rPr lang="ko-KR" altLang="en-US" sz="1200" b="1" dirty="0" smtClean="0">
                <a:latin typeface="+mn-ea"/>
                <a:ea typeface="+mn-ea"/>
              </a:rPr>
              <a:t>로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    </a:t>
            </a:r>
            <a:r>
              <a:rPr lang="en-US" altLang="ko-KR" sz="1200" b="1" dirty="0" smtClean="0">
                <a:latin typeface="+mn-ea"/>
                <a:ea typeface="+mn-ea"/>
              </a:rPr>
              <a:t>UART CH1/CH2</a:t>
            </a:r>
            <a:r>
              <a:rPr lang="ko-KR" altLang="en-US" sz="1200" b="1" dirty="0" smtClean="0">
                <a:latin typeface="+mn-ea"/>
                <a:ea typeface="+mn-ea"/>
              </a:rPr>
              <a:t>로 송출한다</a:t>
            </a:r>
            <a:r>
              <a:rPr lang="en-US" altLang="ko-KR" sz="1200" b="1" dirty="0" smtClean="0">
                <a:latin typeface="+mn-ea"/>
                <a:ea typeface="+mn-ea"/>
              </a:rPr>
              <a:t>. (</a:t>
            </a:r>
            <a:r>
              <a:rPr lang="en-US" altLang="ko-KR" sz="1200" b="1" dirty="0" err="1" smtClean="0">
                <a:latin typeface="+mn-ea"/>
                <a:ea typeface="+mn-ea"/>
              </a:rPr>
              <a:t>Target_raw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2. ECU 1 or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latin typeface="+mn-ea"/>
                <a:ea typeface="+mn-ea"/>
              </a:rPr>
              <a:t>로부터 고장 </a:t>
            </a:r>
            <a:r>
              <a:rPr lang="en-US" altLang="ko-KR" sz="1200" b="1" dirty="0" smtClean="0">
                <a:latin typeface="+mn-ea"/>
                <a:ea typeface="+mn-ea"/>
              </a:rPr>
              <a:t>signal</a:t>
            </a:r>
            <a:r>
              <a:rPr lang="ko-KR" altLang="en-US" sz="1200" b="1" dirty="0" smtClean="0">
                <a:latin typeface="+mn-ea"/>
                <a:ea typeface="+mn-ea"/>
              </a:rPr>
              <a:t>이 전송되면 경고를 수행한다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:  ECU1,2</a:t>
            </a:r>
            <a:r>
              <a:rPr lang="ko-KR" altLang="en-US" sz="1200" b="1" dirty="0" smtClean="0">
                <a:latin typeface="+mn-ea"/>
                <a:ea typeface="+mn-ea"/>
              </a:rPr>
              <a:t>와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연결된 </a:t>
            </a:r>
            <a:r>
              <a:rPr lang="en-US" altLang="ko-KR" sz="1200" b="1" dirty="0" smtClean="0">
                <a:latin typeface="+mn-ea"/>
                <a:ea typeface="+mn-ea"/>
              </a:rPr>
              <a:t>input Pin Falling edge </a:t>
            </a:r>
            <a:r>
              <a:rPr lang="en-US" altLang="ko-KR" sz="1200" b="1" dirty="0" err="1" smtClean="0">
                <a:latin typeface="+mn-ea"/>
                <a:ea typeface="+mn-ea"/>
              </a:rPr>
              <a:t>trigge</a:t>
            </a:r>
            <a:r>
              <a:rPr lang="ko-KR" altLang="en-US" sz="1200" b="1" dirty="0" smtClean="0">
                <a:latin typeface="+mn-ea"/>
                <a:ea typeface="+mn-ea"/>
              </a:rPr>
              <a:t>로 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      interrupt service routine </a:t>
            </a:r>
            <a:r>
              <a:rPr lang="ko-KR" altLang="en-US" sz="1200" b="1" dirty="0" smtClean="0">
                <a:latin typeface="+mn-ea"/>
                <a:ea typeface="+mn-ea"/>
              </a:rPr>
              <a:t>을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각각 구동한다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- </a:t>
            </a:r>
            <a:r>
              <a:rPr lang="en-US" altLang="ko-KR" sz="1200" b="1" dirty="0" smtClean="0">
                <a:latin typeface="+mn-ea"/>
                <a:ea typeface="+mn-ea"/>
              </a:rPr>
              <a:t>ECU 1 </a:t>
            </a:r>
            <a:r>
              <a:rPr lang="ko-KR" altLang="en-US" sz="1200" b="1" dirty="0" smtClean="0">
                <a:latin typeface="+mn-ea"/>
                <a:ea typeface="+mn-ea"/>
              </a:rPr>
              <a:t>고장</a:t>
            </a:r>
            <a:r>
              <a:rPr lang="en-US" altLang="ko-KR" sz="1200" b="1" dirty="0" smtClean="0">
                <a:latin typeface="+mn-ea"/>
                <a:ea typeface="+mn-ea"/>
              </a:rPr>
              <a:t> : RED LED + buzzer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- </a:t>
            </a:r>
            <a:r>
              <a:rPr lang="en-US" altLang="ko-KR" sz="1200" b="1" dirty="0" smtClean="0">
                <a:latin typeface="+mn-ea"/>
                <a:ea typeface="+mn-ea"/>
              </a:rPr>
              <a:t>ECU 2 </a:t>
            </a:r>
            <a:r>
              <a:rPr lang="ko-KR" altLang="en-US" sz="1200" b="1" dirty="0" smtClean="0">
                <a:latin typeface="+mn-ea"/>
                <a:ea typeface="+mn-ea"/>
              </a:rPr>
              <a:t>고장 </a:t>
            </a:r>
            <a:r>
              <a:rPr lang="en-US" altLang="ko-KR" sz="1200" b="1" dirty="0" smtClean="0">
                <a:latin typeface="+mn-ea"/>
                <a:ea typeface="+mn-ea"/>
              </a:rPr>
              <a:t>: BLUE LED + </a:t>
            </a:r>
            <a:r>
              <a:rPr lang="en-US" altLang="ko-KR" sz="1200" b="1" dirty="0" smtClean="0">
                <a:latin typeface="+mn-ea"/>
                <a:ea typeface="+mn-ea"/>
              </a:rPr>
              <a:t>buzzer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3. Audible warning</a:t>
            </a:r>
            <a:r>
              <a:rPr lang="ko-KR" altLang="en-US" sz="1200" b="1" dirty="0" smtClean="0">
                <a:latin typeface="+mn-ea"/>
                <a:ea typeface="+mn-ea"/>
              </a:rPr>
              <a:t>을 멜로디로 구현한다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 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8991" y="3267471"/>
            <a:ext cx="1756767" cy="945105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2" y="1718810"/>
            <a:ext cx="3605624" cy="2251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74" y="4343626"/>
            <a:ext cx="3535714" cy="2447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06" y="4343626"/>
            <a:ext cx="3603652" cy="24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103FB58D-C7A0-541D-F667-FB7297AE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tabLst>
                <a:tab pos="268288" algn="l"/>
              </a:tabLst>
              <a:defRPr/>
            </a:pPr>
            <a:r>
              <a:rPr kumimoji="0" lang="en-US" altLang="ko-KR" sz="2200" b="1" kern="0" dirty="0" smtClean="0">
                <a:latin typeface="+mn-ea"/>
                <a:cs typeface="+mj-cs"/>
              </a:rPr>
              <a:t>II. </a:t>
            </a:r>
            <a:r>
              <a:rPr lang="en-US" altLang="ko-KR" sz="2200" b="1" kern="0" dirty="0" smtClean="0">
                <a:latin typeface="+mn-ea"/>
                <a:cs typeface="+mj-cs"/>
              </a:rPr>
              <a:t>ECU</a:t>
            </a:r>
            <a:r>
              <a:rPr lang="ko-KR" altLang="en-US" sz="2200" b="1" kern="0" dirty="0" smtClean="0">
                <a:latin typeface="+mn-ea"/>
                <a:cs typeface="+mj-cs"/>
              </a:rPr>
              <a:t>사양 정의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sp>
        <p:nvSpPr>
          <p:cNvPr id="52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ECU1 (=ECU2)</a:t>
            </a: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4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407" y="1431497"/>
            <a:ext cx="5221598" cy="52828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1. ECU3</a:t>
            </a:r>
            <a:r>
              <a:rPr lang="ko-KR" altLang="en-US" sz="1200" b="1" dirty="0" smtClean="0">
                <a:latin typeface="+mn-ea"/>
                <a:ea typeface="+mn-ea"/>
              </a:rPr>
              <a:t>으로부터의 </a:t>
            </a:r>
            <a:r>
              <a:rPr lang="en-US" altLang="ko-KR" sz="1200" b="1" dirty="0" smtClean="0">
                <a:latin typeface="+mn-ea"/>
                <a:ea typeface="+mn-ea"/>
              </a:rPr>
              <a:t>UART </a:t>
            </a:r>
            <a:r>
              <a:rPr lang="ko-KR" altLang="en-US" sz="1200" b="1" dirty="0" smtClean="0">
                <a:latin typeface="+mn-ea"/>
                <a:ea typeface="+mn-ea"/>
              </a:rPr>
              <a:t>채널을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통해 </a:t>
            </a:r>
            <a:r>
              <a:rPr lang="en-US" altLang="ko-KR" sz="1200" b="1" dirty="0" smtClean="0">
                <a:latin typeface="+mn-ea"/>
                <a:ea typeface="+mn-ea"/>
              </a:rPr>
              <a:t>KNOB </a:t>
            </a:r>
            <a:r>
              <a:rPr lang="en-US" altLang="ko-KR" sz="1200" b="1" dirty="0" smtClean="0">
                <a:latin typeface="+mn-ea"/>
                <a:ea typeface="+mn-ea"/>
              </a:rPr>
              <a:t>position</a:t>
            </a:r>
            <a:r>
              <a:rPr lang="ko-KR" altLang="en-US" sz="1200" b="1" dirty="0" smtClean="0">
                <a:latin typeface="+mn-ea"/>
                <a:ea typeface="+mn-ea"/>
              </a:rPr>
              <a:t>을 읽는다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2.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err="1" smtClean="0">
                <a:latin typeface="+mn-ea"/>
                <a:ea typeface="+mn-ea"/>
              </a:rPr>
              <a:t>고장모드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(1) </a:t>
            </a:r>
            <a:r>
              <a:rPr lang="ko-KR" altLang="en-US" sz="1200" b="1" dirty="0" smtClean="0">
                <a:latin typeface="+mn-ea"/>
                <a:ea typeface="+mn-ea"/>
              </a:rPr>
              <a:t>초음파센서를 이용하여 </a:t>
            </a:r>
            <a:r>
              <a:rPr lang="ko-KR" altLang="en-US" sz="1200" b="1" dirty="0" err="1" smtClean="0">
                <a:latin typeface="+mn-ea"/>
                <a:ea typeface="+mn-ea"/>
              </a:rPr>
              <a:t>근접거리에</a:t>
            </a:r>
            <a:r>
              <a:rPr lang="ko-KR" altLang="en-US" sz="1200" b="1" dirty="0" smtClean="0">
                <a:latin typeface="+mn-ea"/>
                <a:ea typeface="+mn-ea"/>
              </a:rPr>
              <a:t> 물체가 발견되지 않은 경우를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dirty="0" smtClean="0">
                <a:latin typeface="+mn-ea"/>
                <a:ea typeface="+mn-ea"/>
              </a:rPr>
              <a:t>고장으로 정의한다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(2) </a:t>
            </a:r>
            <a:r>
              <a:rPr lang="ko-KR" altLang="en-US" sz="1200" b="1" dirty="0" smtClean="0">
                <a:latin typeface="+mn-ea"/>
                <a:ea typeface="+mn-ea"/>
              </a:rPr>
              <a:t>고장 발생시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en-US" altLang="ko-KR" sz="1200" b="1" dirty="0" smtClean="0">
                <a:latin typeface="+mn-ea"/>
                <a:ea typeface="+mn-ea"/>
              </a:rPr>
              <a:t>ECU4</a:t>
            </a:r>
            <a:r>
              <a:rPr lang="ko-KR" altLang="en-US" sz="1200" b="1" dirty="0" smtClean="0">
                <a:latin typeface="+mn-ea"/>
                <a:ea typeface="+mn-ea"/>
              </a:rPr>
              <a:t>로의</a:t>
            </a:r>
            <a:r>
              <a:rPr lang="en-US" altLang="ko-KR" sz="1200" b="1" dirty="0" smtClean="0">
                <a:latin typeface="+mn-ea"/>
                <a:ea typeface="+mn-ea"/>
              </a:rPr>
              <a:t> Target duty </a:t>
            </a:r>
            <a:r>
              <a:rPr lang="ko-KR" altLang="en-US" sz="1200" b="1" dirty="0" smtClean="0">
                <a:latin typeface="+mn-ea"/>
                <a:ea typeface="+mn-ea"/>
              </a:rPr>
              <a:t>를 </a:t>
            </a:r>
            <a:r>
              <a:rPr lang="en-US" altLang="ko-KR" sz="1200" b="1" dirty="0" smtClean="0">
                <a:latin typeface="+mn-ea"/>
                <a:ea typeface="+mn-ea"/>
              </a:rPr>
              <a:t>0%</a:t>
            </a:r>
            <a:r>
              <a:rPr lang="ko-KR" altLang="en-US" sz="1200" b="1" dirty="0" smtClean="0">
                <a:latin typeface="+mn-ea"/>
                <a:ea typeface="+mn-ea"/>
              </a:rPr>
              <a:t>로 변경한다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      - </a:t>
            </a:r>
            <a:r>
              <a:rPr lang="en-US" altLang="ko-KR" sz="1200" b="1" dirty="0" smtClean="0">
                <a:latin typeface="+mn-ea"/>
                <a:ea typeface="+mn-ea"/>
              </a:rPr>
              <a:t>Monitor output</a:t>
            </a:r>
            <a:r>
              <a:rPr lang="ko-KR" altLang="en-US" sz="1200" b="1" dirty="0" smtClean="0">
                <a:latin typeface="+mn-ea"/>
                <a:ea typeface="+mn-ea"/>
              </a:rPr>
              <a:t>을</a:t>
            </a:r>
            <a:r>
              <a:rPr lang="en-US" altLang="ko-KR" sz="1200" b="1" dirty="0" smtClean="0">
                <a:latin typeface="+mn-ea"/>
                <a:ea typeface="+mn-ea"/>
              </a:rPr>
              <a:t> LOW</a:t>
            </a:r>
            <a:r>
              <a:rPr lang="ko-KR" altLang="en-US" sz="1200" b="1" dirty="0" smtClean="0">
                <a:latin typeface="+mn-ea"/>
                <a:ea typeface="+mn-ea"/>
              </a:rPr>
              <a:t>로 변경한다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3. </a:t>
            </a:r>
            <a:r>
              <a:rPr lang="ko-KR" altLang="en-US" sz="1200" b="1" dirty="0" smtClean="0">
                <a:latin typeface="+mn-ea"/>
                <a:ea typeface="+mn-ea"/>
              </a:rPr>
              <a:t>고장이 </a:t>
            </a:r>
            <a:r>
              <a:rPr lang="ko-KR" altLang="en-US" sz="1200" b="1" dirty="0">
                <a:latin typeface="+mn-ea"/>
                <a:ea typeface="+mn-ea"/>
              </a:rPr>
              <a:t>없는 경우 </a:t>
            </a:r>
            <a:r>
              <a:rPr lang="en-US" altLang="ko-KR" sz="1200" b="1" dirty="0" smtClean="0">
                <a:latin typeface="+mn-ea"/>
                <a:ea typeface="+mn-ea"/>
              </a:rPr>
              <a:t>ECU4</a:t>
            </a:r>
            <a:r>
              <a:rPr lang="ko-KR" altLang="en-US" sz="1200" b="1" dirty="0" smtClean="0">
                <a:latin typeface="+mn-ea"/>
                <a:ea typeface="+mn-ea"/>
              </a:rPr>
              <a:t>로 </a:t>
            </a:r>
            <a:r>
              <a:rPr lang="ko-KR" altLang="en-US" sz="1200" b="1" dirty="0">
                <a:latin typeface="+mn-ea"/>
                <a:ea typeface="+mn-ea"/>
              </a:rPr>
              <a:t>연결된 </a:t>
            </a:r>
            <a:r>
              <a:rPr lang="en-US" altLang="ko-KR" sz="1200" b="1" dirty="0" smtClean="0">
                <a:latin typeface="+mn-ea"/>
                <a:ea typeface="+mn-ea"/>
              </a:rPr>
              <a:t>UART Channel</a:t>
            </a:r>
            <a:r>
              <a:rPr lang="ko-KR" altLang="en-US" sz="1200" b="1" dirty="0" smtClean="0">
                <a:latin typeface="+mn-ea"/>
                <a:ea typeface="+mn-ea"/>
              </a:rPr>
              <a:t>을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통해 </a:t>
            </a:r>
            <a:r>
              <a:rPr lang="en-US" altLang="ko-KR" sz="1200" b="1" dirty="0" smtClean="0">
                <a:latin typeface="+mn-ea"/>
                <a:ea typeface="+mn-ea"/>
              </a:rPr>
              <a:t>Target_1</a:t>
            </a:r>
            <a:r>
              <a:rPr lang="ko-KR" altLang="en-US" sz="1200" b="1" dirty="0" smtClean="0">
                <a:latin typeface="+mn-ea"/>
                <a:ea typeface="+mn-ea"/>
              </a:rPr>
              <a:t>을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</a:t>
            </a:r>
            <a:r>
              <a:rPr lang="ko-KR" altLang="en-US" sz="1200" b="1" dirty="0" smtClean="0">
                <a:latin typeface="+mn-ea"/>
                <a:ea typeface="+mn-ea"/>
              </a:rPr>
              <a:t>송출한다</a:t>
            </a:r>
            <a:r>
              <a:rPr lang="en-US" altLang="ko-KR" sz="1200" b="1" dirty="0" smtClean="0">
                <a:latin typeface="+mn-ea"/>
                <a:ea typeface="+mn-ea"/>
              </a:rPr>
              <a:t>(Target1 = </a:t>
            </a:r>
            <a:r>
              <a:rPr lang="en-US" altLang="ko-KR" sz="1200" b="1" dirty="0" err="1" smtClean="0">
                <a:latin typeface="+mn-ea"/>
                <a:ea typeface="+mn-ea"/>
              </a:rPr>
              <a:t>Target_raw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4</a:t>
            </a:r>
            <a:r>
              <a:rPr lang="en-US" altLang="ko-KR" sz="1200" b="1" dirty="0" smtClean="0"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latin typeface="+mn-ea"/>
                <a:ea typeface="+mn-ea"/>
              </a:rPr>
              <a:t>상대 </a:t>
            </a:r>
            <a:r>
              <a:rPr lang="en-US" altLang="ko-KR" sz="1200" b="1" dirty="0" smtClean="0">
                <a:latin typeface="+mn-ea"/>
                <a:ea typeface="+mn-ea"/>
              </a:rPr>
              <a:t>ECU </a:t>
            </a:r>
            <a:r>
              <a:rPr lang="ko-KR" altLang="en-US" sz="1200" b="1" dirty="0" smtClean="0">
                <a:latin typeface="+mn-ea"/>
                <a:ea typeface="+mn-ea"/>
              </a:rPr>
              <a:t>고장</a:t>
            </a:r>
            <a:r>
              <a:rPr lang="en-US" altLang="ko-KR" sz="1200" b="1" dirty="0" smtClean="0">
                <a:latin typeface="+mn-ea"/>
                <a:ea typeface="+mn-ea"/>
              </a:rPr>
              <a:t>(GPIO input = LOW) </a:t>
            </a:r>
            <a:r>
              <a:rPr lang="ko-KR" altLang="en-US" sz="1200" b="1" dirty="0" smtClean="0">
                <a:latin typeface="+mn-ea"/>
                <a:ea typeface="+mn-ea"/>
              </a:rPr>
              <a:t>발생시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latin typeface="+mn-ea"/>
                <a:ea typeface="+mn-ea"/>
              </a:rPr>
              <a:t>ECU3</a:t>
            </a:r>
            <a:r>
              <a:rPr lang="ko-KR" altLang="en-US" sz="1200" b="1" dirty="0" smtClean="0">
                <a:latin typeface="+mn-ea"/>
                <a:ea typeface="+mn-ea"/>
              </a:rPr>
              <a:t>으로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고장 발생 통보한다</a:t>
            </a:r>
            <a:r>
              <a:rPr lang="en-US" altLang="ko-KR" sz="1200" b="1" dirty="0" smtClean="0">
                <a:latin typeface="+mn-ea"/>
                <a:ea typeface="+mn-ea"/>
              </a:rPr>
              <a:t>(GPIO out High -&gt; Low)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5913" y="2348880"/>
            <a:ext cx="1756767" cy="945105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3" y="1695594"/>
            <a:ext cx="3605624" cy="22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85">
            <a:extLst>
              <a:ext uri="{FF2B5EF4-FFF2-40B4-BE49-F238E27FC236}">
                <a16:creationId xmlns:a16="http://schemas.microsoft.com/office/drawing/2014/main" id="{103FB58D-C7A0-541D-F667-FB7297AE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3038"/>
            <a:ext cx="9704387" cy="530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tabLst>
                <a:tab pos="268288" algn="l"/>
              </a:tabLst>
              <a:defRPr/>
            </a:pPr>
            <a:r>
              <a:rPr kumimoji="0" lang="en-US" altLang="ko-KR" sz="2200" b="1" kern="0" dirty="0" smtClean="0">
                <a:latin typeface="+mn-ea"/>
                <a:cs typeface="+mj-cs"/>
              </a:rPr>
              <a:t>II. </a:t>
            </a:r>
            <a:r>
              <a:rPr lang="en-US" altLang="ko-KR" sz="2200" b="1" kern="0" dirty="0" smtClean="0">
                <a:latin typeface="+mn-ea"/>
                <a:cs typeface="+mj-cs"/>
              </a:rPr>
              <a:t>ECU</a:t>
            </a:r>
            <a:r>
              <a:rPr lang="ko-KR" altLang="en-US" sz="2200" b="1" kern="0" dirty="0" smtClean="0">
                <a:latin typeface="+mn-ea"/>
                <a:cs typeface="+mj-cs"/>
              </a:rPr>
              <a:t>사양 정의</a:t>
            </a:r>
            <a:endParaRPr kumimoji="0" lang="ko-KR" altLang="en-US" sz="2200" b="1" kern="0" dirty="0">
              <a:latin typeface="+mn-ea"/>
              <a:cs typeface="+mj-cs"/>
            </a:endParaRPr>
          </a:p>
        </p:txBody>
      </p:sp>
      <p:sp>
        <p:nvSpPr>
          <p:cNvPr id="52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ECU4 </a:t>
            </a: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853825"/>
            <a:ext cx="3375437" cy="2107926"/>
          </a:xfrm>
          <a:prstGeom prst="rect">
            <a:avLst/>
          </a:prstGeom>
        </p:spPr>
      </p:pic>
      <p:sp>
        <p:nvSpPr>
          <p:cNvPr id="54" name="AutoShape 176">
            <a:extLst>
              <a:ext uri="{FF2B5EF4-FFF2-40B4-BE49-F238E27FC236}">
                <a16:creationId xmlns:a16="http://schemas.microsoft.com/office/drawing/2014/main" id="{A68E8DFF-9E71-5E32-7DA7-A346E65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407" y="1431497"/>
            <a:ext cx="5221598" cy="52828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28600" indent="-22860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AutoNum type="arabicPeriod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ECU1/2</a:t>
            </a:r>
            <a:r>
              <a:rPr lang="ko-KR" altLang="en-US" sz="1200" b="1" dirty="0" smtClean="0">
                <a:latin typeface="+mn-ea"/>
                <a:ea typeface="+mn-ea"/>
              </a:rPr>
              <a:t>로부터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전송된 </a:t>
            </a:r>
            <a:r>
              <a:rPr lang="en-US" altLang="ko-KR" sz="1200" b="1" dirty="0" smtClean="0">
                <a:latin typeface="+mn-ea"/>
                <a:ea typeface="+mn-ea"/>
              </a:rPr>
              <a:t>Target 1,2 </a:t>
            </a:r>
            <a:r>
              <a:rPr lang="ko-KR" altLang="en-US" sz="1200" b="1" dirty="0" smtClean="0">
                <a:latin typeface="+mn-ea"/>
                <a:ea typeface="+mn-ea"/>
              </a:rPr>
              <a:t>와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정해진 </a:t>
            </a:r>
            <a:r>
              <a:rPr lang="en-US" altLang="ko-KR" sz="1200" b="1" dirty="0" smtClean="0">
                <a:latin typeface="+mn-ea"/>
                <a:ea typeface="+mn-ea"/>
              </a:rPr>
              <a:t>logic</a:t>
            </a:r>
            <a:r>
              <a:rPr lang="ko-KR" altLang="en-US" sz="1200" b="1" dirty="0" smtClean="0">
                <a:latin typeface="+mn-ea"/>
                <a:ea typeface="+mn-ea"/>
              </a:rPr>
              <a:t>을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이용하여 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Target RPM </a:t>
            </a:r>
            <a:r>
              <a:rPr lang="ko-KR" altLang="en-US" sz="1200" b="1" dirty="0" smtClean="0">
                <a:latin typeface="+mn-ea"/>
                <a:ea typeface="+mn-ea"/>
              </a:rPr>
              <a:t>을 결정한다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 marL="228600" indent="-228600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buAutoNum type="arabicPeriod" startAt="2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Target1/2</a:t>
            </a:r>
            <a:r>
              <a:rPr lang="ko-KR" altLang="en-US" sz="1200" b="1" dirty="0" smtClean="0">
                <a:latin typeface="+mn-ea"/>
                <a:ea typeface="+mn-ea"/>
              </a:rPr>
              <a:t>가 정상 범위인 경우 </a:t>
            </a:r>
            <a:r>
              <a:rPr lang="ko-KR" altLang="en-US" sz="1200" b="1" dirty="0" smtClean="0">
                <a:latin typeface="+mn-ea"/>
                <a:ea typeface="+mn-ea"/>
              </a:rPr>
              <a:t>평균값을 </a:t>
            </a:r>
            <a:r>
              <a:rPr lang="en-US" altLang="ko-KR" sz="1200" b="1" dirty="0" smtClean="0">
                <a:latin typeface="+mn-ea"/>
                <a:ea typeface="+mn-ea"/>
              </a:rPr>
              <a:t>Target</a:t>
            </a:r>
            <a:r>
              <a:rPr lang="ko-KR" altLang="en-US" sz="1200" b="1" dirty="0" smtClean="0">
                <a:latin typeface="+mn-ea"/>
                <a:ea typeface="+mn-ea"/>
              </a:rPr>
              <a:t>으로 설정하여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latin typeface="+mn-ea"/>
                <a:ea typeface="+mn-ea"/>
              </a:rPr>
              <a:t>모터를 구동한다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    Target = (Target1 + Target2)2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3. </a:t>
            </a:r>
            <a:r>
              <a:rPr lang="en-US" altLang="ko-KR" sz="1200" b="1" dirty="0" smtClean="0">
                <a:latin typeface="+mn-ea"/>
                <a:ea typeface="+mn-ea"/>
              </a:rPr>
              <a:t>Target 1 </a:t>
            </a:r>
            <a:r>
              <a:rPr lang="ko-KR" altLang="en-US" sz="1200" b="1" dirty="0" smtClean="0">
                <a:latin typeface="+mn-ea"/>
                <a:ea typeface="+mn-ea"/>
              </a:rPr>
              <a:t>또는 </a:t>
            </a:r>
            <a:r>
              <a:rPr lang="en-US" altLang="ko-KR" sz="1200" b="1" dirty="0" smtClean="0"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latin typeface="+mn-ea"/>
                <a:ea typeface="+mn-ea"/>
              </a:rPr>
              <a:t>가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고장 </a:t>
            </a:r>
            <a:r>
              <a:rPr lang="en-US" altLang="ko-KR" sz="1200" b="1" dirty="0" smtClean="0">
                <a:latin typeface="+mn-ea"/>
                <a:ea typeface="+mn-ea"/>
              </a:rPr>
              <a:t>(Target ==0)</a:t>
            </a:r>
            <a:r>
              <a:rPr lang="ko-KR" altLang="en-US" sz="1200" b="1" dirty="0" smtClean="0">
                <a:latin typeface="+mn-ea"/>
                <a:ea typeface="+mn-ea"/>
              </a:rPr>
              <a:t>인 경우 고장이 아닌 </a:t>
            </a:r>
            <a:r>
              <a:rPr lang="en-US" altLang="ko-KR" sz="1200" b="1" dirty="0" smtClean="0">
                <a:latin typeface="+mn-ea"/>
                <a:ea typeface="+mn-ea"/>
              </a:rPr>
              <a:t>Target </a:t>
            </a:r>
            <a:r>
              <a:rPr lang="ko-KR" altLang="en-US" sz="1200" b="1" dirty="0" smtClean="0">
                <a:latin typeface="+mn-ea"/>
                <a:ea typeface="+mn-ea"/>
              </a:rPr>
              <a:t>값을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</a:t>
            </a:r>
            <a:r>
              <a:rPr lang="ko-KR" altLang="en-US" sz="1200" b="1" dirty="0" smtClean="0">
                <a:latin typeface="+mn-ea"/>
                <a:ea typeface="+mn-ea"/>
              </a:rPr>
              <a:t>사용한다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4. </a:t>
            </a:r>
            <a:r>
              <a:rPr lang="ko-KR" altLang="en-US" sz="1200" b="1" dirty="0" smtClean="0">
                <a:latin typeface="+mn-ea"/>
                <a:ea typeface="+mn-ea"/>
              </a:rPr>
              <a:t>동시 고장인 경우 모터 구동을 중지한다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039" y="1603000"/>
            <a:ext cx="1756767" cy="945105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6A10F-A3F4-47D9-B743-2A2EA24DC7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76FCC7-3C79-4F00-A1E4-FCE6F9B82C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33742</TotalTime>
  <Words>492</Words>
  <Application>Microsoft Office PowerPoint</Application>
  <PresentationFormat>A4 용지(210x297mm)</PresentationFormat>
  <Paragraphs>124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 Hyundai Wiring Design Propose</dc:title>
  <dc:creator>William</dc:creator>
  <cp:lastModifiedBy>user</cp:lastModifiedBy>
  <cp:revision>1182</cp:revision>
  <dcterms:created xsi:type="dcterms:W3CDTF">2006-02-28T10:33:13Z</dcterms:created>
  <dcterms:modified xsi:type="dcterms:W3CDTF">2023-06-16T06:46:34Z</dcterms:modified>
</cp:coreProperties>
</file>