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3891200" cy="38404800"/>
  <p:notesSz cx="6858000" cy="9144000"/>
  <p:defaultTextStyle>
    <a:defPPr>
      <a:defRPr lang="en-US"/>
    </a:defPPr>
    <a:lvl1pPr marL="0" algn="l" defTabSz="2559295" rtl="0" eaLnBrk="1" latinLnBrk="0" hangingPunct="1">
      <a:defRPr sz="10100" kern="1200">
        <a:solidFill>
          <a:schemeClr val="tx1"/>
        </a:solidFill>
        <a:latin typeface="+mn-lt"/>
        <a:ea typeface="+mn-ea"/>
        <a:cs typeface="+mn-cs"/>
      </a:defRPr>
    </a:lvl1pPr>
    <a:lvl2pPr marL="2559295" algn="l" defTabSz="2559295" rtl="0" eaLnBrk="1" latinLnBrk="0" hangingPunct="1">
      <a:defRPr sz="10100" kern="1200">
        <a:solidFill>
          <a:schemeClr val="tx1"/>
        </a:solidFill>
        <a:latin typeface="+mn-lt"/>
        <a:ea typeface="+mn-ea"/>
        <a:cs typeface="+mn-cs"/>
      </a:defRPr>
    </a:lvl2pPr>
    <a:lvl3pPr marL="5118590" algn="l" defTabSz="2559295" rtl="0" eaLnBrk="1" latinLnBrk="0" hangingPunct="1">
      <a:defRPr sz="10100" kern="1200">
        <a:solidFill>
          <a:schemeClr val="tx1"/>
        </a:solidFill>
        <a:latin typeface="+mn-lt"/>
        <a:ea typeface="+mn-ea"/>
        <a:cs typeface="+mn-cs"/>
      </a:defRPr>
    </a:lvl3pPr>
    <a:lvl4pPr marL="7677886" algn="l" defTabSz="2559295" rtl="0" eaLnBrk="1" latinLnBrk="0" hangingPunct="1">
      <a:defRPr sz="10100" kern="1200">
        <a:solidFill>
          <a:schemeClr val="tx1"/>
        </a:solidFill>
        <a:latin typeface="+mn-lt"/>
        <a:ea typeface="+mn-ea"/>
        <a:cs typeface="+mn-cs"/>
      </a:defRPr>
    </a:lvl4pPr>
    <a:lvl5pPr marL="10237181" algn="l" defTabSz="2559295" rtl="0" eaLnBrk="1" latinLnBrk="0" hangingPunct="1">
      <a:defRPr sz="10100" kern="1200">
        <a:solidFill>
          <a:schemeClr val="tx1"/>
        </a:solidFill>
        <a:latin typeface="+mn-lt"/>
        <a:ea typeface="+mn-ea"/>
        <a:cs typeface="+mn-cs"/>
      </a:defRPr>
    </a:lvl5pPr>
    <a:lvl6pPr marL="12796482" algn="l" defTabSz="2559295" rtl="0" eaLnBrk="1" latinLnBrk="0" hangingPunct="1">
      <a:defRPr sz="10100" kern="1200">
        <a:solidFill>
          <a:schemeClr val="tx1"/>
        </a:solidFill>
        <a:latin typeface="+mn-lt"/>
        <a:ea typeface="+mn-ea"/>
        <a:cs typeface="+mn-cs"/>
      </a:defRPr>
    </a:lvl6pPr>
    <a:lvl7pPr marL="15355777" algn="l" defTabSz="2559295" rtl="0" eaLnBrk="1" latinLnBrk="0" hangingPunct="1">
      <a:defRPr sz="10100" kern="1200">
        <a:solidFill>
          <a:schemeClr val="tx1"/>
        </a:solidFill>
        <a:latin typeface="+mn-lt"/>
        <a:ea typeface="+mn-ea"/>
        <a:cs typeface="+mn-cs"/>
      </a:defRPr>
    </a:lvl7pPr>
    <a:lvl8pPr marL="17915072" algn="l" defTabSz="2559295" rtl="0" eaLnBrk="1" latinLnBrk="0" hangingPunct="1">
      <a:defRPr sz="10100" kern="1200">
        <a:solidFill>
          <a:schemeClr val="tx1"/>
        </a:solidFill>
        <a:latin typeface="+mn-lt"/>
        <a:ea typeface="+mn-ea"/>
        <a:cs typeface="+mn-cs"/>
      </a:defRPr>
    </a:lvl8pPr>
    <a:lvl9pPr marL="20474367" algn="l" defTabSz="2559295" rtl="0" eaLnBrk="1" latinLnBrk="0" hangingPunct="1">
      <a:defRPr sz="10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50" userDrawn="1">
          <p15:clr>
            <a:srgbClr val="A4A3A4"/>
          </p15:clr>
        </p15:guide>
        <p15:guide id="2" pos="68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FFFF66"/>
    <a:srgbClr val="C99E00"/>
    <a:srgbClr val="7B5F9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68" autoAdjust="0"/>
    <p:restoredTop sz="95673" autoAdjust="0"/>
  </p:normalViewPr>
  <p:slideViewPr>
    <p:cSldViewPr snapToGrid="0" snapToObjects="1">
      <p:cViewPr>
        <p:scale>
          <a:sx n="25" d="100"/>
          <a:sy n="25" d="100"/>
        </p:scale>
        <p:origin x="456" y="156"/>
      </p:cViewPr>
      <p:guideLst>
        <p:guide orient="horz" pos="17250"/>
        <p:guide pos="689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761D8F-51D1-124B-BA74-2578A9BB70ED}" type="datetimeFigureOut">
              <a:rPr lang="en-US" smtClean="0"/>
              <a:pPr/>
              <a:t>3/30/2017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23D2B70-EF52-404F-822A-C430340F9220}" type="slidenum">
              <a:rPr lang="en-US" smtClean="0"/>
              <a:pPr/>
              <a:t>‹#›</a:t>
            </a:fld>
            <a:endParaRPr lang="en-US"/>
          </a:p>
        </p:txBody>
      </p:sp>
    </p:spTree>
    <p:extLst>
      <p:ext uri="{BB962C8B-B14F-4D97-AF65-F5344CB8AC3E}">
        <p14:creationId xmlns:p14="http://schemas.microsoft.com/office/powerpoint/2010/main" val="4139930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9E5842-E2F8-CB4B-80BD-66DE8FB4B80F}" type="datetimeFigureOut">
              <a:rPr lang="en-US" smtClean="0"/>
              <a:pPr/>
              <a:t>3/30/2017</a:t>
            </a:fld>
            <a:endParaRPr lang="en-US"/>
          </a:p>
        </p:txBody>
      </p:sp>
      <p:sp>
        <p:nvSpPr>
          <p:cNvPr id="4" name="Slide Image Placeholder 3"/>
          <p:cNvSpPr>
            <a:spLocks noGrp="1" noRot="1" noChangeAspect="1"/>
          </p:cNvSpPr>
          <p:nvPr>
            <p:ph type="sldImg" idx="2"/>
          </p:nvPr>
        </p:nvSpPr>
        <p:spPr>
          <a:xfrm>
            <a:off x="1470025" y="685800"/>
            <a:ext cx="3917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C8ED08-262F-7148-9274-A2C902A58D70}" type="slidenum">
              <a:rPr lang="en-US" smtClean="0"/>
              <a:pPr/>
              <a:t>‹#›</a:t>
            </a:fld>
            <a:endParaRPr lang="en-US"/>
          </a:p>
        </p:txBody>
      </p:sp>
    </p:spTree>
    <p:extLst>
      <p:ext uri="{BB962C8B-B14F-4D97-AF65-F5344CB8AC3E}">
        <p14:creationId xmlns:p14="http://schemas.microsoft.com/office/powerpoint/2010/main" val="1654390288"/>
      </p:ext>
    </p:extLst>
  </p:cSld>
  <p:clrMap bg1="lt1" tx1="dk1" bg2="lt2" tx2="dk2" accent1="accent1" accent2="accent2" accent3="accent3" accent4="accent4" accent5="accent5" accent6="accent6" hlink="hlink" folHlink="folHlink"/>
  <p:notesStyle>
    <a:lvl1pPr marL="0" algn="l" defTabSz="2559295" rtl="0" eaLnBrk="1" latinLnBrk="0" hangingPunct="1">
      <a:defRPr sz="6700" kern="1200">
        <a:solidFill>
          <a:schemeClr val="tx1"/>
        </a:solidFill>
        <a:latin typeface="+mn-lt"/>
        <a:ea typeface="+mn-ea"/>
        <a:cs typeface="+mn-cs"/>
      </a:defRPr>
    </a:lvl1pPr>
    <a:lvl2pPr marL="2559295" algn="l" defTabSz="2559295" rtl="0" eaLnBrk="1" latinLnBrk="0" hangingPunct="1">
      <a:defRPr sz="6700" kern="1200">
        <a:solidFill>
          <a:schemeClr val="tx1"/>
        </a:solidFill>
        <a:latin typeface="+mn-lt"/>
        <a:ea typeface="+mn-ea"/>
        <a:cs typeface="+mn-cs"/>
      </a:defRPr>
    </a:lvl2pPr>
    <a:lvl3pPr marL="5118590" algn="l" defTabSz="2559295" rtl="0" eaLnBrk="1" latinLnBrk="0" hangingPunct="1">
      <a:defRPr sz="6700" kern="1200">
        <a:solidFill>
          <a:schemeClr val="tx1"/>
        </a:solidFill>
        <a:latin typeface="+mn-lt"/>
        <a:ea typeface="+mn-ea"/>
        <a:cs typeface="+mn-cs"/>
      </a:defRPr>
    </a:lvl3pPr>
    <a:lvl4pPr marL="7677886" algn="l" defTabSz="2559295" rtl="0" eaLnBrk="1" latinLnBrk="0" hangingPunct="1">
      <a:defRPr sz="6700" kern="1200">
        <a:solidFill>
          <a:schemeClr val="tx1"/>
        </a:solidFill>
        <a:latin typeface="+mn-lt"/>
        <a:ea typeface="+mn-ea"/>
        <a:cs typeface="+mn-cs"/>
      </a:defRPr>
    </a:lvl4pPr>
    <a:lvl5pPr marL="10237181" algn="l" defTabSz="2559295" rtl="0" eaLnBrk="1" latinLnBrk="0" hangingPunct="1">
      <a:defRPr sz="6700" kern="1200">
        <a:solidFill>
          <a:schemeClr val="tx1"/>
        </a:solidFill>
        <a:latin typeface="+mn-lt"/>
        <a:ea typeface="+mn-ea"/>
        <a:cs typeface="+mn-cs"/>
      </a:defRPr>
    </a:lvl5pPr>
    <a:lvl6pPr marL="12796482" algn="l" defTabSz="2559295" rtl="0" eaLnBrk="1" latinLnBrk="0" hangingPunct="1">
      <a:defRPr sz="6700" kern="1200">
        <a:solidFill>
          <a:schemeClr val="tx1"/>
        </a:solidFill>
        <a:latin typeface="+mn-lt"/>
        <a:ea typeface="+mn-ea"/>
        <a:cs typeface="+mn-cs"/>
      </a:defRPr>
    </a:lvl6pPr>
    <a:lvl7pPr marL="15355777" algn="l" defTabSz="2559295" rtl="0" eaLnBrk="1" latinLnBrk="0" hangingPunct="1">
      <a:defRPr sz="6700" kern="1200">
        <a:solidFill>
          <a:schemeClr val="tx1"/>
        </a:solidFill>
        <a:latin typeface="+mn-lt"/>
        <a:ea typeface="+mn-ea"/>
        <a:cs typeface="+mn-cs"/>
      </a:defRPr>
    </a:lvl7pPr>
    <a:lvl8pPr marL="17915072" algn="l" defTabSz="2559295" rtl="0" eaLnBrk="1" latinLnBrk="0" hangingPunct="1">
      <a:defRPr sz="6700" kern="1200">
        <a:solidFill>
          <a:schemeClr val="tx1"/>
        </a:solidFill>
        <a:latin typeface="+mn-lt"/>
        <a:ea typeface="+mn-ea"/>
        <a:cs typeface="+mn-cs"/>
      </a:defRPr>
    </a:lvl8pPr>
    <a:lvl9pPr marL="20474367" algn="l" defTabSz="2559295" rtl="0" eaLnBrk="1" latinLnBrk="0" hangingPunct="1">
      <a:defRPr sz="6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0025" y="685800"/>
            <a:ext cx="39179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8ED08-262F-7148-9274-A2C902A58D70}" type="slidenum">
              <a:rPr lang="en-US" smtClean="0"/>
              <a:pPr/>
              <a:t>1</a:t>
            </a:fld>
            <a:endParaRPr lang="en-US"/>
          </a:p>
        </p:txBody>
      </p:sp>
    </p:spTree>
    <p:extLst>
      <p:ext uri="{BB962C8B-B14F-4D97-AF65-F5344CB8AC3E}">
        <p14:creationId xmlns:p14="http://schemas.microsoft.com/office/powerpoint/2010/main" val="332156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1930388"/>
            <a:ext cx="3730752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21762720"/>
            <a:ext cx="30723840" cy="9814560"/>
          </a:xfrm>
        </p:spPr>
        <p:txBody>
          <a:bodyPr/>
          <a:lstStyle>
            <a:lvl1pPr marL="0" indent="0" algn="ctr">
              <a:buNone/>
              <a:defRPr>
                <a:solidFill>
                  <a:schemeClr val="tx1">
                    <a:tint val="75000"/>
                  </a:schemeClr>
                </a:solidFill>
              </a:defRPr>
            </a:lvl1pPr>
            <a:lvl2pPr marL="2193654" indent="0" algn="ctr">
              <a:buNone/>
              <a:defRPr>
                <a:solidFill>
                  <a:schemeClr val="tx1">
                    <a:tint val="75000"/>
                  </a:schemeClr>
                </a:solidFill>
              </a:defRPr>
            </a:lvl2pPr>
            <a:lvl3pPr marL="4387308" indent="0" algn="ctr">
              <a:buNone/>
              <a:defRPr>
                <a:solidFill>
                  <a:schemeClr val="tx1">
                    <a:tint val="75000"/>
                  </a:schemeClr>
                </a:solidFill>
              </a:defRPr>
            </a:lvl3pPr>
            <a:lvl4pPr marL="6580963" indent="0" algn="ctr">
              <a:buNone/>
              <a:defRPr>
                <a:solidFill>
                  <a:schemeClr val="tx1">
                    <a:tint val="75000"/>
                  </a:schemeClr>
                </a:solidFill>
              </a:defRPr>
            </a:lvl4pPr>
            <a:lvl5pPr marL="8774617" indent="0" algn="ctr">
              <a:buNone/>
              <a:defRPr>
                <a:solidFill>
                  <a:schemeClr val="tx1">
                    <a:tint val="75000"/>
                  </a:schemeClr>
                </a:solidFill>
              </a:defRPr>
            </a:lvl5pPr>
            <a:lvl6pPr marL="10968276" indent="0" algn="ctr">
              <a:buNone/>
              <a:defRPr>
                <a:solidFill>
                  <a:schemeClr val="tx1">
                    <a:tint val="75000"/>
                  </a:schemeClr>
                </a:solidFill>
              </a:defRPr>
            </a:lvl6pPr>
            <a:lvl7pPr marL="13161930" indent="0" algn="ctr">
              <a:buNone/>
              <a:defRPr>
                <a:solidFill>
                  <a:schemeClr val="tx1">
                    <a:tint val="75000"/>
                  </a:schemeClr>
                </a:solidFill>
              </a:defRPr>
            </a:lvl7pPr>
            <a:lvl8pPr marL="15355584" indent="0" algn="ctr">
              <a:buNone/>
              <a:defRPr>
                <a:solidFill>
                  <a:schemeClr val="tx1">
                    <a:tint val="75000"/>
                  </a:schemeClr>
                </a:solidFill>
              </a:defRPr>
            </a:lvl8pPr>
            <a:lvl9pPr marL="175492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5DD6A3-E6CB-BC4C-83F8-07D4F3632FAB}"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642A9-9379-2C4D-9375-70467A7454D9}" type="slidenum">
              <a:rPr lang="en-US" smtClean="0"/>
              <a:pPr/>
              <a:t>‹#›</a:t>
            </a:fld>
            <a:endParaRPr lang="en-US"/>
          </a:p>
        </p:txBody>
      </p:sp>
    </p:spTree>
    <p:extLst>
      <p:ext uri="{BB962C8B-B14F-4D97-AF65-F5344CB8AC3E}">
        <p14:creationId xmlns:p14="http://schemas.microsoft.com/office/powerpoint/2010/main" val="763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DD6A3-E6CB-BC4C-83F8-07D4F3632FAB}"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642A9-9379-2C4D-9375-70467A7454D9}" type="slidenum">
              <a:rPr lang="en-US" smtClean="0"/>
              <a:pPr/>
              <a:t>‹#›</a:t>
            </a:fld>
            <a:endParaRPr lang="en-US"/>
          </a:p>
        </p:txBody>
      </p:sp>
    </p:spTree>
    <p:extLst>
      <p:ext uri="{BB962C8B-B14F-4D97-AF65-F5344CB8AC3E}">
        <p14:creationId xmlns:p14="http://schemas.microsoft.com/office/powerpoint/2010/main" val="146547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1322" y="8614425"/>
            <a:ext cx="55298343" cy="183498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291074" y="8614425"/>
            <a:ext cx="165178737" cy="183498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DD6A3-E6CB-BC4C-83F8-07D4F3632FAB}"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642A9-9379-2C4D-9375-70467A7454D9}" type="slidenum">
              <a:rPr lang="en-US" smtClean="0"/>
              <a:pPr/>
              <a:t>‹#›</a:t>
            </a:fld>
            <a:endParaRPr lang="en-US"/>
          </a:p>
        </p:txBody>
      </p:sp>
    </p:spTree>
    <p:extLst>
      <p:ext uri="{BB962C8B-B14F-4D97-AF65-F5344CB8AC3E}">
        <p14:creationId xmlns:p14="http://schemas.microsoft.com/office/powerpoint/2010/main" val="296547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DD6A3-E6CB-BC4C-83F8-07D4F3632FAB}"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642A9-9379-2C4D-9375-70467A7454D9}" type="slidenum">
              <a:rPr lang="en-US" smtClean="0"/>
              <a:pPr/>
              <a:t>‹#›</a:t>
            </a:fld>
            <a:endParaRPr lang="en-US"/>
          </a:p>
        </p:txBody>
      </p:sp>
    </p:spTree>
    <p:extLst>
      <p:ext uri="{BB962C8B-B14F-4D97-AF65-F5344CB8AC3E}">
        <p14:creationId xmlns:p14="http://schemas.microsoft.com/office/powerpoint/2010/main" val="378052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4678648"/>
            <a:ext cx="37307520" cy="762762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6277605"/>
            <a:ext cx="37307520" cy="8401047"/>
          </a:xfrm>
        </p:spPr>
        <p:txBody>
          <a:bodyPr anchor="b"/>
          <a:lstStyle>
            <a:lvl1pPr marL="0" indent="0">
              <a:buNone/>
              <a:defRPr sz="9600">
                <a:solidFill>
                  <a:schemeClr val="tx1">
                    <a:tint val="75000"/>
                  </a:schemeClr>
                </a:solidFill>
              </a:defRPr>
            </a:lvl1pPr>
            <a:lvl2pPr marL="2193654" indent="0">
              <a:buNone/>
              <a:defRPr sz="8657">
                <a:solidFill>
                  <a:schemeClr val="tx1">
                    <a:tint val="75000"/>
                  </a:schemeClr>
                </a:solidFill>
              </a:defRPr>
            </a:lvl2pPr>
            <a:lvl3pPr marL="4387308" indent="0">
              <a:buNone/>
              <a:defRPr sz="7714">
                <a:solidFill>
                  <a:schemeClr val="tx1">
                    <a:tint val="75000"/>
                  </a:schemeClr>
                </a:solidFill>
              </a:defRPr>
            </a:lvl3pPr>
            <a:lvl4pPr marL="6580963" indent="0">
              <a:buNone/>
              <a:defRPr sz="6686">
                <a:solidFill>
                  <a:schemeClr val="tx1">
                    <a:tint val="75000"/>
                  </a:schemeClr>
                </a:solidFill>
              </a:defRPr>
            </a:lvl4pPr>
            <a:lvl5pPr marL="8774617" indent="0">
              <a:buNone/>
              <a:defRPr sz="6686">
                <a:solidFill>
                  <a:schemeClr val="tx1">
                    <a:tint val="75000"/>
                  </a:schemeClr>
                </a:solidFill>
              </a:defRPr>
            </a:lvl5pPr>
            <a:lvl6pPr marL="10968276" indent="0">
              <a:buNone/>
              <a:defRPr sz="6686">
                <a:solidFill>
                  <a:schemeClr val="tx1">
                    <a:tint val="75000"/>
                  </a:schemeClr>
                </a:solidFill>
              </a:defRPr>
            </a:lvl6pPr>
            <a:lvl7pPr marL="13161930" indent="0">
              <a:buNone/>
              <a:defRPr sz="6686">
                <a:solidFill>
                  <a:schemeClr val="tx1">
                    <a:tint val="75000"/>
                  </a:schemeClr>
                </a:solidFill>
              </a:defRPr>
            </a:lvl7pPr>
            <a:lvl8pPr marL="15355584" indent="0">
              <a:buNone/>
              <a:defRPr sz="6686">
                <a:solidFill>
                  <a:schemeClr val="tx1">
                    <a:tint val="75000"/>
                  </a:schemeClr>
                </a:solidFill>
              </a:defRPr>
            </a:lvl8pPr>
            <a:lvl9pPr marL="17549238" indent="0">
              <a:buNone/>
              <a:defRPr sz="668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5DD6A3-E6CB-BC4C-83F8-07D4F3632FAB}"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642A9-9379-2C4D-9375-70467A7454D9}" type="slidenum">
              <a:rPr lang="en-US" smtClean="0"/>
              <a:pPr/>
              <a:t>‹#›</a:t>
            </a:fld>
            <a:endParaRPr lang="en-US"/>
          </a:p>
        </p:txBody>
      </p:sp>
    </p:spTree>
    <p:extLst>
      <p:ext uri="{BB962C8B-B14F-4D97-AF65-F5344CB8AC3E}">
        <p14:creationId xmlns:p14="http://schemas.microsoft.com/office/powerpoint/2010/main" val="100385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291065" y="50184065"/>
            <a:ext cx="110238537" cy="141928847"/>
          </a:xfrm>
        </p:spPr>
        <p:txBody>
          <a:bodyPr/>
          <a:lstStyle>
            <a:lvl1pPr>
              <a:defRPr sz="13457"/>
            </a:lvl1pPr>
            <a:lvl2pPr>
              <a:defRPr sz="11486"/>
            </a:lvl2pPr>
            <a:lvl3pPr>
              <a:defRPr sz="9600"/>
            </a:lvl3pPr>
            <a:lvl4pPr>
              <a:defRPr sz="8657"/>
            </a:lvl4pPr>
            <a:lvl5pPr>
              <a:defRPr sz="8657"/>
            </a:lvl5pPr>
            <a:lvl6pPr>
              <a:defRPr sz="8657"/>
            </a:lvl6pPr>
            <a:lvl7pPr>
              <a:defRPr sz="8657"/>
            </a:lvl7pPr>
            <a:lvl8pPr>
              <a:defRPr sz="8657"/>
            </a:lvl8pPr>
            <a:lvl9pPr>
              <a:defRPr sz="865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3261131" y="50184065"/>
            <a:ext cx="110238543" cy="141928847"/>
          </a:xfrm>
        </p:spPr>
        <p:txBody>
          <a:bodyPr/>
          <a:lstStyle>
            <a:lvl1pPr>
              <a:defRPr sz="13457"/>
            </a:lvl1pPr>
            <a:lvl2pPr>
              <a:defRPr sz="11486"/>
            </a:lvl2pPr>
            <a:lvl3pPr>
              <a:defRPr sz="9600"/>
            </a:lvl3pPr>
            <a:lvl4pPr>
              <a:defRPr sz="8657"/>
            </a:lvl4pPr>
            <a:lvl5pPr>
              <a:defRPr sz="8657"/>
            </a:lvl5pPr>
            <a:lvl6pPr>
              <a:defRPr sz="8657"/>
            </a:lvl6pPr>
            <a:lvl7pPr>
              <a:defRPr sz="8657"/>
            </a:lvl7pPr>
            <a:lvl8pPr>
              <a:defRPr sz="8657"/>
            </a:lvl8pPr>
            <a:lvl9pPr>
              <a:defRPr sz="865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5DD6A3-E6CB-BC4C-83F8-07D4F3632FAB}" type="datetimeFigureOut">
              <a:rPr lang="en-US" smtClean="0"/>
              <a:pPr/>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642A9-9379-2C4D-9375-70467A7454D9}" type="slidenum">
              <a:rPr lang="en-US" smtClean="0"/>
              <a:pPr/>
              <a:t>‹#›</a:t>
            </a:fld>
            <a:endParaRPr lang="en-US"/>
          </a:p>
        </p:txBody>
      </p:sp>
    </p:spTree>
    <p:extLst>
      <p:ext uri="{BB962C8B-B14F-4D97-AF65-F5344CB8AC3E}">
        <p14:creationId xmlns:p14="http://schemas.microsoft.com/office/powerpoint/2010/main" val="218410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537973"/>
            <a:ext cx="3950208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2" y="8596637"/>
            <a:ext cx="19392903" cy="3582667"/>
          </a:xfrm>
        </p:spPr>
        <p:txBody>
          <a:bodyPr anchor="b"/>
          <a:lstStyle>
            <a:lvl1pPr marL="0" indent="0">
              <a:buNone/>
              <a:defRPr sz="11486" b="1"/>
            </a:lvl1pPr>
            <a:lvl2pPr marL="2193654" indent="0">
              <a:buNone/>
              <a:defRPr sz="9600" b="1"/>
            </a:lvl2pPr>
            <a:lvl3pPr marL="4387308" indent="0">
              <a:buNone/>
              <a:defRPr sz="8657" b="1"/>
            </a:lvl3pPr>
            <a:lvl4pPr marL="6580963" indent="0">
              <a:buNone/>
              <a:defRPr sz="7714" b="1"/>
            </a:lvl4pPr>
            <a:lvl5pPr marL="8774617" indent="0">
              <a:buNone/>
              <a:defRPr sz="7714" b="1"/>
            </a:lvl5pPr>
            <a:lvl6pPr marL="10968276" indent="0">
              <a:buNone/>
              <a:defRPr sz="7714" b="1"/>
            </a:lvl6pPr>
            <a:lvl7pPr marL="13161930" indent="0">
              <a:buNone/>
              <a:defRPr sz="7714" b="1"/>
            </a:lvl7pPr>
            <a:lvl8pPr marL="15355584" indent="0">
              <a:buNone/>
              <a:defRPr sz="7714" b="1"/>
            </a:lvl8pPr>
            <a:lvl9pPr marL="17549238" indent="0">
              <a:buNone/>
              <a:defRPr sz="7714" b="1"/>
            </a:lvl9pPr>
          </a:lstStyle>
          <a:p>
            <a:pPr lvl="0"/>
            <a:r>
              <a:rPr lang="en-US" smtClean="0"/>
              <a:t>Click to edit Master text styles</a:t>
            </a:r>
          </a:p>
        </p:txBody>
      </p:sp>
      <p:sp>
        <p:nvSpPr>
          <p:cNvPr id="4" name="Content Placeholder 3"/>
          <p:cNvSpPr>
            <a:spLocks noGrp="1"/>
          </p:cNvSpPr>
          <p:nvPr>
            <p:ph sz="half" idx="2"/>
          </p:nvPr>
        </p:nvSpPr>
        <p:spPr>
          <a:xfrm>
            <a:off x="2194562" y="12179304"/>
            <a:ext cx="19392903" cy="22127213"/>
          </a:xfrm>
        </p:spPr>
        <p:txBody>
          <a:bodyPr/>
          <a:lstStyle>
            <a:lvl1pPr>
              <a:defRPr sz="11486"/>
            </a:lvl1pPr>
            <a:lvl2pPr>
              <a:defRPr sz="9600"/>
            </a:lvl2pPr>
            <a:lvl3pPr>
              <a:defRPr sz="8657"/>
            </a:lvl3pPr>
            <a:lvl4pPr>
              <a:defRPr sz="7714"/>
            </a:lvl4pPr>
            <a:lvl5pPr>
              <a:defRPr sz="7714"/>
            </a:lvl5pPr>
            <a:lvl6pPr>
              <a:defRPr sz="7714"/>
            </a:lvl6pPr>
            <a:lvl7pPr>
              <a:defRPr sz="7714"/>
            </a:lvl7pPr>
            <a:lvl8pPr>
              <a:defRPr sz="7714"/>
            </a:lvl8pPr>
            <a:lvl9pPr>
              <a:defRPr sz="771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7" y="8596637"/>
            <a:ext cx="19400520" cy="3582667"/>
          </a:xfrm>
        </p:spPr>
        <p:txBody>
          <a:bodyPr anchor="b"/>
          <a:lstStyle>
            <a:lvl1pPr marL="0" indent="0">
              <a:buNone/>
              <a:defRPr sz="11486" b="1"/>
            </a:lvl1pPr>
            <a:lvl2pPr marL="2193654" indent="0">
              <a:buNone/>
              <a:defRPr sz="9600" b="1"/>
            </a:lvl2pPr>
            <a:lvl3pPr marL="4387308" indent="0">
              <a:buNone/>
              <a:defRPr sz="8657" b="1"/>
            </a:lvl3pPr>
            <a:lvl4pPr marL="6580963" indent="0">
              <a:buNone/>
              <a:defRPr sz="7714" b="1"/>
            </a:lvl4pPr>
            <a:lvl5pPr marL="8774617" indent="0">
              <a:buNone/>
              <a:defRPr sz="7714" b="1"/>
            </a:lvl5pPr>
            <a:lvl6pPr marL="10968276" indent="0">
              <a:buNone/>
              <a:defRPr sz="7714" b="1"/>
            </a:lvl6pPr>
            <a:lvl7pPr marL="13161930" indent="0">
              <a:buNone/>
              <a:defRPr sz="7714" b="1"/>
            </a:lvl7pPr>
            <a:lvl8pPr marL="15355584" indent="0">
              <a:buNone/>
              <a:defRPr sz="7714" b="1"/>
            </a:lvl8pPr>
            <a:lvl9pPr marL="17549238" indent="0">
              <a:buNone/>
              <a:defRPr sz="7714" b="1"/>
            </a:lvl9pPr>
          </a:lstStyle>
          <a:p>
            <a:pPr lvl="0"/>
            <a:r>
              <a:rPr lang="en-US" smtClean="0"/>
              <a:t>Click to edit Master text styles</a:t>
            </a:r>
          </a:p>
        </p:txBody>
      </p:sp>
      <p:sp>
        <p:nvSpPr>
          <p:cNvPr id="6" name="Content Placeholder 5"/>
          <p:cNvSpPr>
            <a:spLocks noGrp="1"/>
          </p:cNvSpPr>
          <p:nvPr>
            <p:ph sz="quarter" idx="4"/>
          </p:nvPr>
        </p:nvSpPr>
        <p:spPr>
          <a:xfrm>
            <a:off x="22296127" y="12179304"/>
            <a:ext cx="19400520" cy="22127213"/>
          </a:xfrm>
        </p:spPr>
        <p:txBody>
          <a:bodyPr/>
          <a:lstStyle>
            <a:lvl1pPr>
              <a:defRPr sz="11486"/>
            </a:lvl1pPr>
            <a:lvl2pPr>
              <a:defRPr sz="9600"/>
            </a:lvl2pPr>
            <a:lvl3pPr>
              <a:defRPr sz="8657"/>
            </a:lvl3pPr>
            <a:lvl4pPr>
              <a:defRPr sz="7714"/>
            </a:lvl4pPr>
            <a:lvl5pPr>
              <a:defRPr sz="7714"/>
            </a:lvl5pPr>
            <a:lvl6pPr>
              <a:defRPr sz="7714"/>
            </a:lvl6pPr>
            <a:lvl7pPr>
              <a:defRPr sz="7714"/>
            </a:lvl7pPr>
            <a:lvl8pPr>
              <a:defRPr sz="7714"/>
            </a:lvl8pPr>
            <a:lvl9pPr>
              <a:defRPr sz="771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5DD6A3-E6CB-BC4C-83F8-07D4F3632FAB}" type="datetimeFigureOut">
              <a:rPr lang="en-US" smtClean="0"/>
              <a:pPr/>
              <a:t>3/30/2017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C642A9-9379-2C4D-9375-70467A7454D9}" type="slidenum">
              <a:rPr lang="en-US" smtClean="0"/>
              <a:pPr/>
              <a:t>‹#›</a:t>
            </a:fld>
            <a:endParaRPr lang="en-US"/>
          </a:p>
        </p:txBody>
      </p:sp>
    </p:spTree>
    <p:extLst>
      <p:ext uri="{BB962C8B-B14F-4D97-AF65-F5344CB8AC3E}">
        <p14:creationId xmlns:p14="http://schemas.microsoft.com/office/powerpoint/2010/main" val="172062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5DD6A3-E6CB-BC4C-83F8-07D4F3632FAB}" type="datetimeFigureOut">
              <a:rPr lang="en-US" smtClean="0"/>
              <a:pPr/>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642A9-9379-2C4D-9375-70467A7454D9}" type="slidenum">
              <a:rPr lang="en-US" smtClean="0"/>
              <a:pPr/>
              <a:t>‹#›</a:t>
            </a:fld>
            <a:endParaRPr lang="en-US"/>
          </a:p>
        </p:txBody>
      </p:sp>
    </p:spTree>
    <p:extLst>
      <p:ext uri="{BB962C8B-B14F-4D97-AF65-F5344CB8AC3E}">
        <p14:creationId xmlns:p14="http://schemas.microsoft.com/office/powerpoint/2010/main" val="294882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DD6A3-E6CB-BC4C-83F8-07D4F3632FAB}" type="datetimeFigureOut">
              <a:rPr lang="en-US" smtClean="0"/>
              <a:pPr/>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C642A9-9379-2C4D-9375-70467A7454D9}" type="slidenum">
              <a:rPr lang="en-US" smtClean="0"/>
              <a:pPr/>
              <a:t>‹#›</a:t>
            </a:fld>
            <a:endParaRPr lang="en-US"/>
          </a:p>
        </p:txBody>
      </p:sp>
    </p:spTree>
    <p:extLst>
      <p:ext uri="{BB962C8B-B14F-4D97-AF65-F5344CB8AC3E}">
        <p14:creationId xmlns:p14="http://schemas.microsoft.com/office/powerpoint/2010/main" val="55798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1" y="1529080"/>
            <a:ext cx="14439903" cy="650748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529092"/>
            <a:ext cx="24536400" cy="32777433"/>
          </a:xfrm>
        </p:spPr>
        <p:txBody>
          <a:bodyPr/>
          <a:lstStyle>
            <a:lvl1pPr>
              <a:defRPr sz="15343"/>
            </a:lvl1pPr>
            <a:lvl2pPr>
              <a:defRPr sz="13457"/>
            </a:lvl2pPr>
            <a:lvl3pPr>
              <a:defRPr sz="11486"/>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71" y="8036572"/>
            <a:ext cx="14439903" cy="26269953"/>
          </a:xfrm>
        </p:spPr>
        <p:txBody>
          <a:bodyPr/>
          <a:lstStyle>
            <a:lvl1pPr marL="0" indent="0">
              <a:buNone/>
              <a:defRPr sz="6686"/>
            </a:lvl1pPr>
            <a:lvl2pPr marL="2193654" indent="0">
              <a:buNone/>
              <a:defRPr sz="5743"/>
            </a:lvl2pPr>
            <a:lvl3pPr marL="4387308" indent="0">
              <a:buNone/>
              <a:defRPr sz="4800"/>
            </a:lvl3pPr>
            <a:lvl4pPr marL="6580963" indent="0">
              <a:buNone/>
              <a:defRPr sz="4286"/>
            </a:lvl4pPr>
            <a:lvl5pPr marL="8774617" indent="0">
              <a:buNone/>
              <a:defRPr sz="4286"/>
            </a:lvl5pPr>
            <a:lvl6pPr marL="10968276" indent="0">
              <a:buNone/>
              <a:defRPr sz="4286"/>
            </a:lvl6pPr>
            <a:lvl7pPr marL="13161930" indent="0">
              <a:buNone/>
              <a:defRPr sz="4286"/>
            </a:lvl7pPr>
            <a:lvl8pPr marL="15355584" indent="0">
              <a:buNone/>
              <a:defRPr sz="4286"/>
            </a:lvl8pPr>
            <a:lvl9pPr marL="17549238" indent="0">
              <a:buNone/>
              <a:defRPr sz="428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DD6A3-E6CB-BC4C-83F8-07D4F3632FAB}" type="datetimeFigureOut">
              <a:rPr lang="en-US" smtClean="0"/>
              <a:pPr/>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642A9-9379-2C4D-9375-70467A7454D9}" type="slidenum">
              <a:rPr lang="en-US" smtClean="0"/>
              <a:pPr/>
              <a:t>‹#›</a:t>
            </a:fld>
            <a:endParaRPr lang="en-US"/>
          </a:p>
        </p:txBody>
      </p:sp>
    </p:spTree>
    <p:extLst>
      <p:ext uri="{BB962C8B-B14F-4D97-AF65-F5344CB8AC3E}">
        <p14:creationId xmlns:p14="http://schemas.microsoft.com/office/powerpoint/2010/main" val="299597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6883363"/>
            <a:ext cx="26334720" cy="317373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3431540"/>
            <a:ext cx="26334720" cy="23042880"/>
          </a:xfrm>
        </p:spPr>
        <p:txBody>
          <a:bodyPr/>
          <a:lstStyle>
            <a:lvl1pPr marL="0" indent="0">
              <a:buNone/>
              <a:defRPr sz="15343"/>
            </a:lvl1pPr>
            <a:lvl2pPr marL="2193654" indent="0">
              <a:buNone/>
              <a:defRPr sz="13457"/>
            </a:lvl2pPr>
            <a:lvl3pPr marL="4387308" indent="0">
              <a:buNone/>
              <a:defRPr sz="11486"/>
            </a:lvl3pPr>
            <a:lvl4pPr marL="6580963" indent="0">
              <a:buNone/>
              <a:defRPr sz="9600"/>
            </a:lvl4pPr>
            <a:lvl5pPr marL="8774617" indent="0">
              <a:buNone/>
              <a:defRPr sz="9600"/>
            </a:lvl5pPr>
            <a:lvl6pPr marL="10968276" indent="0">
              <a:buNone/>
              <a:defRPr sz="9600"/>
            </a:lvl6pPr>
            <a:lvl7pPr marL="13161930" indent="0">
              <a:buNone/>
              <a:defRPr sz="9600"/>
            </a:lvl7pPr>
            <a:lvl8pPr marL="15355584" indent="0">
              <a:buNone/>
              <a:defRPr sz="9600"/>
            </a:lvl8pPr>
            <a:lvl9pPr marL="17549238" indent="0">
              <a:buNone/>
              <a:defRPr sz="9600"/>
            </a:lvl9pPr>
          </a:lstStyle>
          <a:p>
            <a:endParaRPr lang="en-US"/>
          </a:p>
        </p:txBody>
      </p:sp>
      <p:sp>
        <p:nvSpPr>
          <p:cNvPr id="4" name="Text Placeholder 3"/>
          <p:cNvSpPr>
            <a:spLocks noGrp="1"/>
          </p:cNvSpPr>
          <p:nvPr>
            <p:ph type="body" sz="half" idx="2"/>
          </p:nvPr>
        </p:nvSpPr>
        <p:spPr>
          <a:xfrm>
            <a:off x="8602983" y="30057097"/>
            <a:ext cx="26334720" cy="4507227"/>
          </a:xfrm>
        </p:spPr>
        <p:txBody>
          <a:bodyPr/>
          <a:lstStyle>
            <a:lvl1pPr marL="0" indent="0">
              <a:buNone/>
              <a:defRPr sz="6686"/>
            </a:lvl1pPr>
            <a:lvl2pPr marL="2193654" indent="0">
              <a:buNone/>
              <a:defRPr sz="5743"/>
            </a:lvl2pPr>
            <a:lvl3pPr marL="4387308" indent="0">
              <a:buNone/>
              <a:defRPr sz="4800"/>
            </a:lvl3pPr>
            <a:lvl4pPr marL="6580963" indent="0">
              <a:buNone/>
              <a:defRPr sz="4286"/>
            </a:lvl4pPr>
            <a:lvl5pPr marL="8774617" indent="0">
              <a:buNone/>
              <a:defRPr sz="4286"/>
            </a:lvl5pPr>
            <a:lvl6pPr marL="10968276" indent="0">
              <a:buNone/>
              <a:defRPr sz="4286"/>
            </a:lvl6pPr>
            <a:lvl7pPr marL="13161930" indent="0">
              <a:buNone/>
              <a:defRPr sz="4286"/>
            </a:lvl7pPr>
            <a:lvl8pPr marL="15355584" indent="0">
              <a:buNone/>
              <a:defRPr sz="4286"/>
            </a:lvl8pPr>
            <a:lvl9pPr marL="17549238" indent="0">
              <a:buNone/>
              <a:defRPr sz="428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DD6A3-E6CB-BC4C-83F8-07D4F3632FAB}" type="datetimeFigureOut">
              <a:rPr lang="en-US" smtClean="0"/>
              <a:pPr/>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642A9-9379-2C4D-9375-70467A7454D9}" type="slidenum">
              <a:rPr lang="en-US" smtClean="0"/>
              <a:pPr/>
              <a:t>‹#›</a:t>
            </a:fld>
            <a:endParaRPr lang="en-US"/>
          </a:p>
        </p:txBody>
      </p:sp>
    </p:spTree>
    <p:extLst>
      <p:ext uri="{BB962C8B-B14F-4D97-AF65-F5344CB8AC3E}">
        <p14:creationId xmlns:p14="http://schemas.microsoft.com/office/powerpoint/2010/main" val="249761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537973"/>
            <a:ext cx="39502080" cy="6400800"/>
          </a:xfrm>
          <a:prstGeom prst="rect">
            <a:avLst/>
          </a:prstGeom>
        </p:spPr>
        <p:txBody>
          <a:bodyPr vert="horz" lIns="511857" tIns="255931" rIns="511857" bIns="25593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8961132"/>
            <a:ext cx="39502080" cy="25345393"/>
          </a:xfrm>
          <a:prstGeom prst="rect">
            <a:avLst/>
          </a:prstGeom>
        </p:spPr>
        <p:txBody>
          <a:bodyPr vert="horz" lIns="511857" tIns="255931" rIns="511857" bIns="2559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5595568"/>
            <a:ext cx="10241280" cy="2044700"/>
          </a:xfrm>
          <a:prstGeom prst="rect">
            <a:avLst/>
          </a:prstGeom>
        </p:spPr>
        <p:txBody>
          <a:bodyPr vert="horz" lIns="511857" tIns="255931" rIns="511857" bIns="255931" rtlCol="0" anchor="ctr"/>
          <a:lstStyle>
            <a:lvl1pPr algn="l">
              <a:defRPr sz="5743">
                <a:solidFill>
                  <a:schemeClr val="tx1">
                    <a:tint val="75000"/>
                  </a:schemeClr>
                </a:solidFill>
              </a:defRPr>
            </a:lvl1pPr>
          </a:lstStyle>
          <a:p>
            <a:fld id="{B35DD6A3-E6CB-BC4C-83F8-07D4F3632FAB}" type="datetimeFigureOut">
              <a:rPr lang="en-US" smtClean="0"/>
              <a:pPr/>
              <a:t>3/30/2017</a:t>
            </a:fld>
            <a:endParaRPr lang="en-US"/>
          </a:p>
        </p:txBody>
      </p:sp>
      <p:sp>
        <p:nvSpPr>
          <p:cNvPr id="5" name="Footer Placeholder 4"/>
          <p:cNvSpPr>
            <a:spLocks noGrp="1"/>
          </p:cNvSpPr>
          <p:nvPr>
            <p:ph type="ftr" sz="quarter" idx="3"/>
          </p:nvPr>
        </p:nvSpPr>
        <p:spPr>
          <a:xfrm>
            <a:off x="14996160" y="35595568"/>
            <a:ext cx="13898880" cy="2044700"/>
          </a:xfrm>
          <a:prstGeom prst="rect">
            <a:avLst/>
          </a:prstGeom>
        </p:spPr>
        <p:txBody>
          <a:bodyPr vert="horz" lIns="511857" tIns="255931" rIns="511857" bIns="255931" rtlCol="0" anchor="ctr"/>
          <a:lstStyle>
            <a:lvl1pPr algn="ctr">
              <a:defRPr sz="574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5595568"/>
            <a:ext cx="10241280" cy="2044700"/>
          </a:xfrm>
          <a:prstGeom prst="rect">
            <a:avLst/>
          </a:prstGeom>
        </p:spPr>
        <p:txBody>
          <a:bodyPr vert="horz" lIns="511857" tIns="255931" rIns="511857" bIns="255931" rtlCol="0" anchor="ctr"/>
          <a:lstStyle>
            <a:lvl1pPr algn="r">
              <a:defRPr sz="5743">
                <a:solidFill>
                  <a:schemeClr val="tx1">
                    <a:tint val="75000"/>
                  </a:schemeClr>
                </a:solidFill>
              </a:defRPr>
            </a:lvl1pPr>
          </a:lstStyle>
          <a:p>
            <a:fld id="{D5C642A9-9379-2C4D-9375-70467A7454D9}" type="slidenum">
              <a:rPr lang="en-US" smtClean="0"/>
              <a:pPr/>
              <a:t>‹#›</a:t>
            </a:fld>
            <a:endParaRPr lang="en-US"/>
          </a:p>
        </p:txBody>
      </p:sp>
    </p:spTree>
    <p:extLst>
      <p:ext uri="{BB962C8B-B14F-4D97-AF65-F5344CB8AC3E}">
        <p14:creationId xmlns:p14="http://schemas.microsoft.com/office/powerpoint/2010/main" val="1784578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654" rtl="0" eaLnBrk="1" latinLnBrk="0" hangingPunct="1">
        <a:spcBef>
          <a:spcPct val="0"/>
        </a:spcBef>
        <a:buNone/>
        <a:defRPr sz="21086" kern="1200">
          <a:solidFill>
            <a:schemeClr val="tx1"/>
          </a:solidFill>
          <a:latin typeface="+mj-lt"/>
          <a:ea typeface="+mj-ea"/>
          <a:cs typeface="+mj-cs"/>
        </a:defRPr>
      </a:lvl1pPr>
    </p:titleStyle>
    <p:bodyStyle>
      <a:lvl1pPr marL="1645242" indent="-1645242" algn="l" defTabSz="2193654" rtl="0" eaLnBrk="1" latinLnBrk="0" hangingPunct="1">
        <a:spcBef>
          <a:spcPct val="20000"/>
        </a:spcBef>
        <a:buFont typeface="Arial"/>
        <a:buChar char="•"/>
        <a:defRPr sz="15343" kern="1200">
          <a:solidFill>
            <a:schemeClr val="tx1"/>
          </a:solidFill>
          <a:latin typeface="+mn-lt"/>
          <a:ea typeface="+mn-ea"/>
          <a:cs typeface="+mn-cs"/>
        </a:defRPr>
      </a:lvl1pPr>
      <a:lvl2pPr marL="3564690" indent="-1371036" algn="l" defTabSz="2193654" rtl="0" eaLnBrk="1" latinLnBrk="0" hangingPunct="1">
        <a:spcBef>
          <a:spcPct val="20000"/>
        </a:spcBef>
        <a:buFont typeface="Arial"/>
        <a:buChar char="–"/>
        <a:defRPr sz="13457" kern="1200">
          <a:solidFill>
            <a:schemeClr val="tx1"/>
          </a:solidFill>
          <a:latin typeface="+mn-lt"/>
          <a:ea typeface="+mn-ea"/>
          <a:cs typeface="+mn-cs"/>
        </a:defRPr>
      </a:lvl2pPr>
      <a:lvl3pPr marL="5484138" indent="-1096829" algn="l" defTabSz="2193654" rtl="0" eaLnBrk="1" latinLnBrk="0" hangingPunct="1">
        <a:spcBef>
          <a:spcPct val="20000"/>
        </a:spcBef>
        <a:buFont typeface="Arial"/>
        <a:buChar char="•"/>
        <a:defRPr sz="11486" kern="1200">
          <a:solidFill>
            <a:schemeClr val="tx1"/>
          </a:solidFill>
          <a:latin typeface="+mn-lt"/>
          <a:ea typeface="+mn-ea"/>
          <a:cs typeface="+mn-cs"/>
        </a:defRPr>
      </a:lvl3pPr>
      <a:lvl4pPr marL="7677792" indent="-1096829" algn="l" defTabSz="2193654" rtl="0" eaLnBrk="1" latinLnBrk="0" hangingPunct="1">
        <a:spcBef>
          <a:spcPct val="20000"/>
        </a:spcBef>
        <a:buFont typeface="Arial"/>
        <a:buChar char="–"/>
        <a:defRPr sz="9600" kern="1200">
          <a:solidFill>
            <a:schemeClr val="tx1"/>
          </a:solidFill>
          <a:latin typeface="+mn-lt"/>
          <a:ea typeface="+mn-ea"/>
          <a:cs typeface="+mn-cs"/>
        </a:defRPr>
      </a:lvl4pPr>
      <a:lvl5pPr marL="9871446" indent="-1096829" algn="l" defTabSz="2193654" rtl="0" eaLnBrk="1" latinLnBrk="0" hangingPunct="1">
        <a:spcBef>
          <a:spcPct val="20000"/>
        </a:spcBef>
        <a:buFont typeface="Arial"/>
        <a:buChar char="»"/>
        <a:defRPr sz="9600" kern="1200">
          <a:solidFill>
            <a:schemeClr val="tx1"/>
          </a:solidFill>
          <a:latin typeface="+mn-lt"/>
          <a:ea typeface="+mn-ea"/>
          <a:cs typeface="+mn-cs"/>
        </a:defRPr>
      </a:lvl5pPr>
      <a:lvl6pPr marL="12065100" indent="-1096829" algn="l" defTabSz="2193654" rtl="0" eaLnBrk="1" latinLnBrk="0" hangingPunct="1">
        <a:spcBef>
          <a:spcPct val="20000"/>
        </a:spcBef>
        <a:buFont typeface="Arial"/>
        <a:buChar char="•"/>
        <a:defRPr sz="9600" kern="1200">
          <a:solidFill>
            <a:schemeClr val="tx1"/>
          </a:solidFill>
          <a:latin typeface="+mn-lt"/>
          <a:ea typeface="+mn-ea"/>
          <a:cs typeface="+mn-cs"/>
        </a:defRPr>
      </a:lvl6pPr>
      <a:lvl7pPr marL="14258755" indent="-1096829" algn="l" defTabSz="2193654" rtl="0" eaLnBrk="1" latinLnBrk="0" hangingPunct="1">
        <a:spcBef>
          <a:spcPct val="20000"/>
        </a:spcBef>
        <a:buFont typeface="Arial"/>
        <a:buChar char="•"/>
        <a:defRPr sz="9600" kern="1200">
          <a:solidFill>
            <a:schemeClr val="tx1"/>
          </a:solidFill>
          <a:latin typeface="+mn-lt"/>
          <a:ea typeface="+mn-ea"/>
          <a:cs typeface="+mn-cs"/>
        </a:defRPr>
      </a:lvl7pPr>
      <a:lvl8pPr marL="16452409" indent="-1096829" algn="l" defTabSz="2193654" rtl="0" eaLnBrk="1" latinLnBrk="0" hangingPunct="1">
        <a:spcBef>
          <a:spcPct val="20000"/>
        </a:spcBef>
        <a:buFont typeface="Arial"/>
        <a:buChar char="•"/>
        <a:defRPr sz="9600" kern="1200">
          <a:solidFill>
            <a:schemeClr val="tx1"/>
          </a:solidFill>
          <a:latin typeface="+mn-lt"/>
          <a:ea typeface="+mn-ea"/>
          <a:cs typeface="+mn-cs"/>
        </a:defRPr>
      </a:lvl8pPr>
      <a:lvl9pPr marL="18646068" indent="-1096829" algn="l" defTabSz="2193654"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3654" rtl="0" eaLnBrk="1" latinLnBrk="0" hangingPunct="1">
        <a:defRPr sz="8657" kern="1200">
          <a:solidFill>
            <a:schemeClr val="tx1"/>
          </a:solidFill>
          <a:latin typeface="+mn-lt"/>
          <a:ea typeface="+mn-ea"/>
          <a:cs typeface="+mn-cs"/>
        </a:defRPr>
      </a:lvl1pPr>
      <a:lvl2pPr marL="2193654" algn="l" defTabSz="2193654" rtl="0" eaLnBrk="1" latinLnBrk="0" hangingPunct="1">
        <a:defRPr sz="8657" kern="1200">
          <a:solidFill>
            <a:schemeClr val="tx1"/>
          </a:solidFill>
          <a:latin typeface="+mn-lt"/>
          <a:ea typeface="+mn-ea"/>
          <a:cs typeface="+mn-cs"/>
        </a:defRPr>
      </a:lvl2pPr>
      <a:lvl3pPr marL="4387308" algn="l" defTabSz="2193654" rtl="0" eaLnBrk="1" latinLnBrk="0" hangingPunct="1">
        <a:defRPr sz="8657" kern="1200">
          <a:solidFill>
            <a:schemeClr val="tx1"/>
          </a:solidFill>
          <a:latin typeface="+mn-lt"/>
          <a:ea typeface="+mn-ea"/>
          <a:cs typeface="+mn-cs"/>
        </a:defRPr>
      </a:lvl3pPr>
      <a:lvl4pPr marL="6580963" algn="l" defTabSz="2193654" rtl="0" eaLnBrk="1" latinLnBrk="0" hangingPunct="1">
        <a:defRPr sz="8657" kern="1200">
          <a:solidFill>
            <a:schemeClr val="tx1"/>
          </a:solidFill>
          <a:latin typeface="+mn-lt"/>
          <a:ea typeface="+mn-ea"/>
          <a:cs typeface="+mn-cs"/>
        </a:defRPr>
      </a:lvl4pPr>
      <a:lvl5pPr marL="8774617" algn="l" defTabSz="2193654" rtl="0" eaLnBrk="1" latinLnBrk="0" hangingPunct="1">
        <a:defRPr sz="8657" kern="1200">
          <a:solidFill>
            <a:schemeClr val="tx1"/>
          </a:solidFill>
          <a:latin typeface="+mn-lt"/>
          <a:ea typeface="+mn-ea"/>
          <a:cs typeface="+mn-cs"/>
        </a:defRPr>
      </a:lvl5pPr>
      <a:lvl6pPr marL="10968276" algn="l" defTabSz="2193654" rtl="0" eaLnBrk="1" latinLnBrk="0" hangingPunct="1">
        <a:defRPr sz="8657" kern="1200">
          <a:solidFill>
            <a:schemeClr val="tx1"/>
          </a:solidFill>
          <a:latin typeface="+mn-lt"/>
          <a:ea typeface="+mn-ea"/>
          <a:cs typeface="+mn-cs"/>
        </a:defRPr>
      </a:lvl6pPr>
      <a:lvl7pPr marL="13161930" algn="l" defTabSz="2193654" rtl="0" eaLnBrk="1" latinLnBrk="0" hangingPunct="1">
        <a:defRPr sz="8657" kern="1200">
          <a:solidFill>
            <a:schemeClr val="tx1"/>
          </a:solidFill>
          <a:latin typeface="+mn-lt"/>
          <a:ea typeface="+mn-ea"/>
          <a:cs typeface="+mn-cs"/>
        </a:defRPr>
      </a:lvl7pPr>
      <a:lvl8pPr marL="15355584" algn="l" defTabSz="2193654" rtl="0" eaLnBrk="1" latinLnBrk="0" hangingPunct="1">
        <a:defRPr sz="8657" kern="1200">
          <a:solidFill>
            <a:schemeClr val="tx1"/>
          </a:solidFill>
          <a:latin typeface="+mn-lt"/>
          <a:ea typeface="+mn-ea"/>
          <a:cs typeface="+mn-cs"/>
        </a:defRPr>
      </a:lvl8pPr>
      <a:lvl9pPr marL="17549238" algn="l" defTabSz="2193654" rtl="0" eaLnBrk="1" latinLnBrk="0" hangingPunct="1">
        <a:defRPr sz="86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png"/><Relationship Id="rId21" Type="http://schemas.openxmlformats.org/officeDocument/2006/relationships/image" Target="../media/image19.emf"/><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emf"/><Relationship Id="rId2" Type="http://schemas.openxmlformats.org/officeDocument/2006/relationships/notesSlide" Target="../notesSlides/notesSlid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6.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emf"/><Relationship Id="rId23" Type="http://schemas.openxmlformats.org/officeDocument/2006/relationships/image" Target="../media/image21.emf"/><Relationship Id="rId10" Type="http://schemas.openxmlformats.org/officeDocument/2006/relationships/image" Target="../media/image8.png"/><Relationship Id="rId19" Type="http://schemas.openxmlformats.org/officeDocument/2006/relationships/image" Target="../media/image17.emf"/><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emf"/><Relationship Id="rId22"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11468682" y="4600851"/>
            <a:ext cx="20759193" cy="33380319"/>
          </a:xfrm>
          <a:prstGeom prst="roundRect">
            <a:avLst>
              <a:gd name="adj" fmla="val 0"/>
            </a:avLst>
          </a:prstGeom>
          <a:solidFill>
            <a:srgbClr val="FFFFFF"/>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657" dirty="0"/>
          </a:p>
        </p:txBody>
      </p:sp>
      <p:sp>
        <p:nvSpPr>
          <p:cNvPr id="64" name="Rounded Rectangle 63"/>
          <p:cNvSpPr/>
          <p:nvPr/>
        </p:nvSpPr>
        <p:spPr>
          <a:xfrm>
            <a:off x="11742104" y="14402354"/>
            <a:ext cx="20196491" cy="3364467"/>
          </a:xfrm>
          <a:prstGeom prst="roundRect">
            <a:avLst>
              <a:gd name="adj" fmla="val 0"/>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657" dirty="0"/>
          </a:p>
        </p:txBody>
      </p:sp>
      <p:sp>
        <p:nvSpPr>
          <p:cNvPr id="106" name="Round Same Side Corner Rectangle 105"/>
          <p:cNvSpPr/>
          <p:nvPr/>
        </p:nvSpPr>
        <p:spPr>
          <a:xfrm>
            <a:off x="32548434" y="3709553"/>
            <a:ext cx="10932626" cy="891298"/>
          </a:xfrm>
          <a:prstGeom prst="round2SameRect">
            <a:avLst/>
          </a:prstGeom>
          <a:solidFill>
            <a:srgbClr val="604A7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657"/>
          </a:p>
        </p:txBody>
      </p:sp>
      <p:sp>
        <p:nvSpPr>
          <p:cNvPr id="105" name="Round Same Side Corner Rectangle 104"/>
          <p:cNvSpPr/>
          <p:nvPr/>
        </p:nvSpPr>
        <p:spPr>
          <a:xfrm>
            <a:off x="11433870" y="3713413"/>
            <a:ext cx="20781080" cy="1017617"/>
          </a:xfrm>
          <a:prstGeom prst="round2SameRect">
            <a:avLst/>
          </a:prstGeom>
          <a:solidFill>
            <a:srgbClr val="604A7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657"/>
          </a:p>
        </p:txBody>
      </p:sp>
      <p:sp>
        <p:nvSpPr>
          <p:cNvPr id="66" name="Round Same Side Corner Rectangle 65"/>
          <p:cNvSpPr/>
          <p:nvPr/>
        </p:nvSpPr>
        <p:spPr>
          <a:xfrm>
            <a:off x="275430" y="3709553"/>
            <a:ext cx="10824955" cy="861609"/>
          </a:xfrm>
          <a:prstGeom prst="round2SameRect">
            <a:avLst/>
          </a:prstGeom>
          <a:solidFill>
            <a:schemeClr val="accent4">
              <a:lumMod val="75000"/>
            </a:schemeClr>
          </a:solidFill>
          <a:ln w="38100" cmpd="sng">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657"/>
          </a:p>
        </p:txBody>
      </p:sp>
      <p:sp>
        <p:nvSpPr>
          <p:cNvPr id="41" name="Rectangle 40"/>
          <p:cNvSpPr/>
          <p:nvPr/>
        </p:nvSpPr>
        <p:spPr>
          <a:xfrm>
            <a:off x="6566657" y="0"/>
            <a:ext cx="31298334" cy="3252201"/>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657"/>
          </a:p>
        </p:txBody>
      </p:sp>
      <p:sp>
        <p:nvSpPr>
          <p:cNvPr id="10" name="Rounded Rectangle 9"/>
          <p:cNvSpPr/>
          <p:nvPr/>
        </p:nvSpPr>
        <p:spPr>
          <a:xfrm>
            <a:off x="270553" y="4517520"/>
            <a:ext cx="10824955" cy="33514850"/>
          </a:xfrm>
          <a:prstGeom prst="roundRect">
            <a:avLst>
              <a:gd name="adj" fmla="val 0"/>
            </a:avLst>
          </a:prstGeom>
          <a:solidFill>
            <a:srgbClr val="FFFFFF"/>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657" dirty="0"/>
          </a:p>
        </p:txBody>
      </p:sp>
      <p:sp>
        <p:nvSpPr>
          <p:cNvPr id="4" name="Title 3"/>
          <p:cNvSpPr>
            <a:spLocks noGrp="1"/>
          </p:cNvSpPr>
          <p:nvPr>
            <p:ph type="title"/>
          </p:nvPr>
        </p:nvSpPr>
        <p:spPr>
          <a:xfrm>
            <a:off x="6566657" y="-861423"/>
            <a:ext cx="30959408" cy="3276489"/>
          </a:xfrm>
        </p:spPr>
        <p:txBody>
          <a:bodyPr>
            <a:normAutofit/>
            <a:scene3d>
              <a:camera prst="orthographicFront"/>
              <a:lightRig rig="soft" dir="t">
                <a:rot lat="0" lon="0" rev="10800000"/>
              </a:lightRig>
            </a:scene3d>
            <a:sp3d>
              <a:bevelT w="27940" h="12700"/>
              <a:contourClr>
                <a:srgbClr val="DDDDDD"/>
              </a:contourClr>
            </a:sp3d>
          </a:bodyPr>
          <a:lstStyle/>
          <a:p>
            <a:r>
              <a:rPr lang="en-US" sz="6000" b="1" dirty="0" smtClean="0">
                <a:solidFill>
                  <a:schemeClr val="bg1"/>
                </a:solidFill>
                <a:latin typeface="Helvetica"/>
                <a:cs typeface="Helvetica"/>
              </a:rPr>
              <a:t>Redox Switchable Polymerization by Yttrium and Indium Complexes</a:t>
            </a:r>
            <a:endParaRPr lang="en-US" sz="6000" dirty="0">
              <a:solidFill>
                <a:schemeClr val="bg1"/>
              </a:solidFill>
              <a:latin typeface="Helvetica"/>
              <a:cs typeface="Helvetica"/>
            </a:endParaRPr>
          </a:p>
        </p:txBody>
      </p:sp>
      <p:sp>
        <p:nvSpPr>
          <p:cNvPr id="6" name="Rectangle 5"/>
          <p:cNvSpPr/>
          <p:nvPr/>
        </p:nvSpPr>
        <p:spPr>
          <a:xfrm>
            <a:off x="661983" y="4998384"/>
            <a:ext cx="10038169" cy="4401205"/>
          </a:xfrm>
          <a:prstGeom prst="rect">
            <a:avLst/>
          </a:prstGeom>
        </p:spPr>
        <p:txBody>
          <a:bodyPr wrap="square">
            <a:spAutoFit/>
          </a:bodyPr>
          <a:lstStyle/>
          <a:p>
            <a:pPr algn="just"/>
            <a:r>
              <a:rPr lang="en-US" sz="3500" dirty="0">
                <a:latin typeface="Helvetica" panose="020B0604020202020204" pitchFamily="34" charset="0"/>
                <a:cs typeface="Helvetica" panose="020B0604020202020204" pitchFamily="34" charset="0"/>
              </a:rPr>
              <a:t>The ring-opening polymerization (ROP) of cyclic esters is a resourceful method for the production of polyesters. As such, there is interest in obtaining a high degree of control over the polymerization process</a:t>
            </a:r>
            <a:r>
              <a:rPr lang="en-US" sz="3500" dirty="0" smtClean="0">
                <a:latin typeface="Helvetica" panose="020B0604020202020204" pitchFamily="34" charset="0"/>
                <a:cs typeface="Helvetica" panose="020B0604020202020204" pitchFamily="34" charset="0"/>
              </a:rPr>
              <a:t>. Selective control can be obtained through redox-switchable catalysts, which selectively induce and inhibit the ring-opening polymerization of certain monomers.  </a:t>
            </a:r>
            <a:endParaRPr lang="en-US" sz="3500" dirty="0">
              <a:latin typeface="Helvetica" panose="020B0604020202020204" pitchFamily="34" charset="0"/>
              <a:cs typeface="Helvetica" panose="020B0604020202020204" pitchFamily="34" charset="0"/>
            </a:endParaRPr>
          </a:p>
        </p:txBody>
      </p:sp>
      <p:sp>
        <p:nvSpPr>
          <p:cNvPr id="7" name="TextBox 6"/>
          <p:cNvSpPr txBox="1"/>
          <p:nvPr/>
        </p:nvSpPr>
        <p:spPr>
          <a:xfrm>
            <a:off x="37275465" y="10886032"/>
            <a:ext cx="184731" cy="1424557"/>
          </a:xfrm>
          <a:prstGeom prst="rect">
            <a:avLst/>
          </a:prstGeom>
          <a:noFill/>
        </p:spPr>
        <p:txBody>
          <a:bodyPr wrap="none" rtlCol="0">
            <a:spAutoFit/>
          </a:bodyPr>
          <a:lstStyle/>
          <a:p>
            <a:endParaRPr lang="en-US" sz="8657" dirty="0"/>
          </a:p>
        </p:txBody>
      </p:sp>
      <p:sp>
        <p:nvSpPr>
          <p:cNvPr id="25" name="Rounded Rectangle 24"/>
          <p:cNvSpPr/>
          <p:nvPr/>
        </p:nvSpPr>
        <p:spPr>
          <a:xfrm>
            <a:off x="32548225" y="4553655"/>
            <a:ext cx="10932626" cy="33478715"/>
          </a:xfrm>
          <a:prstGeom prst="roundRect">
            <a:avLst>
              <a:gd name="adj" fmla="val 0"/>
            </a:avLst>
          </a:prstGeom>
          <a:solidFill>
            <a:srgbClr val="FFFFFF"/>
          </a:solidFill>
          <a:ln>
            <a:solidFill>
              <a:srgbClr val="B3A2C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657" dirty="0"/>
          </a:p>
        </p:txBody>
      </p:sp>
      <p:sp>
        <p:nvSpPr>
          <p:cNvPr id="29" name="TextBox 28"/>
          <p:cNvSpPr txBox="1"/>
          <p:nvPr/>
        </p:nvSpPr>
        <p:spPr>
          <a:xfrm>
            <a:off x="11452435" y="3880821"/>
            <a:ext cx="20740628" cy="861774"/>
          </a:xfrm>
          <a:prstGeom prst="rect">
            <a:avLst/>
          </a:prstGeom>
          <a:solidFill>
            <a:srgbClr val="604A7B"/>
          </a:solidFill>
          <a:ln>
            <a:noFill/>
          </a:ln>
          <a:effectLst>
            <a:outerShdw blurRad="50800" dist="38100" dir="2700000" algn="tl" rotWithShape="0">
              <a:prstClr val="black">
                <a:alpha val="40000"/>
              </a:prstClr>
            </a:outerShdw>
          </a:effectLst>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en-US" sz="5000" b="1" spc="129" dirty="0" smtClean="0">
                <a:ln w="11430"/>
                <a:solidFill>
                  <a:srgbClr val="FFFFFF"/>
                </a:solidFill>
                <a:effectLst>
                  <a:outerShdw blurRad="25400" algn="tl" rotWithShape="0">
                    <a:srgbClr val="000000">
                      <a:alpha val="43000"/>
                    </a:srgbClr>
                  </a:outerShdw>
                </a:effectLst>
                <a:latin typeface="Helvetica"/>
                <a:cs typeface="Helvetica"/>
              </a:rPr>
              <a:t>Redox Switchable Catalyst</a:t>
            </a:r>
            <a:endParaRPr lang="en-US" sz="5000" b="1" spc="129" dirty="0">
              <a:ln w="11430"/>
              <a:solidFill>
                <a:srgbClr val="FFFFFF"/>
              </a:solidFill>
              <a:effectLst>
                <a:outerShdw blurRad="25400" algn="tl" rotWithShape="0">
                  <a:srgbClr val="000000">
                    <a:alpha val="43000"/>
                  </a:srgbClr>
                </a:outerShdw>
              </a:effectLst>
              <a:latin typeface="Helvetica"/>
              <a:cs typeface="Helvetica"/>
            </a:endParaRPr>
          </a:p>
        </p:txBody>
      </p:sp>
      <p:sp>
        <p:nvSpPr>
          <p:cNvPr id="37" name="TextBox 36"/>
          <p:cNvSpPr txBox="1"/>
          <p:nvPr/>
        </p:nvSpPr>
        <p:spPr>
          <a:xfrm>
            <a:off x="32548436" y="3850609"/>
            <a:ext cx="10932627" cy="1631216"/>
          </a:xfrm>
          <a:prstGeom prst="rect">
            <a:avLst/>
          </a:prstGeom>
          <a:solidFill>
            <a:srgbClr val="604A7B"/>
          </a:solidFill>
          <a:ln>
            <a:noFill/>
          </a:ln>
          <a:effectLst>
            <a:outerShdw blurRad="50800" dist="38100" dir="2700000" algn="tl" rotWithShape="0">
              <a:prstClr val="black">
                <a:alpha val="40000"/>
              </a:prstClr>
            </a:outerShdw>
          </a:effectLst>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en-US" sz="5000" b="1" spc="129" dirty="0" smtClean="0">
                <a:ln w="11430"/>
                <a:solidFill>
                  <a:srgbClr val="FFFFFF"/>
                </a:solidFill>
                <a:effectLst>
                  <a:outerShdw blurRad="25400" algn="tl" rotWithShape="0">
                    <a:srgbClr val="000000">
                      <a:alpha val="43000"/>
                    </a:srgbClr>
                  </a:outerShdw>
                </a:effectLst>
                <a:latin typeface="Helvetica"/>
                <a:cs typeface="Helvetica"/>
              </a:rPr>
              <a:t>Characterization of Metal Complexes</a:t>
            </a:r>
            <a:endParaRPr lang="en-US" sz="5000" b="1" spc="129" dirty="0">
              <a:ln w="11430"/>
              <a:solidFill>
                <a:srgbClr val="FFFFFF"/>
              </a:solidFill>
              <a:effectLst>
                <a:outerShdw blurRad="25400" algn="tl" rotWithShape="0">
                  <a:srgbClr val="000000">
                    <a:alpha val="43000"/>
                  </a:srgbClr>
                </a:outerShdw>
              </a:effectLst>
              <a:latin typeface="Helvetica"/>
              <a:cs typeface="Helvetica"/>
            </a:endParaRPr>
          </a:p>
        </p:txBody>
      </p:sp>
      <p:sp>
        <p:nvSpPr>
          <p:cNvPr id="38" name="TextBox 37"/>
          <p:cNvSpPr txBox="1"/>
          <p:nvPr/>
        </p:nvSpPr>
        <p:spPr>
          <a:xfrm>
            <a:off x="32544474" y="31380319"/>
            <a:ext cx="10907435" cy="861774"/>
          </a:xfrm>
          <a:prstGeom prst="rect">
            <a:avLst/>
          </a:prstGeom>
          <a:solidFill>
            <a:srgbClr val="604A7B"/>
          </a:solidFill>
          <a:ln>
            <a:noFill/>
          </a:ln>
          <a:effectLst>
            <a:outerShdw blurRad="50800" dist="38100" dir="2700000" algn="tl" rotWithShape="0">
              <a:prstClr val="black">
                <a:alpha val="40000"/>
              </a:prstClr>
            </a:outerShdw>
          </a:effectLst>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en-US" sz="5000" b="1" spc="129" dirty="0" smtClean="0">
                <a:ln w="11430"/>
                <a:solidFill>
                  <a:srgbClr val="FFFFFF"/>
                </a:solidFill>
                <a:effectLst>
                  <a:outerShdw blurRad="25400" algn="tl" rotWithShape="0">
                    <a:srgbClr val="000000">
                      <a:alpha val="43000"/>
                    </a:srgbClr>
                  </a:outerShdw>
                </a:effectLst>
                <a:latin typeface="Helvetica"/>
                <a:cs typeface="Helvetica"/>
              </a:rPr>
              <a:t>Acknowledgments</a:t>
            </a:r>
            <a:endParaRPr lang="en-US" sz="5000" b="1" spc="129" dirty="0">
              <a:ln w="11430"/>
              <a:solidFill>
                <a:srgbClr val="FFFFFF"/>
              </a:solidFill>
              <a:effectLst>
                <a:outerShdw blurRad="25400" algn="tl" rotWithShape="0">
                  <a:srgbClr val="000000">
                    <a:alpha val="43000"/>
                  </a:srgbClr>
                </a:outerShdw>
              </a:effectLst>
              <a:latin typeface="Helvetica"/>
              <a:cs typeface="Helvetica"/>
            </a:endParaRPr>
          </a:p>
        </p:txBody>
      </p:sp>
      <p:sp>
        <p:nvSpPr>
          <p:cNvPr id="53" name="TextBox 52"/>
          <p:cNvSpPr txBox="1"/>
          <p:nvPr/>
        </p:nvSpPr>
        <p:spPr>
          <a:xfrm>
            <a:off x="270553" y="3871431"/>
            <a:ext cx="10848399" cy="861774"/>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en-US" sz="5000" b="1" spc="129" dirty="0">
                <a:ln w="11430"/>
                <a:solidFill>
                  <a:srgbClr val="FFFFFF"/>
                </a:solidFill>
                <a:effectLst>
                  <a:outerShdw blurRad="25400" algn="tl" rotWithShape="0">
                    <a:srgbClr val="000000">
                      <a:alpha val="43000"/>
                    </a:srgbClr>
                  </a:outerShdw>
                </a:effectLst>
                <a:latin typeface="Arial"/>
                <a:cs typeface="Arial"/>
              </a:rPr>
              <a:t>Introduction</a:t>
            </a:r>
          </a:p>
        </p:txBody>
      </p:sp>
      <p:sp>
        <p:nvSpPr>
          <p:cNvPr id="59" name="TextBox 58"/>
          <p:cNvSpPr txBox="1"/>
          <p:nvPr/>
        </p:nvSpPr>
        <p:spPr>
          <a:xfrm>
            <a:off x="32793541" y="5948942"/>
            <a:ext cx="10142900" cy="2785378"/>
          </a:xfrm>
          <a:prstGeom prst="rect">
            <a:avLst/>
          </a:prstGeom>
          <a:noFill/>
        </p:spPr>
        <p:txBody>
          <a:bodyPr wrap="square" rtlCol="0">
            <a:spAutoFit/>
          </a:bodyPr>
          <a:lstStyle/>
          <a:p>
            <a:r>
              <a:rPr lang="en-US" sz="3500" dirty="0" smtClean="0">
                <a:latin typeface="Helvetica"/>
                <a:cs typeface="Helvetica"/>
              </a:rPr>
              <a:t>NMR spectroscopy was utilized to analyze the purity and yield of products. HSQC, CV, and XRAY crystallography will be utilized to further characterize the metal complexes. GPC will be used for the analyzing the polymers. </a:t>
            </a:r>
            <a:endParaRPr lang="en-US" sz="3500" i="1" dirty="0">
              <a:latin typeface="Helvetica"/>
              <a:cs typeface="Helvetica"/>
            </a:endParaRPr>
          </a:p>
        </p:txBody>
      </p:sp>
      <p:sp>
        <p:nvSpPr>
          <p:cNvPr id="24" name="TextBox 23"/>
          <p:cNvSpPr txBox="1"/>
          <p:nvPr/>
        </p:nvSpPr>
        <p:spPr>
          <a:xfrm>
            <a:off x="4251126" y="1495776"/>
            <a:ext cx="34757662" cy="1516890"/>
          </a:xfrm>
          <a:prstGeom prst="rect">
            <a:avLst/>
          </a:prstGeom>
          <a:noFill/>
        </p:spPr>
        <p:txBody>
          <a:bodyPr wrap="square" rtlCol="0">
            <a:spAutoFit/>
          </a:bodyPr>
          <a:lstStyle/>
          <a:p>
            <a:pPr algn="ctr"/>
            <a:r>
              <a:rPr lang="en-US" sz="5400" b="1" dirty="0" err="1" smtClean="0">
                <a:solidFill>
                  <a:schemeClr val="bg1"/>
                </a:solidFill>
                <a:latin typeface="Helvetica"/>
                <a:cs typeface="Helvetica"/>
              </a:rPr>
              <a:t>Sooihk</a:t>
            </a:r>
            <a:r>
              <a:rPr lang="en-US" sz="5400" b="1" dirty="0" smtClean="0">
                <a:solidFill>
                  <a:schemeClr val="bg1"/>
                </a:solidFill>
                <a:latin typeface="Helvetica"/>
                <a:cs typeface="Helvetica"/>
              </a:rPr>
              <a:t> Ro, Alexander Laughlin, Paula L. Diaconescu</a:t>
            </a:r>
            <a:endParaRPr lang="en-US" sz="5400" b="1" dirty="0">
              <a:solidFill>
                <a:schemeClr val="bg1"/>
              </a:solidFill>
              <a:latin typeface="Helvetica"/>
              <a:cs typeface="Helvetica"/>
            </a:endParaRPr>
          </a:p>
          <a:p>
            <a:pPr algn="ctr"/>
            <a:r>
              <a:rPr lang="en-US" sz="3857" dirty="0" smtClean="0">
                <a:solidFill>
                  <a:schemeClr val="bg1"/>
                </a:solidFill>
                <a:latin typeface="Helvetica" charset="0"/>
                <a:ea typeface="Helvetica" charset="0"/>
                <a:cs typeface="Helvetica" charset="0"/>
              </a:rPr>
              <a:t>University of California, Los Angeles, CA, </a:t>
            </a:r>
            <a:r>
              <a:rPr lang="en-US" sz="3857" dirty="0">
                <a:solidFill>
                  <a:schemeClr val="bg1"/>
                </a:solidFill>
                <a:latin typeface="Helvetica" charset="0"/>
                <a:ea typeface="Helvetica" charset="0"/>
                <a:cs typeface="Helvetica" charset="0"/>
              </a:rPr>
              <a:t>USA</a:t>
            </a:r>
            <a:endParaRPr lang="en-US" sz="3857" dirty="0">
              <a:solidFill>
                <a:schemeClr val="bg1"/>
              </a:solidFill>
              <a:latin typeface="Helvetica"/>
              <a:cs typeface="Helvetica"/>
            </a:endParaRPr>
          </a:p>
        </p:txBody>
      </p:sp>
      <p:sp>
        <p:nvSpPr>
          <p:cNvPr id="77" name="TextBox 76"/>
          <p:cNvSpPr txBox="1"/>
          <p:nvPr/>
        </p:nvSpPr>
        <p:spPr>
          <a:xfrm>
            <a:off x="11839422" y="14442834"/>
            <a:ext cx="19964310" cy="3323987"/>
          </a:xfrm>
          <a:prstGeom prst="rect">
            <a:avLst/>
          </a:prstGeom>
          <a:noFill/>
        </p:spPr>
        <p:txBody>
          <a:bodyPr wrap="square" rtlCol="0">
            <a:spAutoFit/>
          </a:bodyPr>
          <a:lstStyle/>
          <a:p>
            <a:r>
              <a:rPr lang="en-US" sz="3500" dirty="0" smtClean="0">
                <a:latin typeface="Helvetica"/>
                <a:cs typeface="Helvetica"/>
              </a:rPr>
              <a:t>Having a ferrocene backbone allows 2-Y(</a:t>
            </a:r>
            <a:r>
              <a:rPr lang="en-US" sz="3500" dirty="0" err="1" smtClean="0">
                <a:latin typeface="Helvetica"/>
                <a:cs typeface="Helvetica"/>
              </a:rPr>
              <a:t>O</a:t>
            </a:r>
            <a:r>
              <a:rPr lang="en-US" sz="3500" baseline="30000" dirty="0" err="1" smtClean="0">
                <a:latin typeface="Helvetica"/>
                <a:cs typeface="Helvetica"/>
              </a:rPr>
              <a:t>t</a:t>
            </a:r>
            <a:r>
              <a:rPr lang="en-US" sz="3500" dirty="0" err="1" smtClean="0">
                <a:latin typeface="Helvetica"/>
                <a:cs typeface="Helvetica"/>
              </a:rPr>
              <a:t>Bu</a:t>
            </a:r>
            <a:r>
              <a:rPr lang="en-US" sz="3500" dirty="0" smtClean="0">
                <a:latin typeface="Helvetica"/>
                <a:cs typeface="Helvetica"/>
              </a:rPr>
              <a:t>) and 4-In(</a:t>
            </a:r>
            <a:r>
              <a:rPr lang="en-US" sz="3500" dirty="0" err="1" smtClean="0">
                <a:latin typeface="Helvetica"/>
                <a:cs typeface="Helvetica"/>
              </a:rPr>
              <a:t>OPh</a:t>
            </a:r>
            <a:r>
              <a:rPr lang="en-US" sz="3500" dirty="0" smtClean="0">
                <a:latin typeface="Helvetica"/>
                <a:cs typeface="Helvetica"/>
              </a:rPr>
              <a:t>) to be switched between their oxidized and reduced states. Previous research showed 1-Y(</a:t>
            </a:r>
            <a:r>
              <a:rPr lang="en-US" sz="3500" dirty="0" err="1" smtClean="0">
                <a:latin typeface="Helvetica"/>
                <a:cs typeface="Helvetica"/>
              </a:rPr>
              <a:t>O</a:t>
            </a:r>
            <a:r>
              <a:rPr lang="en-US" sz="3500" baseline="30000" dirty="0" err="1" smtClean="0">
                <a:latin typeface="Helvetica"/>
                <a:cs typeface="Helvetica"/>
              </a:rPr>
              <a:t>t</a:t>
            </a:r>
            <a:r>
              <a:rPr lang="en-US" sz="3500" dirty="0" err="1" smtClean="0">
                <a:latin typeface="Helvetica"/>
                <a:cs typeface="Helvetica"/>
              </a:rPr>
              <a:t>Bu</a:t>
            </a:r>
            <a:r>
              <a:rPr lang="en-US" sz="3500" dirty="0" smtClean="0">
                <a:latin typeface="Helvetica"/>
                <a:cs typeface="Helvetica"/>
              </a:rPr>
              <a:t>) was able to polymerize L-</a:t>
            </a:r>
            <a:r>
              <a:rPr lang="en-US" sz="3500" dirty="0" err="1" smtClean="0">
                <a:latin typeface="Helvetica"/>
                <a:cs typeface="Helvetica"/>
              </a:rPr>
              <a:t>lactide</a:t>
            </a:r>
            <a:r>
              <a:rPr lang="en-US" sz="3500" dirty="0" smtClean="0">
                <a:latin typeface="Helvetica"/>
                <a:cs typeface="Helvetica"/>
              </a:rPr>
              <a:t> in its reduced state but not in its oxidized state. Opposite behavior was observed for the polymerization of </a:t>
            </a:r>
            <a:r>
              <a:rPr lang="en-US" sz="3500" dirty="0" err="1" smtClean="0">
                <a:latin typeface="Helvetica"/>
                <a:cs typeface="Helvetica"/>
              </a:rPr>
              <a:t>trimethylene</a:t>
            </a:r>
            <a:r>
              <a:rPr lang="en-US" sz="3500" dirty="0" smtClean="0">
                <a:latin typeface="Helvetica"/>
                <a:cs typeface="Helvetica"/>
              </a:rPr>
              <a:t> carbonate with 3-In(</a:t>
            </a:r>
            <a:r>
              <a:rPr lang="en-US" sz="3500" dirty="0" err="1" smtClean="0">
                <a:latin typeface="Helvetica"/>
                <a:cs typeface="Helvetica"/>
              </a:rPr>
              <a:t>OPh</a:t>
            </a:r>
            <a:r>
              <a:rPr lang="en-US" sz="3500" dirty="0" smtClean="0">
                <a:latin typeface="Helvetica"/>
                <a:cs typeface="Helvetica"/>
              </a:rPr>
              <a:t>). We are investigating the change in reactivity for each metal complex as we switch the substituents (R = </a:t>
            </a:r>
            <a:r>
              <a:rPr lang="en-US" sz="3500" dirty="0" err="1" smtClean="0">
                <a:latin typeface="Helvetica"/>
                <a:cs typeface="Helvetica"/>
              </a:rPr>
              <a:t>O</a:t>
            </a:r>
            <a:r>
              <a:rPr lang="en-US" sz="3500" baseline="30000" dirty="0" err="1" smtClean="0">
                <a:latin typeface="Helvetica"/>
                <a:cs typeface="Helvetica"/>
              </a:rPr>
              <a:t>t</a:t>
            </a:r>
            <a:r>
              <a:rPr lang="en-US" sz="3500" dirty="0" err="1" smtClean="0">
                <a:latin typeface="Helvetica"/>
                <a:cs typeface="Helvetica"/>
              </a:rPr>
              <a:t>Bu</a:t>
            </a:r>
            <a:r>
              <a:rPr lang="en-US" sz="3500" dirty="0" smtClean="0">
                <a:latin typeface="Helvetica"/>
                <a:cs typeface="Helvetica"/>
              </a:rPr>
              <a:t>, </a:t>
            </a:r>
            <a:r>
              <a:rPr lang="en-US" sz="3500" dirty="0" err="1" smtClean="0">
                <a:latin typeface="Helvetica"/>
                <a:cs typeface="Helvetica"/>
              </a:rPr>
              <a:t>OMe</a:t>
            </a:r>
            <a:r>
              <a:rPr lang="en-US" sz="3500" dirty="0" smtClean="0">
                <a:latin typeface="Helvetica"/>
                <a:cs typeface="Helvetica"/>
              </a:rPr>
              <a:t>, OCF</a:t>
            </a:r>
            <a:r>
              <a:rPr lang="en-US" sz="3500" baseline="-25000" dirty="0" smtClean="0">
                <a:latin typeface="Helvetica"/>
                <a:cs typeface="Helvetica"/>
              </a:rPr>
              <a:t>3</a:t>
            </a:r>
            <a:r>
              <a:rPr lang="en-US" sz="3500" dirty="0" smtClean="0">
                <a:latin typeface="Helvetica"/>
                <a:cs typeface="Helvetica"/>
              </a:rPr>
              <a:t>) on the supporting ligand. Cyclic voltammetry will be utilized to test the redox reversibility of </a:t>
            </a:r>
            <a:r>
              <a:rPr lang="en-US" sz="3500" dirty="0">
                <a:latin typeface="Helvetica"/>
                <a:cs typeface="Helvetica"/>
              </a:rPr>
              <a:t>2-Y(</a:t>
            </a:r>
            <a:r>
              <a:rPr lang="en-US" sz="3500" dirty="0" err="1">
                <a:latin typeface="Helvetica"/>
                <a:cs typeface="Helvetica"/>
              </a:rPr>
              <a:t>O</a:t>
            </a:r>
            <a:r>
              <a:rPr lang="en-US" sz="3500" baseline="30000" dirty="0" err="1">
                <a:latin typeface="Helvetica"/>
                <a:cs typeface="Helvetica"/>
              </a:rPr>
              <a:t>t</a:t>
            </a:r>
            <a:r>
              <a:rPr lang="en-US" sz="3500" dirty="0" err="1">
                <a:latin typeface="Helvetica"/>
                <a:cs typeface="Helvetica"/>
              </a:rPr>
              <a:t>Bu</a:t>
            </a:r>
            <a:r>
              <a:rPr lang="en-US" sz="3500" dirty="0">
                <a:latin typeface="Helvetica"/>
                <a:cs typeface="Helvetica"/>
              </a:rPr>
              <a:t>) and 4-In(</a:t>
            </a:r>
            <a:r>
              <a:rPr lang="en-US" sz="3500" dirty="0" err="1">
                <a:latin typeface="Helvetica"/>
                <a:cs typeface="Helvetica"/>
              </a:rPr>
              <a:t>OPh</a:t>
            </a:r>
            <a:r>
              <a:rPr lang="en-US" sz="3500" dirty="0" smtClean="0">
                <a:latin typeface="Helvetica"/>
                <a:cs typeface="Helvetica"/>
              </a:rPr>
              <a:t>).</a:t>
            </a:r>
            <a:endParaRPr lang="en-US" sz="3500" dirty="0">
              <a:latin typeface="Helvetica"/>
              <a:cs typeface="Helvetica"/>
            </a:endParaRPr>
          </a:p>
        </p:txBody>
      </p:sp>
      <p:sp>
        <p:nvSpPr>
          <p:cNvPr id="80" name="TextBox 79"/>
          <p:cNvSpPr txBox="1"/>
          <p:nvPr/>
        </p:nvSpPr>
        <p:spPr>
          <a:xfrm>
            <a:off x="11452434" y="18473088"/>
            <a:ext cx="20775441" cy="861774"/>
          </a:xfrm>
          <a:prstGeom prst="rect">
            <a:avLst/>
          </a:prstGeom>
          <a:solidFill>
            <a:srgbClr val="604A7B"/>
          </a:solidFill>
          <a:ln>
            <a:noFill/>
          </a:ln>
          <a:effectLst>
            <a:outerShdw blurRad="50800" dist="38100" dir="2700000" algn="tl" rotWithShape="0">
              <a:prstClr val="black">
                <a:alpha val="40000"/>
              </a:prstClr>
            </a:outerShdw>
          </a:effectLst>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en-US" sz="5000" b="1" spc="129" dirty="0" smtClean="0">
                <a:ln w="11430"/>
                <a:solidFill>
                  <a:schemeClr val="bg1"/>
                </a:solidFill>
                <a:effectLst>
                  <a:outerShdw blurRad="25400" algn="tl" rotWithShape="0">
                    <a:srgbClr val="000000">
                      <a:alpha val="43000"/>
                    </a:srgbClr>
                  </a:outerShdw>
                </a:effectLst>
                <a:latin typeface="Helvetica"/>
                <a:cs typeface="Helvetica"/>
              </a:rPr>
              <a:t>Synthesis of </a:t>
            </a:r>
            <a:r>
              <a:rPr lang="en-US" sz="5000" b="1" spc="129" dirty="0" smtClean="0">
                <a:ln w="11430"/>
                <a:solidFill>
                  <a:schemeClr val="bg1"/>
                </a:solidFill>
                <a:effectLst>
                  <a:outerShdw blurRad="25400" algn="tl" rotWithShape="0">
                    <a:srgbClr val="000000">
                      <a:alpha val="43000"/>
                    </a:srgbClr>
                  </a:outerShdw>
                </a:effectLst>
                <a:latin typeface="Helvetica"/>
                <a:cs typeface="Helvetica"/>
              </a:rPr>
              <a:t>Ligands</a:t>
            </a:r>
            <a:endParaRPr lang="en-US" sz="5000" b="1" spc="129" dirty="0">
              <a:ln w="11430"/>
              <a:solidFill>
                <a:schemeClr val="bg1"/>
              </a:solidFill>
              <a:effectLst>
                <a:outerShdw blurRad="25400" algn="tl" rotWithShape="0">
                  <a:srgbClr val="000000">
                    <a:alpha val="43000"/>
                  </a:srgbClr>
                </a:outerShdw>
              </a:effectLst>
              <a:latin typeface="Helvetica"/>
              <a:cs typeface="Helvetica"/>
            </a:endParaRPr>
          </a:p>
        </p:txBody>
      </p:sp>
      <p:sp>
        <p:nvSpPr>
          <p:cNvPr id="47" name="Rectangle 46"/>
          <p:cNvSpPr/>
          <p:nvPr/>
        </p:nvSpPr>
        <p:spPr>
          <a:xfrm>
            <a:off x="661983" y="22426552"/>
            <a:ext cx="10228859" cy="6555641"/>
          </a:xfrm>
          <a:prstGeom prst="rect">
            <a:avLst/>
          </a:prstGeom>
        </p:spPr>
        <p:txBody>
          <a:bodyPr wrap="square">
            <a:spAutoFit/>
          </a:bodyPr>
          <a:lstStyle/>
          <a:p>
            <a:pPr algn="just"/>
            <a:r>
              <a:rPr lang="en-US" sz="3500" dirty="0" smtClean="0">
                <a:latin typeface="Helvetica"/>
                <a:cs typeface="Helvetica"/>
              </a:rPr>
              <a:t>It was reported that an yttrium </a:t>
            </a:r>
            <a:r>
              <a:rPr lang="en-US" sz="3500" dirty="0" err="1" smtClean="0">
                <a:latin typeface="Helvetica"/>
                <a:cs typeface="Helvetica"/>
              </a:rPr>
              <a:t>alkoxide</a:t>
            </a:r>
            <a:r>
              <a:rPr lang="en-US" sz="3500" dirty="0" smtClean="0">
                <a:latin typeface="Helvetica"/>
                <a:cs typeface="Helvetica"/>
              </a:rPr>
              <a:t> </a:t>
            </a:r>
            <a:r>
              <a:rPr lang="en-US" sz="3500" dirty="0" err="1" smtClean="0">
                <a:latin typeface="Helvetica"/>
                <a:cs typeface="Helvetica"/>
              </a:rPr>
              <a:t>phosfen</a:t>
            </a:r>
            <a:r>
              <a:rPr lang="en-US" sz="3500" dirty="0" smtClean="0">
                <a:latin typeface="Helvetica"/>
                <a:cs typeface="Helvetica"/>
              </a:rPr>
              <a:t> complex (1-Y(</a:t>
            </a:r>
            <a:r>
              <a:rPr lang="en-US" sz="3500" dirty="0" err="1" smtClean="0">
                <a:latin typeface="Helvetica"/>
                <a:cs typeface="Helvetica"/>
              </a:rPr>
              <a:t>O</a:t>
            </a:r>
            <a:r>
              <a:rPr lang="en-US" sz="3500" baseline="30000" dirty="0" err="1" smtClean="0">
                <a:latin typeface="Helvetica"/>
                <a:cs typeface="Helvetica"/>
              </a:rPr>
              <a:t>t</a:t>
            </a:r>
            <a:r>
              <a:rPr lang="en-US" sz="3500" dirty="0" err="1" smtClean="0">
                <a:latin typeface="Helvetica"/>
                <a:cs typeface="Helvetica"/>
              </a:rPr>
              <a:t>Bu</a:t>
            </a:r>
            <a:r>
              <a:rPr lang="en-US" sz="3500" dirty="0" smtClean="0">
                <a:latin typeface="Helvetica"/>
                <a:cs typeface="Helvetica"/>
              </a:rPr>
              <a:t>), </a:t>
            </a:r>
            <a:r>
              <a:rPr lang="en-US" sz="3500" dirty="0" err="1" smtClean="0">
                <a:latin typeface="Helvetica"/>
                <a:cs typeface="Helvetica"/>
              </a:rPr>
              <a:t>phosfen</a:t>
            </a:r>
            <a:r>
              <a:rPr lang="en-US" sz="3500" dirty="0" smtClean="0">
                <a:latin typeface="Helvetica"/>
                <a:cs typeface="Helvetica"/>
              </a:rPr>
              <a:t> = 1,1’-di(2-tert-butyl-6-diphenylphosphiniminophenoxy)ferrocene) could be used to control the polymerization of L-</a:t>
            </a:r>
            <a:r>
              <a:rPr lang="en-US" sz="3500" dirty="0" err="1" smtClean="0">
                <a:latin typeface="Helvetica"/>
                <a:cs typeface="Helvetica"/>
              </a:rPr>
              <a:t>lactide</a:t>
            </a:r>
            <a:r>
              <a:rPr lang="en-US" sz="3500" dirty="0">
                <a:latin typeface="Helvetica"/>
                <a:cs typeface="Helvetica"/>
              </a:rPr>
              <a:t> </a:t>
            </a:r>
            <a:r>
              <a:rPr lang="en-US" sz="3500" dirty="0" smtClean="0">
                <a:latin typeface="Helvetica"/>
                <a:cs typeface="Helvetica"/>
              </a:rPr>
              <a:t>through redox processes. In addition. an indium </a:t>
            </a:r>
            <a:r>
              <a:rPr lang="en-US" sz="3500" dirty="0" err="1" smtClean="0">
                <a:latin typeface="Helvetica"/>
                <a:cs typeface="Helvetica"/>
              </a:rPr>
              <a:t>phosfen</a:t>
            </a:r>
            <a:r>
              <a:rPr lang="en-US" sz="3500" dirty="0">
                <a:latin typeface="Helvetica"/>
                <a:cs typeface="Helvetica"/>
              </a:rPr>
              <a:t> </a:t>
            </a:r>
            <a:r>
              <a:rPr lang="en-US" sz="3500" dirty="0" err="1" smtClean="0">
                <a:latin typeface="Helvetica"/>
                <a:cs typeface="Helvetica"/>
              </a:rPr>
              <a:t>aryloxide</a:t>
            </a:r>
            <a:r>
              <a:rPr lang="en-US" sz="3500" dirty="0" smtClean="0">
                <a:latin typeface="Helvetica"/>
                <a:cs typeface="Helvetica"/>
              </a:rPr>
              <a:t> (3-In(</a:t>
            </a:r>
            <a:r>
              <a:rPr lang="en-US" sz="3500" dirty="0" err="1" smtClean="0">
                <a:latin typeface="Helvetica"/>
                <a:cs typeface="Helvetica"/>
              </a:rPr>
              <a:t>OPh</a:t>
            </a:r>
            <a:r>
              <a:rPr lang="en-US" sz="3500" dirty="0" smtClean="0">
                <a:latin typeface="Helvetica"/>
                <a:cs typeface="Helvetica"/>
              </a:rPr>
              <a:t>) supported by the same ligand was reported to control the polymerization of </a:t>
            </a:r>
            <a:r>
              <a:rPr lang="en-US" sz="3500" dirty="0" err="1" smtClean="0">
                <a:latin typeface="Helvetica"/>
                <a:cs typeface="Helvetica"/>
              </a:rPr>
              <a:t>trimethylene</a:t>
            </a:r>
            <a:r>
              <a:rPr lang="en-US" sz="3500" dirty="0" smtClean="0">
                <a:latin typeface="Helvetica"/>
                <a:cs typeface="Helvetica"/>
              </a:rPr>
              <a:t> carbonate through redox processes. We substituted the R group in the para position of the phenol ring in the ligand with a </a:t>
            </a:r>
            <a:r>
              <a:rPr lang="en-US" sz="3500" i="1" dirty="0" err="1" smtClean="0">
                <a:latin typeface="Helvetica"/>
                <a:cs typeface="Helvetica"/>
              </a:rPr>
              <a:t>tert</a:t>
            </a:r>
            <a:r>
              <a:rPr lang="en-US" sz="3500" dirty="0" smtClean="0">
                <a:latin typeface="Helvetica"/>
                <a:cs typeface="Helvetica"/>
              </a:rPr>
              <a:t>-butyl group in order to synthesize 2-Y(</a:t>
            </a:r>
            <a:r>
              <a:rPr lang="en-US" sz="3500" dirty="0" err="1" smtClean="0">
                <a:latin typeface="Helvetica"/>
                <a:cs typeface="Helvetica"/>
              </a:rPr>
              <a:t>O</a:t>
            </a:r>
            <a:r>
              <a:rPr lang="en-US" sz="3500" baseline="30000" dirty="0" err="1" smtClean="0">
                <a:latin typeface="Helvetica"/>
                <a:cs typeface="Helvetica"/>
              </a:rPr>
              <a:t>t</a:t>
            </a:r>
            <a:r>
              <a:rPr lang="en-US" sz="3500" dirty="0" err="1" smtClean="0">
                <a:latin typeface="Helvetica"/>
                <a:cs typeface="Helvetica"/>
              </a:rPr>
              <a:t>Bu</a:t>
            </a:r>
            <a:r>
              <a:rPr lang="en-US" sz="3500" dirty="0" smtClean="0">
                <a:latin typeface="Helvetica"/>
                <a:cs typeface="Helvetica"/>
              </a:rPr>
              <a:t>) and 4-In(</a:t>
            </a:r>
            <a:r>
              <a:rPr lang="en-US" sz="3500" dirty="0" err="1" smtClean="0">
                <a:latin typeface="Helvetica"/>
                <a:cs typeface="Helvetica"/>
              </a:rPr>
              <a:t>OPh</a:t>
            </a:r>
            <a:r>
              <a:rPr lang="en-US" sz="3500" dirty="0" smtClean="0">
                <a:latin typeface="Helvetica"/>
                <a:cs typeface="Helvetica"/>
              </a:rPr>
              <a:t>).</a:t>
            </a:r>
            <a:endParaRPr lang="en-US" sz="3500" dirty="0">
              <a:latin typeface="Helvetica"/>
              <a:cs typeface="Helvetica"/>
            </a:endParaRPr>
          </a:p>
        </p:txBody>
      </p:sp>
      <p:sp>
        <p:nvSpPr>
          <p:cNvPr id="67" name="TextBox 66"/>
          <p:cNvSpPr txBox="1"/>
          <p:nvPr/>
        </p:nvSpPr>
        <p:spPr>
          <a:xfrm>
            <a:off x="21441822" y="6082607"/>
            <a:ext cx="379755" cy="477054"/>
          </a:xfrm>
          <a:prstGeom prst="rect">
            <a:avLst/>
          </a:prstGeom>
          <a:noFill/>
        </p:spPr>
        <p:txBody>
          <a:bodyPr wrap="square" rtlCol="0">
            <a:spAutoFit/>
          </a:bodyPr>
          <a:lstStyle/>
          <a:p>
            <a:endParaRPr lang="en-US" sz="2500" dirty="0">
              <a:latin typeface="Helvetica"/>
              <a:cs typeface="Helvetica"/>
            </a:endParaRPr>
          </a:p>
        </p:txBody>
      </p:sp>
      <p:sp>
        <p:nvSpPr>
          <p:cNvPr id="82" name="Rectangle 81"/>
          <p:cNvSpPr/>
          <p:nvPr/>
        </p:nvSpPr>
        <p:spPr>
          <a:xfrm>
            <a:off x="661983" y="19580247"/>
            <a:ext cx="8886450" cy="2554545"/>
          </a:xfrm>
          <a:prstGeom prst="rect">
            <a:avLst/>
          </a:prstGeom>
        </p:spPr>
        <p:txBody>
          <a:bodyPr wrap="square">
            <a:spAutoFit/>
          </a:bodyPr>
          <a:lstStyle/>
          <a:p>
            <a:r>
              <a:rPr lang="pt-BR" sz="4000" b="1" dirty="0" smtClean="0">
                <a:latin typeface="Helvetica"/>
                <a:cs typeface="Helvetica"/>
              </a:rPr>
              <a:t>1</a:t>
            </a:r>
            <a:r>
              <a:rPr lang="pt-BR" sz="4000" b="1" dirty="0">
                <a:latin typeface="Helvetica"/>
                <a:cs typeface="Helvetica"/>
              </a:rPr>
              <a:t>: </a:t>
            </a:r>
            <a:r>
              <a:rPr lang="pt-BR" sz="4000" b="1" dirty="0">
                <a:solidFill>
                  <a:srgbClr val="9966FF"/>
                </a:solidFill>
                <a:latin typeface="Helvetica"/>
                <a:cs typeface="Helvetica"/>
              </a:rPr>
              <a:t>M</a:t>
            </a:r>
            <a:r>
              <a:rPr lang="pt-BR" sz="4000" b="1" dirty="0">
                <a:latin typeface="Helvetica"/>
                <a:cs typeface="Helvetica"/>
              </a:rPr>
              <a:t> = Y, </a:t>
            </a:r>
            <a:r>
              <a:rPr lang="pt-BR" sz="4000" b="1" dirty="0" smtClean="0">
                <a:latin typeface="Helvetica"/>
                <a:cs typeface="Helvetica"/>
              </a:rPr>
              <a:t>R</a:t>
            </a:r>
            <a:r>
              <a:rPr lang="pt-BR" sz="4000" b="1" baseline="-25000" dirty="0" smtClean="0">
                <a:latin typeface="Helvetica"/>
                <a:cs typeface="Helvetica"/>
              </a:rPr>
              <a:t>1</a:t>
            </a:r>
            <a:r>
              <a:rPr lang="pt-BR" sz="4000" b="1" dirty="0" smtClean="0">
                <a:latin typeface="Helvetica"/>
                <a:cs typeface="Helvetica"/>
              </a:rPr>
              <a:t> </a:t>
            </a:r>
            <a:r>
              <a:rPr lang="pt-BR" sz="4000" b="1" dirty="0">
                <a:latin typeface="Helvetica"/>
                <a:cs typeface="Helvetica"/>
              </a:rPr>
              <a:t>= </a:t>
            </a:r>
            <a:r>
              <a:rPr lang="pt-BR" sz="4000" b="1" dirty="0" smtClean="0">
                <a:latin typeface="Helvetica"/>
                <a:cs typeface="Helvetica"/>
              </a:rPr>
              <a:t>H, </a:t>
            </a:r>
            <a:r>
              <a:rPr lang="pt-BR" sz="4000" b="1" dirty="0" smtClean="0">
                <a:latin typeface="Helvetica"/>
                <a:cs typeface="Helvetica"/>
              </a:rPr>
              <a:t>R</a:t>
            </a:r>
            <a:r>
              <a:rPr lang="pt-BR" sz="4000" b="1" baseline="-25000" dirty="0" smtClean="0">
                <a:latin typeface="Helvetica"/>
                <a:cs typeface="Helvetica"/>
              </a:rPr>
              <a:t>2</a:t>
            </a:r>
            <a:r>
              <a:rPr lang="pt-BR" sz="4000" b="1" dirty="0" smtClean="0">
                <a:solidFill>
                  <a:srgbClr val="FF0000"/>
                </a:solidFill>
                <a:latin typeface="Helvetica"/>
                <a:cs typeface="Helvetica"/>
              </a:rPr>
              <a:t> </a:t>
            </a:r>
            <a:r>
              <a:rPr lang="pt-BR" sz="4000" b="1" dirty="0" smtClean="0">
                <a:latin typeface="Helvetica"/>
                <a:cs typeface="Helvetica"/>
              </a:rPr>
              <a:t>= O</a:t>
            </a:r>
            <a:r>
              <a:rPr lang="pt-BR" sz="4000" b="1" baseline="30000" dirty="0" smtClean="0">
                <a:latin typeface="Helvetica"/>
                <a:cs typeface="Helvetica"/>
              </a:rPr>
              <a:t>t</a:t>
            </a:r>
            <a:r>
              <a:rPr lang="pt-BR" sz="4000" b="1" dirty="0" smtClean="0">
                <a:latin typeface="Helvetica"/>
                <a:cs typeface="Helvetica"/>
              </a:rPr>
              <a:t>Bu</a:t>
            </a:r>
            <a:endParaRPr lang="pt-BR" sz="4000" b="1" dirty="0">
              <a:latin typeface="Helvetica"/>
              <a:cs typeface="Helvetica"/>
            </a:endParaRPr>
          </a:p>
          <a:p>
            <a:r>
              <a:rPr lang="pt-BR" sz="4000" b="1" dirty="0">
                <a:latin typeface="Helvetica"/>
                <a:cs typeface="Helvetica"/>
              </a:rPr>
              <a:t>2:</a:t>
            </a:r>
            <a:r>
              <a:rPr lang="pt-BR" sz="4000" b="1" dirty="0">
                <a:solidFill>
                  <a:srgbClr val="9966FF"/>
                </a:solidFill>
                <a:latin typeface="Helvetica"/>
                <a:cs typeface="Helvetica"/>
              </a:rPr>
              <a:t> M </a:t>
            </a:r>
            <a:r>
              <a:rPr lang="pt-BR" sz="4000" b="1" dirty="0">
                <a:latin typeface="Helvetica"/>
                <a:cs typeface="Helvetica"/>
              </a:rPr>
              <a:t>= Y, </a:t>
            </a:r>
            <a:r>
              <a:rPr lang="pt-BR" sz="4000" b="1" dirty="0" smtClean="0">
                <a:latin typeface="Helvetica"/>
                <a:cs typeface="Helvetica"/>
              </a:rPr>
              <a:t>R</a:t>
            </a:r>
            <a:r>
              <a:rPr lang="pt-BR" sz="4000" b="1" baseline="-25000" dirty="0" smtClean="0">
                <a:latin typeface="Helvetica"/>
                <a:cs typeface="Helvetica"/>
              </a:rPr>
              <a:t>1</a:t>
            </a:r>
            <a:r>
              <a:rPr lang="pt-BR" sz="4000" b="1" dirty="0" smtClean="0">
                <a:latin typeface="Helvetica"/>
                <a:cs typeface="Helvetica"/>
              </a:rPr>
              <a:t> </a:t>
            </a:r>
            <a:r>
              <a:rPr lang="pt-BR" sz="4000" b="1" dirty="0">
                <a:latin typeface="Helvetica"/>
                <a:cs typeface="Helvetica"/>
              </a:rPr>
              <a:t>= </a:t>
            </a:r>
            <a:r>
              <a:rPr lang="pt-BR" sz="4000" b="1" dirty="0" smtClean="0">
                <a:latin typeface="Helvetica"/>
                <a:cs typeface="Helvetica"/>
              </a:rPr>
              <a:t>tBu, </a:t>
            </a:r>
            <a:r>
              <a:rPr lang="pt-BR" sz="4000" b="1" dirty="0" smtClean="0">
                <a:latin typeface="Helvetica"/>
                <a:cs typeface="Helvetica"/>
              </a:rPr>
              <a:t>R</a:t>
            </a:r>
            <a:r>
              <a:rPr lang="pt-BR" sz="4000" b="1" baseline="-25000" dirty="0" smtClean="0">
                <a:latin typeface="Helvetica"/>
                <a:cs typeface="Helvetica"/>
              </a:rPr>
              <a:t>2</a:t>
            </a:r>
            <a:r>
              <a:rPr lang="pt-BR" sz="4000" b="1" dirty="0" smtClean="0">
                <a:solidFill>
                  <a:srgbClr val="FF0000"/>
                </a:solidFill>
                <a:latin typeface="Helvetica"/>
                <a:cs typeface="Helvetica"/>
              </a:rPr>
              <a:t> </a:t>
            </a:r>
            <a:r>
              <a:rPr lang="pt-BR" sz="4000" b="1" dirty="0" smtClean="0">
                <a:latin typeface="Helvetica"/>
                <a:cs typeface="Helvetica"/>
              </a:rPr>
              <a:t>= O</a:t>
            </a:r>
            <a:r>
              <a:rPr lang="pt-BR" sz="4000" b="1" baseline="30000" dirty="0" smtClean="0">
                <a:latin typeface="Helvetica"/>
                <a:cs typeface="Helvetica"/>
              </a:rPr>
              <a:t>t</a:t>
            </a:r>
            <a:r>
              <a:rPr lang="pt-BR" sz="4000" b="1" dirty="0" smtClean="0">
                <a:latin typeface="Helvetica"/>
                <a:cs typeface="Helvetica"/>
              </a:rPr>
              <a:t>Bu</a:t>
            </a:r>
            <a:endParaRPr lang="pt-BR" sz="4000" b="1" dirty="0">
              <a:latin typeface="Helvetica"/>
              <a:cs typeface="Helvetica"/>
            </a:endParaRPr>
          </a:p>
          <a:p>
            <a:r>
              <a:rPr lang="pt-BR" sz="4000" b="1" dirty="0">
                <a:latin typeface="Helvetica"/>
                <a:cs typeface="Helvetica"/>
              </a:rPr>
              <a:t>3: </a:t>
            </a:r>
            <a:r>
              <a:rPr lang="pt-BR" sz="4000" b="1" dirty="0">
                <a:solidFill>
                  <a:srgbClr val="9966FF"/>
                </a:solidFill>
                <a:latin typeface="Helvetica"/>
                <a:cs typeface="Helvetica"/>
              </a:rPr>
              <a:t>M</a:t>
            </a:r>
            <a:r>
              <a:rPr lang="pt-BR" sz="4000" b="1" dirty="0">
                <a:latin typeface="Helvetica"/>
                <a:cs typeface="Helvetica"/>
              </a:rPr>
              <a:t> = In, </a:t>
            </a:r>
            <a:r>
              <a:rPr lang="pt-BR" sz="4000" b="1" dirty="0" smtClean="0">
                <a:latin typeface="Helvetica"/>
                <a:cs typeface="Helvetica"/>
              </a:rPr>
              <a:t>R</a:t>
            </a:r>
            <a:r>
              <a:rPr lang="pt-BR" sz="4000" b="1" baseline="-25000" dirty="0" smtClean="0">
                <a:latin typeface="Helvetica"/>
                <a:cs typeface="Helvetica"/>
              </a:rPr>
              <a:t>1</a:t>
            </a:r>
            <a:r>
              <a:rPr lang="pt-BR" sz="4000" b="1" dirty="0" smtClean="0">
                <a:latin typeface="Helvetica"/>
                <a:cs typeface="Helvetica"/>
              </a:rPr>
              <a:t> </a:t>
            </a:r>
            <a:r>
              <a:rPr lang="pt-BR" sz="4000" b="1" dirty="0">
                <a:latin typeface="Helvetica"/>
                <a:cs typeface="Helvetica"/>
              </a:rPr>
              <a:t>= </a:t>
            </a:r>
            <a:r>
              <a:rPr lang="pt-BR" sz="4000" b="1" dirty="0" smtClean="0">
                <a:latin typeface="Helvetica"/>
                <a:cs typeface="Helvetica"/>
              </a:rPr>
              <a:t>H, </a:t>
            </a:r>
            <a:r>
              <a:rPr lang="pt-BR" sz="4000" b="1" dirty="0" smtClean="0">
                <a:latin typeface="Helvetica"/>
                <a:cs typeface="Helvetica"/>
              </a:rPr>
              <a:t>R</a:t>
            </a:r>
            <a:r>
              <a:rPr lang="pt-BR" sz="4000" b="1" baseline="-25000" dirty="0" smtClean="0">
                <a:latin typeface="Helvetica"/>
                <a:cs typeface="Helvetica"/>
              </a:rPr>
              <a:t>2</a:t>
            </a:r>
            <a:r>
              <a:rPr lang="pt-BR" sz="4000" b="1" dirty="0" smtClean="0">
                <a:latin typeface="Helvetica"/>
                <a:cs typeface="Helvetica"/>
              </a:rPr>
              <a:t> </a:t>
            </a:r>
            <a:r>
              <a:rPr lang="pt-BR" sz="4000" b="1" dirty="0" smtClean="0">
                <a:latin typeface="Helvetica"/>
                <a:cs typeface="Helvetica"/>
              </a:rPr>
              <a:t>= OPh</a:t>
            </a:r>
            <a:endParaRPr lang="pt-BR" sz="4000" b="1" dirty="0">
              <a:latin typeface="Helvetica"/>
              <a:cs typeface="Helvetica"/>
            </a:endParaRPr>
          </a:p>
          <a:p>
            <a:r>
              <a:rPr lang="pt-BR" sz="4000" b="1" dirty="0">
                <a:latin typeface="Helvetica"/>
                <a:cs typeface="Helvetica"/>
              </a:rPr>
              <a:t>4: </a:t>
            </a:r>
            <a:r>
              <a:rPr lang="pt-BR" sz="4000" b="1" dirty="0">
                <a:solidFill>
                  <a:srgbClr val="9966FF"/>
                </a:solidFill>
                <a:latin typeface="Helvetica"/>
                <a:cs typeface="Helvetica"/>
              </a:rPr>
              <a:t>M</a:t>
            </a:r>
            <a:r>
              <a:rPr lang="pt-BR" sz="4000" b="1" dirty="0">
                <a:latin typeface="Helvetica"/>
                <a:cs typeface="Helvetica"/>
              </a:rPr>
              <a:t> = In, </a:t>
            </a:r>
            <a:r>
              <a:rPr lang="pt-BR" sz="4000" b="1" dirty="0" smtClean="0">
                <a:latin typeface="Helvetica"/>
                <a:cs typeface="Helvetica"/>
              </a:rPr>
              <a:t>R</a:t>
            </a:r>
            <a:r>
              <a:rPr lang="pt-BR" sz="4000" b="1" baseline="-25000" dirty="0" smtClean="0">
                <a:latin typeface="Helvetica"/>
                <a:cs typeface="Helvetica"/>
              </a:rPr>
              <a:t>1</a:t>
            </a:r>
            <a:r>
              <a:rPr lang="pt-BR" sz="4000" b="1" dirty="0" smtClean="0">
                <a:latin typeface="Helvetica"/>
                <a:cs typeface="Helvetica"/>
              </a:rPr>
              <a:t> </a:t>
            </a:r>
            <a:r>
              <a:rPr lang="pt-BR" sz="4000" b="1" dirty="0">
                <a:latin typeface="Helvetica"/>
                <a:cs typeface="Helvetica"/>
              </a:rPr>
              <a:t>= </a:t>
            </a:r>
            <a:r>
              <a:rPr lang="pt-BR" sz="4000" b="1" dirty="0" smtClean="0">
                <a:latin typeface="Helvetica"/>
                <a:cs typeface="Helvetica"/>
              </a:rPr>
              <a:t>tBu, </a:t>
            </a:r>
            <a:r>
              <a:rPr lang="pt-BR" sz="4000" b="1" dirty="0" smtClean="0">
                <a:latin typeface="Helvetica"/>
                <a:cs typeface="Helvetica"/>
              </a:rPr>
              <a:t>R</a:t>
            </a:r>
            <a:r>
              <a:rPr lang="pt-BR" sz="4000" b="1" baseline="-25000" dirty="0" smtClean="0">
                <a:latin typeface="Helvetica"/>
                <a:cs typeface="Helvetica"/>
              </a:rPr>
              <a:t>2</a:t>
            </a:r>
            <a:r>
              <a:rPr lang="pt-BR" sz="4000" b="1" dirty="0" smtClean="0">
                <a:latin typeface="Helvetica"/>
                <a:cs typeface="Helvetica"/>
              </a:rPr>
              <a:t> </a:t>
            </a:r>
            <a:r>
              <a:rPr lang="pt-BR" sz="4000" b="1" dirty="0" smtClean="0">
                <a:latin typeface="Helvetica"/>
                <a:cs typeface="Helvetica"/>
              </a:rPr>
              <a:t>= OPh</a:t>
            </a:r>
            <a:endParaRPr lang="en-US" sz="4000" b="1" dirty="0">
              <a:latin typeface="Helvetica"/>
              <a:cs typeface="Helvetica"/>
            </a:endParaRPr>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050" y="432404"/>
            <a:ext cx="5527320" cy="2819797"/>
          </a:xfrm>
          <a:prstGeom prst="rect">
            <a:avLst/>
          </a:prstGeom>
        </p:spPr>
      </p:pic>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65091" y="241904"/>
            <a:ext cx="3207722" cy="3220674"/>
          </a:xfrm>
          <a:prstGeom prst="rect">
            <a:avLst/>
          </a:prstGeom>
        </p:spPr>
      </p:pic>
      <p:pic>
        <p:nvPicPr>
          <p:cNvPr id="52" name="Picture 51"/>
          <p:cNvPicPr>
            <a:picLocks noChangeAspect="1"/>
          </p:cNvPicPr>
          <p:nvPr/>
        </p:nvPicPr>
        <p:blipFill>
          <a:blip r:embed="rId5"/>
          <a:stretch>
            <a:fillRect/>
          </a:stretch>
        </p:blipFill>
        <p:spPr>
          <a:xfrm>
            <a:off x="758685" y="29469052"/>
            <a:ext cx="9722861" cy="2833426"/>
          </a:xfrm>
          <a:prstGeom prst="rect">
            <a:avLst/>
          </a:prstGeom>
        </p:spPr>
      </p:pic>
      <p:sp>
        <p:nvSpPr>
          <p:cNvPr id="58" name="Rectangle 57"/>
          <p:cNvSpPr/>
          <p:nvPr/>
        </p:nvSpPr>
        <p:spPr>
          <a:xfrm>
            <a:off x="19870773" y="12843206"/>
            <a:ext cx="8886450" cy="1169551"/>
          </a:xfrm>
          <a:prstGeom prst="rect">
            <a:avLst/>
          </a:prstGeom>
        </p:spPr>
        <p:txBody>
          <a:bodyPr wrap="square">
            <a:spAutoFit/>
          </a:bodyPr>
          <a:lstStyle/>
          <a:p>
            <a:r>
              <a:rPr lang="pt-BR" sz="3500" b="1" dirty="0" smtClean="0">
                <a:latin typeface="Helvetica"/>
                <a:cs typeface="Helvetica"/>
              </a:rPr>
              <a:t>2</a:t>
            </a:r>
            <a:r>
              <a:rPr lang="pt-BR" sz="3500" b="1" dirty="0">
                <a:latin typeface="Helvetica"/>
                <a:cs typeface="Helvetica"/>
              </a:rPr>
              <a:t>:</a:t>
            </a:r>
            <a:r>
              <a:rPr lang="pt-BR" sz="3500" b="1" dirty="0">
                <a:solidFill>
                  <a:srgbClr val="9966FF"/>
                </a:solidFill>
                <a:latin typeface="Helvetica"/>
                <a:cs typeface="Helvetica"/>
              </a:rPr>
              <a:t> M </a:t>
            </a:r>
            <a:r>
              <a:rPr lang="pt-BR" sz="3500" b="1" dirty="0">
                <a:latin typeface="Helvetica"/>
                <a:cs typeface="Helvetica"/>
              </a:rPr>
              <a:t>= Y, </a:t>
            </a:r>
            <a:r>
              <a:rPr lang="pt-BR" sz="3500" b="1" dirty="0" smtClean="0">
                <a:latin typeface="Helvetica"/>
                <a:cs typeface="Helvetica"/>
              </a:rPr>
              <a:t>R</a:t>
            </a:r>
            <a:r>
              <a:rPr lang="pt-BR" sz="3500" b="1" baseline="-25000" dirty="0" smtClean="0">
                <a:latin typeface="Helvetica"/>
                <a:cs typeface="Helvetica"/>
              </a:rPr>
              <a:t>1</a:t>
            </a:r>
            <a:r>
              <a:rPr lang="pt-BR" sz="3500" b="1" dirty="0" smtClean="0">
                <a:latin typeface="Helvetica"/>
                <a:cs typeface="Helvetica"/>
              </a:rPr>
              <a:t> </a:t>
            </a:r>
            <a:r>
              <a:rPr lang="pt-BR" sz="3500" b="1" dirty="0">
                <a:latin typeface="Helvetica"/>
                <a:cs typeface="Helvetica"/>
              </a:rPr>
              <a:t>= </a:t>
            </a:r>
            <a:r>
              <a:rPr lang="pt-BR" sz="3500" b="1" dirty="0" smtClean="0">
                <a:latin typeface="Helvetica"/>
                <a:cs typeface="Helvetica"/>
              </a:rPr>
              <a:t>tBu, </a:t>
            </a:r>
            <a:r>
              <a:rPr lang="pt-BR" sz="3500" b="1" dirty="0" smtClean="0">
                <a:latin typeface="Helvetica"/>
                <a:cs typeface="Helvetica"/>
              </a:rPr>
              <a:t>R</a:t>
            </a:r>
            <a:r>
              <a:rPr lang="pt-BR" sz="3500" b="1" baseline="-25000" dirty="0" smtClean="0">
                <a:latin typeface="Helvetica"/>
                <a:cs typeface="Helvetica"/>
              </a:rPr>
              <a:t>2</a:t>
            </a:r>
            <a:r>
              <a:rPr lang="pt-BR" sz="3500" b="1" dirty="0" smtClean="0">
                <a:solidFill>
                  <a:srgbClr val="FF0000"/>
                </a:solidFill>
                <a:latin typeface="Helvetica"/>
                <a:cs typeface="Helvetica"/>
              </a:rPr>
              <a:t> </a:t>
            </a:r>
            <a:r>
              <a:rPr lang="pt-BR" sz="3500" b="1" dirty="0" smtClean="0">
                <a:latin typeface="Helvetica"/>
                <a:cs typeface="Helvetica"/>
              </a:rPr>
              <a:t>= O</a:t>
            </a:r>
            <a:r>
              <a:rPr lang="pt-BR" sz="3500" b="1" baseline="30000" dirty="0" smtClean="0">
                <a:latin typeface="Helvetica"/>
                <a:cs typeface="Helvetica"/>
              </a:rPr>
              <a:t>t</a:t>
            </a:r>
            <a:r>
              <a:rPr lang="pt-BR" sz="3500" b="1" dirty="0" smtClean="0">
                <a:latin typeface="Helvetica"/>
                <a:cs typeface="Helvetica"/>
              </a:rPr>
              <a:t>Bu</a:t>
            </a:r>
            <a:endParaRPr lang="pt-BR" sz="3500" b="1" dirty="0">
              <a:latin typeface="Helvetica"/>
              <a:cs typeface="Helvetica"/>
            </a:endParaRPr>
          </a:p>
          <a:p>
            <a:r>
              <a:rPr lang="pt-BR" sz="3500" b="1" dirty="0" smtClean="0">
                <a:latin typeface="Helvetica"/>
                <a:cs typeface="Helvetica"/>
              </a:rPr>
              <a:t>4</a:t>
            </a:r>
            <a:r>
              <a:rPr lang="pt-BR" sz="3500" b="1" dirty="0">
                <a:latin typeface="Helvetica"/>
                <a:cs typeface="Helvetica"/>
              </a:rPr>
              <a:t>: </a:t>
            </a:r>
            <a:r>
              <a:rPr lang="pt-BR" sz="3500" b="1" dirty="0">
                <a:solidFill>
                  <a:srgbClr val="9966FF"/>
                </a:solidFill>
                <a:latin typeface="Helvetica"/>
                <a:cs typeface="Helvetica"/>
              </a:rPr>
              <a:t>M</a:t>
            </a:r>
            <a:r>
              <a:rPr lang="pt-BR" sz="3500" b="1" dirty="0">
                <a:latin typeface="Helvetica"/>
                <a:cs typeface="Helvetica"/>
              </a:rPr>
              <a:t> = In, </a:t>
            </a:r>
            <a:r>
              <a:rPr lang="pt-BR" sz="3500" b="1" dirty="0" smtClean="0">
                <a:latin typeface="Helvetica"/>
                <a:cs typeface="Helvetica"/>
              </a:rPr>
              <a:t>R</a:t>
            </a:r>
            <a:r>
              <a:rPr lang="pt-BR" sz="3500" b="1" baseline="-25000" dirty="0" smtClean="0">
                <a:latin typeface="Helvetica"/>
                <a:cs typeface="Helvetica"/>
              </a:rPr>
              <a:t>1</a:t>
            </a:r>
            <a:r>
              <a:rPr lang="pt-BR" sz="3500" b="1" dirty="0" smtClean="0">
                <a:latin typeface="Helvetica"/>
                <a:cs typeface="Helvetica"/>
              </a:rPr>
              <a:t> </a:t>
            </a:r>
            <a:r>
              <a:rPr lang="pt-BR" sz="3500" b="1" dirty="0">
                <a:latin typeface="Helvetica"/>
                <a:cs typeface="Helvetica"/>
              </a:rPr>
              <a:t>= </a:t>
            </a:r>
            <a:r>
              <a:rPr lang="pt-BR" sz="3500" b="1" dirty="0" smtClean="0">
                <a:latin typeface="Helvetica"/>
                <a:cs typeface="Helvetica"/>
              </a:rPr>
              <a:t>tBu, </a:t>
            </a:r>
            <a:r>
              <a:rPr lang="pt-BR" sz="3500" b="1" dirty="0" smtClean="0">
                <a:latin typeface="Helvetica"/>
                <a:cs typeface="Helvetica"/>
              </a:rPr>
              <a:t>R</a:t>
            </a:r>
            <a:r>
              <a:rPr lang="pt-BR" sz="3500" b="1" baseline="-25000" dirty="0" smtClean="0">
                <a:latin typeface="Helvetica"/>
                <a:cs typeface="Helvetica"/>
              </a:rPr>
              <a:t>2</a:t>
            </a:r>
            <a:r>
              <a:rPr lang="pt-BR" sz="3500" b="1" dirty="0" smtClean="0">
                <a:latin typeface="Helvetica"/>
                <a:cs typeface="Helvetica"/>
              </a:rPr>
              <a:t> </a:t>
            </a:r>
            <a:r>
              <a:rPr lang="pt-BR" sz="3500" b="1" dirty="0" smtClean="0">
                <a:latin typeface="Helvetica"/>
                <a:cs typeface="Helvetica"/>
              </a:rPr>
              <a:t>= OPh</a:t>
            </a:r>
            <a:endParaRPr lang="en-US" sz="3500" b="1" dirty="0">
              <a:latin typeface="Helvetica"/>
              <a:cs typeface="Helvetica"/>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32636" y="16511627"/>
            <a:ext cx="8686963" cy="746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66464" y="8646987"/>
            <a:ext cx="8753135" cy="752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41713" y="24526874"/>
            <a:ext cx="7531100" cy="647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2"/>
          <p:cNvPicPr>
            <a:picLocks noChangeAspect="1"/>
          </p:cNvPicPr>
          <p:nvPr/>
        </p:nvPicPr>
        <p:blipFill>
          <a:blip r:embed="rId9"/>
          <a:stretch>
            <a:fillRect/>
          </a:stretch>
        </p:blipFill>
        <p:spPr>
          <a:xfrm>
            <a:off x="33363378" y="33039981"/>
            <a:ext cx="2234604" cy="1905000"/>
          </a:xfrm>
          <a:prstGeom prst="rect">
            <a:avLst/>
          </a:prstGeom>
        </p:spPr>
      </p:pic>
      <p:pic>
        <p:nvPicPr>
          <p:cNvPr id="44" name="Picture 43"/>
          <p:cNvPicPr>
            <a:picLocks noChangeAspect="1"/>
          </p:cNvPicPr>
          <p:nvPr/>
        </p:nvPicPr>
        <p:blipFill>
          <a:blip r:embed="rId10"/>
          <a:stretch>
            <a:fillRect/>
          </a:stretch>
        </p:blipFill>
        <p:spPr>
          <a:xfrm>
            <a:off x="33602129" y="35408235"/>
            <a:ext cx="1676400" cy="1676400"/>
          </a:xfrm>
          <a:prstGeom prst="rect">
            <a:avLst/>
          </a:prstGeom>
        </p:spPr>
      </p:pic>
      <p:pic>
        <p:nvPicPr>
          <p:cNvPr id="46" name="Picture 45"/>
          <p:cNvPicPr>
            <a:picLocks noChangeAspect="1"/>
          </p:cNvPicPr>
          <p:nvPr/>
        </p:nvPicPr>
        <p:blipFill>
          <a:blip r:embed="rId11"/>
          <a:stretch>
            <a:fillRect/>
          </a:stretch>
        </p:blipFill>
        <p:spPr>
          <a:xfrm>
            <a:off x="36243118" y="33039981"/>
            <a:ext cx="2743200" cy="3833213"/>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536564" y="33055252"/>
            <a:ext cx="2888144" cy="3817942"/>
          </a:xfrm>
          <a:prstGeom prst="rect">
            <a:avLst/>
          </a:prstGeom>
        </p:spPr>
      </p:pic>
      <p:sp>
        <p:nvSpPr>
          <p:cNvPr id="56" name="TextBox 55"/>
          <p:cNvSpPr txBox="1"/>
          <p:nvPr/>
        </p:nvSpPr>
        <p:spPr>
          <a:xfrm>
            <a:off x="11468682" y="27733090"/>
            <a:ext cx="20775441" cy="861774"/>
          </a:xfrm>
          <a:prstGeom prst="rect">
            <a:avLst/>
          </a:prstGeom>
          <a:solidFill>
            <a:srgbClr val="604A7B"/>
          </a:solidFill>
          <a:ln>
            <a:noFill/>
          </a:ln>
          <a:effectLst>
            <a:outerShdw blurRad="50800" dist="38100" dir="2700000" algn="tl" rotWithShape="0">
              <a:prstClr val="black">
                <a:alpha val="40000"/>
              </a:prstClr>
            </a:outerShdw>
          </a:effectLst>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en-US" sz="5000" b="1" spc="129" dirty="0" smtClean="0">
                <a:ln w="11430"/>
                <a:solidFill>
                  <a:schemeClr val="bg1"/>
                </a:solidFill>
                <a:effectLst>
                  <a:outerShdw blurRad="25400" algn="tl" rotWithShape="0">
                    <a:srgbClr val="000000">
                      <a:alpha val="43000"/>
                    </a:srgbClr>
                  </a:outerShdw>
                </a:effectLst>
                <a:latin typeface="Helvetica"/>
                <a:cs typeface="Helvetica"/>
              </a:rPr>
              <a:t>Synthesis of </a:t>
            </a:r>
            <a:r>
              <a:rPr lang="en-US" sz="5000" b="1" spc="129" dirty="0" smtClean="0">
                <a:ln w="11430"/>
                <a:solidFill>
                  <a:schemeClr val="bg1"/>
                </a:solidFill>
                <a:effectLst>
                  <a:outerShdw blurRad="25400" algn="tl" rotWithShape="0">
                    <a:srgbClr val="000000">
                      <a:alpha val="43000"/>
                    </a:srgbClr>
                  </a:outerShdw>
                </a:effectLst>
                <a:latin typeface="Helvetica"/>
                <a:cs typeface="Helvetica"/>
              </a:rPr>
              <a:t>Yttrium and Indium Complexes</a:t>
            </a:r>
            <a:endParaRPr lang="en-US" sz="5000" b="1" spc="129" dirty="0">
              <a:ln w="11430"/>
              <a:solidFill>
                <a:schemeClr val="bg1"/>
              </a:solidFill>
              <a:effectLst>
                <a:outerShdw blurRad="25400" algn="tl" rotWithShape="0">
                  <a:srgbClr val="000000">
                    <a:alpha val="43000"/>
                  </a:srgbClr>
                </a:outerShdw>
              </a:effectLst>
              <a:latin typeface="Helvetica"/>
              <a:cs typeface="Helvetica"/>
            </a:endParaRPr>
          </a:p>
        </p:txBody>
      </p:sp>
      <p:pic>
        <p:nvPicPr>
          <p:cNvPr id="22" name="Picture 21"/>
          <p:cNvPicPr>
            <a:picLocks noChangeAspect="1"/>
          </p:cNvPicPr>
          <p:nvPr/>
        </p:nvPicPr>
        <p:blipFill>
          <a:blip r:embed="rId13"/>
          <a:stretch>
            <a:fillRect/>
          </a:stretch>
        </p:blipFill>
        <p:spPr>
          <a:xfrm>
            <a:off x="1203075" y="9361489"/>
            <a:ext cx="9044036" cy="10793411"/>
          </a:xfrm>
          <a:prstGeom prst="rect">
            <a:avLst/>
          </a:prstGeom>
        </p:spPr>
      </p:pic>
      <p:pic>
        <p:nvPicPr>
          <p:cNvPr id="28" name="Picture 27"/>
          <p:cNvPicPr>
            <a:picLocks noChangeAspect="1"/>
          </p:cNvPicPr>
          <p:nvPr/>
        </p:nvPicPr>
        <p:blipFill>
          <a:blip r:embed="rId14"/>
          <a:stretch>
            <a:fillRect/>
          </a:stretch>
        </p:blipFill>
        <p:spPr>
          <a:xfrm>
            <a:off x="12399363" y="5007804"/>
            <a:ext cx="18844427" cy="9053515"/>
          </a:xfrm>
          <a:prstGeom prst="rect">
            <a:avLst/>
          </a:prstGeom>
        </p:spPr>
      </p:pic>
      <p:pic>
        <p:nvPicPr>
          <p:cNvPr id="39" name="Picture 38"/>
          <p:cNvPicPr>
            <a:picLocks noChangeAspect="1"/>
          </p:cNvPicPr>
          <p:nvPr/>
        </p:nvPicPr>
        <p:blipFill>
          <a:blip r:embed="rId15"/>
          <a:stretch>
            <a:fillRect/>
          </a:stretch>
        </p:blipFill>
        <p:spPr>
          <a:xfrm>
            <a:off x="11704004" y="29469052"/>
            <a:ext cx="13972252" cy="6374220"/>
          </a:xfrm>
          <a:prstGeom prst="rect">
            <a:avLst/>
          </a:prstGeom>
        </p:spPr>
      </p:pic>
      <p:pic>
        <p:nvPicPr>
          <p:cNvPr id="65" name="Picture 64"/>
          <p:cNvPicPr>
            <a:picLocks noChangeAspect="1"/>
          </p:cNvPicPr>
          <p:nvPr/>
        </p:nvPicPr>
        <p:blipFill>
          <a:blip r:embed="rId16"/>
          <a:stretch>
            <a:fillRect/>
          </a:stretch>
        </p:blipFill>
        <p:spPr>
          <a:xfrm>
            <a:off x="24992471" y="29497633"/>
            <a:ext cx="7235404" cy="6374220"/>
          </a:xfrm>
          <a:prstGeom prst="rect">
            <a:avLst/>
          </a:prstGeom>
        </p:spPr>
      </p:pic>
      <p:sp>
        <p:nvSpPr>
          <p:cNvPr id="78" name="Rectangle 77"/>
          <p:cNvSpPr/>
          <p:nvPr/>
        </p:nvSpPr>
        <p:spPr>
          <a:xfrm>
            <a:off x="16847441" y="35408235"/>
            <a:ext cx="9701217" cy="2062103"/>
          </a:xfrm>
          <a:prstGeom prst="rect">
            <a:avLst/>
          </a:prstGeom>
        </p:spPr>
        <p:txBody>
          <a:bodyPr wrap="square">
            <a:spAutoFit/>
          </a:bodyPr>
          <a:lstStyle/>
          <a:p>
            <a:r>
              <a:rPr lang="pt-BR" sz="3200" b="1" dirty="0" smtClean="0">
                <a:latin typeface="Helvetica"/>
                <a:cs typeface="Helvetica"/>
              </a:rPr>
              <a:t>1</a:t>
            </a:r>
            <a:r>
              <a:rPr lang="pt-BR" sz="3200" b="1" dirty="0">
                <a:latin typeface="Helvetica"/>
                <a:cs typeface="Helvetica"/>
              </a:rPr>
              <a:t>: </a:t>
            </a:r>
            <a:r>
              <a:rPr lang="pt-BR" sz="3200" b="1" dirty="0">
                <a:solidFill>
                  <a:srgbClr val="9966FF"/>
                </a:solidFill>
                <a:latin typeface="Helvetica"/>
                <a:cs typeface="Helvetica"/>
              </a:rPr>
              <a:t>M</a:t>
            </a:r>
            <a:r>
              <a:rPr lang="pt-BR" sz="3200" b="1" dirty="0">
                <a:latin typeface="Helvetica"/>
                <a:cs typeface="Helvetica"/>
              </a:rPr>
              <a:t> = Y, </a:t>
            </a:r>
            <a:r>
              <a:rPr lang="pt-BR" sz="3200" b="1" dirty="0" smtClean="0">
                <a:latin typeface="Helvetica"/>
                <a:cs typeface="Helvetica"/>
              </a:rPr>
              <a:t>R</a:t>
            </a:r>
            <a:r>
              <a:rPr lang="pt-BR" sz="3200" b="1" baseline="-25000" dirty="0" smtClean="0">
                <a:latin typeface="Helvetica"/>
                <a:cs typeface="Helvetica"/>
              </a:rPr>
              <a:t>1</a:t>
            </a:r>
            <a:r>
              <a:rPr lang="pt-BR" sz="3200" b="1" dirty="0" smtClean="0">
                <a:latin typeface="Helvetica"/>
                <a:cs typeface="Helvetica"/>
              </a:rPr>
              <a:t> </a:t>
            </a:r>
            <a:r>
              <a:rPr lang="pt-BR" sz="3200" b="1" dirty="0">
                <a:latin typeface="Helvetica"/>
                <a:cs typeface="Helvetica"/>
              </a:rPr>
              <a:t>= </a:t>
            </a:r>
            <a:r>
              <a:rPr lang="pt-BR" sz="3200" b="1" dirty="0" smtClean="0">
                <a:latin typeface="Helvetica"/>
                <a:cs typeface="Helvetica"/>
              </a:rPr>
              <a:t>H, </a:t>
            </a:r>
            <a:r>
              <a:rPr lang="pt-BR" sz="3200" b="1" dirty="0" smtClean="0">
                <a:latin typeface="Helvetica"/>
                <a:cs typeface="Helvetica"/>
              </a:rPr>
              <a:t>R</a:t>
            </a:r>
            <a:r>
              <a:rPr lang="pt-BR" sz="3200" b="1" baseline="-25000" dirty="0" smtClean="0">
                <a:latin typeface="Helvetica"/>
                <a:cs typeface="Helvetica"/>
              </a:rPr>
              <a:t>2</a:t>
            </a:r>
            <a:r>
              <a:rPr lang="pt-BR" sz="3200" b="1" dirty="0" smtClean="0">
                <a:solidFill>
                  <a:srgbClr val="FF0000"/>
                </a:solidFill>
                <a:latin typeface="Helvetica"/>
                <a:cs typeface="Helvetica"/>
              </a:rPr>
              <a:t> </a:t>
            </a:r>
            <a:r>
              <a:rPr lang="pt-BR" sz="3200" b="1" dirty="0" smtClean="0">
                <a:latin typeface="Helvetica"/>
                <a:cs typeface="Helvetica"/>
              </a:rPr>
              <a:t>= </a:t>
            </a:r>
            <a:r>
              <a:rPr lang="pt-BR" sz="3200" b="1" dirty="0" smtClean="0">
                <a:latin typeface="Helvetica"/>
                <a:cs typeface="Helvetica"/>
              </a:rPr>
              <a:t>O</a:t>
            </a:r>
            <a:r>
              <a:rPr lang="pt-BR" sz="3200" b="1" baseline="30000" dirty="0" smtClean="0">
                <a:latin typeface="Helvetica"/>
                <a:cs typeface="Helvetica"/>
              </a:rPr>
              <a:t>t</a:t>
            </a:r>
            <a:r>
              <a:rPr lang="pt-BR" sz="3200" b="1" dirty="0" smtClean="0">
                <a:latin typeface="Helvetica"/>
                <a:cs typeface="Helvetica"/>
              </a:rPr>
              <a:t>Bu, X = K</a:t>
            </a:r>
            <a:endParaRPr lang="pt-BR" sz="3200" b="1" dirty="0">
              <a:latin typeface="Helvetica"/>
              <a:cs typeface="Helvetica"/>
            </a:endParaRPr>
          </a:p>
          <a:p>
            <a:r>
              <a:rPr lang="pt-BR" sz="3200" b="1" dirty="0">
                <a:latin typeface="Helvetica"/>
                <a:cs typeface="Helvetica"/>
              </a:rPr>
              <a:t>2:</a:t>
            </a:r>
            <a:r>
              <a:rPr lang="pt-BR" sz="3200" b="1" dirty="0">
                <a:solidFill>
                  <a:srgbClr val="9966FF"/>
                </a:solidFill>
                <a:latin typeface="Helvetica"/>
                <a:cs typeface="Helvetica"/>
              </a:rPr>
              <a:t> M </a:t>
            </a:r>
            <a:r>
              <a:rPr lang="pt-BR" sz="3200" b="1" dirty="0">
                <a:latin typeface="Helvetica"/>
                <a:cs typeface="Helvetica"/>
              </a:rPr>
              <a:t>= Y, </a:t>
            </a:r>
            <a:r>
              <a:rPr lang="pt-BR" sz="3200" b="1" dirty="0" smtClean="0">
                <a:latin typeface="Helvetica"/>
                <a:cs typeface="Helvetica"/>
              </a:rPr>
              <a:t>R</a:t>
            </a:r>
            <a:r>
              <a:rPr lang="pt-BR" sz="3200" b="1" baseline="-25000" dirty="0" smtClean="0">
                <a:latin typeface="Helvetica"/>
                <a:cs typeface="Helvetica"/>
              </a:rPr>
              <a:t>1</a:t>
            </a:r>
            <a:r>
              <a:rPr lang="pt-BR" sz="3200" b="1" dirty="0" smtClean="0">
                <a:latin typeface="Helvetica"/>
                <a:cs typeface="Helvetica"/>
              </a:rPr>
              <a:t> </a:t>
            </a:r>
            <a:r>
              <a:rPr lang="pt-BR" sz="3200" b="1" dirty="0">
                <a:latin typeface="Helvetica"/>
                <a:cs typeface="Helvetica"/>
              </a:rPr>
              <a:t>= </a:t>
            </a:r>
            <a:r>
              <a:rPr lang="pt-BR" sz="3200" b="1" dirty="0" smtClean="0">
                <a:latin typeface="Helvetica"/>
                <a:cs typeface="Helvetica"/>
              </a:rPr>
              <a:t>tBu, R</a:t>
            </a:r>
            <a:r>
              <a:rPr lang="pt-BR" sz="3200" b="1" baseline="-25000" dirty="0" smtClean="0">
                <a:latin typeface="Helvetica"/>
                <a:cs typeface="Helvetica"/>
              </a:rPr>
              <a:t>2</a:t>
            </a:r>
            <a:r>
              <a:rPr lang="pt-BR" sz="3200" b="1" dirty="0" smtClean="0">
                <a:solidFill>
                  <a:srgbClr val="FF0000"/>
                </a:solidFill>
                <a:latin typeface="Helvetica"/>
                <a:cs typeface="Helvetica"/>
              </a:rPr>
              <a:t> </a:t>
            </a:r>
            <a:r>
              <a:rPr lang="pt-BR" sz="3200" b="1" dirty="0" smtClean="0">
                <a:latin typeface="Helvetica"/>
                <a:cs typeface="Helvetica"/>
              </a:rPr>
              <a:t>= </a:t>
            </a:r>
            <a:r>
              <a:rPr lang="pt-BR" sz="3200" b="1" dirty="0" smtClean="0">
                <a:latin typeface="Helvetica"/>
                <a:cs typeface="Helvetica"/>
              </a:rPr>
              <a:t>O</a:t>
            </a:r>
            <a:r>
              <a:rPr lang="pt-BR" sz="3200" b="1" baseline="30000" dirty="0" smtClean="0">
                <a:latin typeface="Helvetica"/>
                <a:cs typeface="Helvetica"/>
              </a:rPr>
              <a:t>t</a:t>
            </a:r>
            <a:r>
              <a:rPr lang="pt-BR" sz="3200" b="1" dirty="0" smtClean="0">
                <a:latin typeface="Helvetica"/>
                <a:cs typeface="Helvetica"/>
              </a:rPr>
              <a:t>Bu, X = K</a:t>
            </a:r>
            <a:endParaRPr lang="pt-BR" sz="3200" b="1" dirty="0">
              <a:latin typeface="Helvetica"/>
              <a:cs typeface="Helvetica"/>
            </a:endParaRPr>
          </a:p>
          <a:p>
            <a:r>
              <a:rPr lang="pt-BR" sz="3200" b="1" dirty="0">
                <a:latin typeface="Helvetica"/>
                <a:cs typeface="Helvetica"/>
              </a:rPr>
              <a:t>3: </a:t>
            </a:r>
            <a:r>
              <a:rPr lang="pt-BR" sz="3200" b="1" dirty="0">
                <a:solidFill>
                  <a:srgbClr val="9966FF"/>
                </a:solidFill>
                <a:latin typeface="Helvetica"/>
                <a:cs typeface="Helvetica"/>
              </a:rPr>
              <a:t>M</a:t>
            </a:r>
            <a:r>
              <a:rPr lang="pt-BR" sz="3200" b="1" dirty="0">
                <a:latin typeface="Helvetica"/>
                <a:cs typeface="Helvetica"/>
              </a:rPr>
              <a:t> = In, </a:t>
            </a:r>
            <a:r>
              <a:rPr lang="pt-BR" sz="3200" b="1" dirty="0" smtClean="0">
                <a:latin typeface="Helvetica"/>
                <a:cs typeface="Helvetica"/>
              </a:rPr>
              <a:t>R</a:t>
            </a:r>
            <a:r>
              <a:rPr lang="pt-BR" sz="3200" b="1" baseline="-25000" dirty="0" smtClean="0">
                <a:latin typeface="Helvetica"/>
                <a:cs typeface="Helvetica"/>
              </a:rPr>
              <a:t>1</a:t>
            </a:r>
            <a:r>
              <a:rPr lang="pt-BR" sz="3200" b="1" dirty="0" smtClean="0">
                <a:latin typeface="Helvetica"/>
                <a:cs typeface="Helvetica"/>
              </a:rPr>
              <a:t> </a:t>
            </a:r>
            <a:r>
              <a:rPr lang="pt-BR" sz="3200" b="1" dirty="0">
                <a:latin typeface="Helvetica"/>
                <a:cs typeface="Helvetica"/>
              </a:rPr>
              <a:t>= </a:t>
            </a:r>
            <a:r>
              <a:rPr lang="pt-BR" sz="3200" b="1" dirty="0" smtClean="0">
                <a:latin typeface="Helvetica"/>
                <a:cs typeface="Helvetica"/>
              </a:rPr>
              <a:t>H, </a:t>
            </a:r>
            <a:r>
              <a:rPr lang="pt-BR" sz="3200" b="1" dirty="0" smtClean="0">
                <a:latin typeface="Helvetica"/>
                <a:cs typeface="Helvetica"/>
              </a:rPr>
              <a:t>R</a:t>
            </a:r>
            <a:r>
              <a:rPr lang="pt-BR" sz="3200" b="1" baseline="-25000" dirty="0" smtClean="0">
                <a:latin typeface="Helvetica"/>
                <a:cs typeface="Helvetica"/>
              </a:rPr>
              <a:t>2</a:t>
            </a:r>
            <a:r>
              <a:rPr lang="pt-BR" sz="3200" b="1" dirty="0" smtClean="0">
                <a:latin typeface="Helvetica"/>
                <a:cs typeface="Helvetica"/>
              </a:rPr>
              <a:t> </a:t>
            </a:r>
            <a:r>
              <a:rPr lang="pt-BR" sz="3200" b="1" dirty="0" smtClean="0">
                <a:latin typeface="Helvetica"/>
                <a:cs typeface="Helvetica"/>
              </a:rPr>
              <a:t>= </a:t>
            </a:r>
            <a:r>
              <a:rPr lang="pt-BR" sz="3200" b="1" dirty="0" smtClean="0">
                <a:latin typeface="Helvetica"/>
                <a:cs typeface="Helvetica"/>
              </a:rPr>
              <a:t>OPh, X = Na</a:t>
            </a:r>
            <a:endParaRPr lang="pt-BR" sz="3200" b="1" dirty="0">
              <a:latin typeface="Helvetica"/>
              <a:cs typeface="Helvetica"/>
            </a:endParaRPr>
          </a:p>
          <a:p>
            <a:r>
              <a:rPr lang="pt-BR" sz="3200" b="1" dirty="0">
                <a:latin typeface="Helvetica"/>
                <a:cs typeface="Helvetica"/>
              </a:rPr>
              <a:t>4: </a:t>
            </a:r>
            <a:r>
              <a:rPr lang="pt-BR" sz="3200" b="1" dirty="0">
                <a:solidFill>
                  <a:srgbClr val="9966FF"/>
                </a:solidFill>
                <a:latin typeface="Helvetica"/>
                <a:cs typeface="Helvetica"/>
              </a:rPr>
              <a:t>M</a:t>
            </a:r>
            <a:r>
              <a:rPr lang="pt-BR" sz="3200" b="1" dirty="0">
                <a:latin typeface="Helvetica"/>
                <a:cs typeface="Helvetica"/>
              </a:rPr>
              <a:t> = In, </a:t>
            </a:r>
            <a:r>
              <a:rPr lang="pt-BR" sz="3200" b="1" dirty="0" smtClean="0">
                <a:latin typeface="Helvetica"/>
                <a:cs typeface="Helvetica"/>
              </a:rPr>
              <a:t>R</a:t>
            </a:r>
            <a:r>
              <a:rPr lang="pt-BR" sz="3200" b="1" baseline="-25000" dirty="0" smtClean="0">
                <a:latin typeface="Helvetica"/>
                <a:cs typeface="Helvetica"/>
              </a:rPr>
              <a:t>1</a:t>
            </a:r>
            <a:r>
              <a:rPr lang="pt-BR" sz="3200" b="1" dirty="0" smtClean="0">
                <a:latin typeface="Helvetica"/>
                <a:cs typeface="Helvetica"/>
              </a:rPr>
              <a:t> </a:t>
            </a:r>
            <a:r>
              <a:rPr lang="pt-BR" sz="3200" b="1" dirty="0">
                <a:latin typeface="Helvetica"/>
                <a:cs typeface="Helvetica"/>
              </a:rPr>
              <a:t>= </a:t>
            </a:r>
            <a:r>
              <a:rPr lang="pt-BR" sz="3200" b="1" dirty="0" smtClean="0">
                <a:latin typeface="Helvetica"/>
                <a:cs typeface="Helvetica"/>
              </a:rPr>
              <a:t>tBu, </a:t>
            </a:r>
            <a:r>
              <a:rPr lang="pt-BR" sz="3200" b="1" dirty="0" smtClean="0">
                <a:latin typeface="Helvetica"/>
                <a:cs typeface="Helvetica"/>
              </a:rPr>
              <a:t>R</a:t>
            </a:r>
            <a:r>
              <a:rPr lang="pt-BR" sz="3200" b="1" baseline="-25000" dirty="0" smtClean="0">
                <a:latin typeface="Helvetica"/>
                <a:cs typeface="Helvetica"/>
              </a:rPr>
              <a:t>2</a:t>
            </a:r>
            <a:r>
              <a:rPr lang="pt-BR" sz="3200" b="1" dirty="0" smtClean="0">
                <a:latin typeface="Helvetica"/>
                <a:cs typeface="Helvetica"/>
              </a:rPr>
              <a:t> </a:t>
            </a:r>
            <a:r>
              <a:rPr lang="pt-BR" sz="3200" b="1" dirty="0" smtClean="0">
                <a:latin typeface="Helvetica"/>
                <a:cs typeface="Helvetica"/>
              </a:rPr>
              <a:t>= </a:t>
            </a:r>
            <a:r>
              <a:rPr lang="pt-BR" sz="3200" b="1" dirty="0" smtClean="0">
                <a:latin typeface="Helvetica"/>
                <a:cs typeface="Helvetica"/>
              </a:rPr>
              <a:t>OPh, X = Na</a:t>
            </a:r>
            <a:endParaRPr lang="en-US" sz="3200" b="1" dirty="0">
              <a:latin typeface="Helvetica"/>
              <a:cs typeface="Helvetica"/>
            </a:endParaRPr>
          </a:p>
        </p:txBody>
      </p:sp>
      <p:pic>
        <p:nvPicPr>
          <p:cNvPr id="68" name="Picture 67"/>
          <p:cNvPicPr>
            <a:picLocks noChangeAspect="1"/>
          </p:cNvPicPr>
          <p:nvPr/>
        </p:nvPicPr>
        <p:blipFill>
          <a:blip r:embed="rId17"/>
          <a:stretch>
            <a:fillRect/>
          </a:stretch>
        </p:blipFill>
        <p:spPr>
          <a:xfrm>
            <a:off x="17638260" y="19461463"/>
            <a:ext cx="14300335" cy="8083016"/>
          </a:xfrm>
          <a:prstGeom prst="rect">
            <a:avLst/>
          </a:prstGeom>
        </p:spPr>
      </p:pic>
      <p:pic>
        <p:nvPicPr>
          <p:cNvPr id="69" name="Picture 68"/>
          <p:cNvPicPr>
            <a:picLocks noChangeAspect="1"/>
          </p:cNvPicPr>
          <p:nvPr/>
        </p:nvPicPr>
        <p:blipFill>
          <a:blip r:embed="rId18"/>
          <a:stretch>
            <a:fillRect/>
          </a:stretch>
        </p:blipFill>
        <p:spPr>
          <a:xfrm>
            <a:off x="16369549" y="23041042"/>
            <a:ext cx="955784" cy="955812"/>
          </a:xfrm>
          <a:prstGeom prst="rect">
            <a:avLst/>
          </a:prstGeom>
        </p:spPr>
      </p:pic>
      <p:pic>
        <p:nvPicPr>
          <p:cNvPr id="70" name="Picture 69"/>
          <p:cNvPicPr>
            <a:picLocks noChangeAspect="1"/>
          </p:cNvPicPr>
          <p:nvPr/>
        </p:nvPicPr>
        <p:blipFill>
          <a:blip r:embed="rId19"/>
          <a:stretch>
            <a:fillRect/>
          </a:stretch>
        </p:blipFill>
        <p:spPr>
          <a:xfrm>
            <a:off x="12106123" y="21913136"/>
            <a:ext cx="3635166" cy="3460771"/>
          </a:xfrm>
          <a:prstGeom prst="rect">
            <a:avLst/>
          </a:prstGeom>
        </p:spPr>
      </p:pic>
      <p:pic>
        <p:nvPicPr>
          <p:cNvPr id="74" name="Picture 73"/>
          <p:cNvPicPr>
            <a:picLocks noChangeAspect="1"/>
          </p:cNvPicPr>
          <p:nvPr/>
        </p:nvPicPr>
        <p:blipFill>
          <a:blip r:embed="rId20"/>
          <a:stretch>
            <a:fillRect/>
          </a:stretch>
        </p:blipFill>
        <p:spPr>
          <a:xfrm>
            <a:off x="33109126" y="8570787"/>
            <a:ext cx="4462935" cy="5171477"/>
          </a:xfrm>
          <a:prstGeom prst="rect">
            <a:avLst/>
          </a:prstGeom>
        </p:spPr>
      </p:pic>
      <p:pic>
        <p:nvPicPr>
          <p:cNvPr id="75" name="Picture 74"/>
          <p:cNvPicPr>
            <a:picLocks noChangeAspect="1"/>
          </p:cNvPicPr>
          <p:nvPr/>
        </p:nvPicPr>
        <p:blipFill>
          <a:blip r:embed="rId21"/>
          <a:stretch>
            <a:fillRect/>
          </a:stretch>
        </p:blipFill>
        <p:spPr>
          <a:xfrm>
            <a:off x="32793541" y="16173133"/>
            <a:ext cx="4746477" cy="5500036"/>
          </a:xfrm>
          <a:prstGeom prst="rect">
            <a:avLst/>
          </a:prstGeom>
        </p:spPr>
      </p:pic>
      <p:pic>
        <p:nvPicPr>
          <p:cNvPr id="76" name="Picture 75"/>
          <p:cNvPicPr>
            <a:picLocks noChangeAspect="1"/>
          </p:cNvPicPr>
          <p:nvPr/>
        </p:nvPicPr>
        <p:blipFill>
          <a:blip r:embed="rId22"/>
          <a:stretch>
            <a:fillRect/>
          </a:stretch>
        </p:blipFill>
        <p:spPr>
          <a:xfrm>
            <a:off x="32871661" y="23544419"/>
            <a:ext cx="4654404" cy="5393345"/>
          </a:xfrm>
          <a:prstGeom prst="rect">
            <a:avLst/>
          </a:prstGeom>
        </p:spPr>
      </p:pic>
      <p:pic>
        <p:nvPicPr>
          <p:cNvPr id="79" name="Picture 78"/>
          <p:cNvPicPr>
            <a:picLocks noChangeAspect="1"/>
          </p:cNvPicPr>
          <p:nvPr/>
        </p:nvPicPr>
        <p:blipFill>
          <a:blip r:embed="rId23"/>
          <a:stretch>
            <a:fillRect/>
          </a:stretch>
        </p:blipFill>
        <p:spPr>
          <a:xfrm>
            <a:off x="758685" y="33521616"/>
            <a:ext cx="10132157" cy="2846730"/>
          </a:xfrm>
          <a:prstGeom prst="rect">
            <a:avLst/>
          </a:prstGeom>
        </p:spPr>
      </p:pic>
    </p:spTree>
    <p:extLst>
      <p:ext uri="{BB962C8B-B14F-4D97-AF65-F5344CB8AC3E}">
        <p14:creationId xmlns:p14="http://schemas.microsoft.com/office/powerpoint/2010/main" val="84126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7196</TotalTime>
  <Words>479</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Redox Switchable Polymerization by Yttrium and Indium Complexes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dc:creator>
  <cp:lastModifiedBy>James Ro</cp:lastModifiedBy>
  <cp:revision>263</cp:revision>
  <cp:lastPrinted>2015-06-16T22:32:13Z</cp:lastPrinted>
  <dcterms:created xsi:type="dcterms:W3CDTF">2013-11-24T09:07:23Z</dcterms:created>
  <dcterms:modified xsi:type="dcterms:W3CDTF">2017-03-30T20:38:49Z</dcterms:modified>
</cp:coreProperties>
</file>