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6" r:id="rId8"/>
    <p:sldId id="267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D2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7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87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rgbClr val="0D2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ED9EB-5346-F54F-E611-92FABFCC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122363"/>
            <a:ext cx="11515725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29726-19AF-4EA5-580C-FBB26FE5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4675" l="8798" r="89883">
                        <a14:foregroundMark x1="47654" y1="4882" x2="47654" y2="4882"/>
                        <a14:foregroundMark x1="47214" y1="4290" x2="47214" y2="4290"/>
                        <a14:foregroundMark x1="47214" y1="4586" x2="47214" y2="5178"/>
                        <a14:foregroundMark x1="44575" y1="10059" x2="44575" y2="10059"/>
                        <a14:foregroundMark x1="49413" y1="10799" x2="49413" y2="10799"/>
                        <a14:foregroundMark x1="49707" y1="9467" x2="49707" y2="10503"/>
                        <a14:foregroundMark x1="44575" y1="10503" x2="45308" y2="11095"/>
                        <a14:foregroundMark x1="51173" y1="16420" x2="53372" y2="15385"/>
                        <a14:foregroundMark x1="51466" y1="22633" x2="54839" y2="20562"/>
                        <a14:foregroundMark x1="54545" y1="27515" x2="57478" y2="25740"/>
                        <a14:foregroundMark x1="62463" y1="28107" x2="62317" y2="31065"/>
                        <a14:foregroundMark x1="68035" y1="28254" x2="68035" y2="30621"/>
                        <a14:foregroundMark x1="73607" y1="27663" x2="73607" y2="29438"/>
                        <a14:foregroundMark x1="78592" y1="27959" x2="78592" y2="27959"/>
                        <a14:foregroundMark x1="78446" y1="28254" x2="79472" y2="27071"/>
                        <a14:foregroundMark x1="84751" y1="26923" x2="85777" y2="26775"/>
                        <a14:foregroundMark x1="80645" y1="31657" x2="82258" y2="31361"/>
                        <a14:foregroundMark x1="76393" y1="35355" x2="78152" y2="36538"/>
                        <a14:foregroundMark x1="72727" y1="40237" x2="74194" y2="41124"/>
                        <a14:foregroundMark x1="64516" y1="39053" x2="64223" y2="42160"/>
                        <a14:foregroundMark x1="70235" y1="46006" x2="71554" y2="47189"/>
                        <a14:foregroundMark x1="48240" y1="27515" x2="48534" y2="29586"/>
                        <a14:foregroundMark x1="34018" y1="40533" x2="34018" y2="43787"/>
                        <a14:foregroundMark x1="37977" y1="51036" x2="41202" y2="51331"/>
                        <a14:foregroundMark x1="32991" y1="59467" x2="35630" y2="59467"/>
                        <a14:foregroundMark x1="55572" y1="58728" x2="59531" y2="58876"/>
                        <a14:foregroundMark x1="70968" y1="45858" x2="71994" y2="46893"/>
                        <a14:foregroundMark x1="66276" y1="49408" x2="66716" y2="49112"/>
                        <a14:foregroundMark x1="66569" y1="48373" x2="67889" y2="48964"/>
                        <a14:foregroundMark x1="69501" y1="53402" x2="72141" y2="52071"/>
                        <a14:foregroundMark x1="71848" y1="58876" x2="75073" y2="56953"/>
                        <a14:foregroundMark x1="75220" y1="62574" x2="78592" y2="60799"/>
                        <a14:foregroundMark x1="80352" y1="66272" x2="81378" y2="66420"/>
                        <a14:foregroundMark x1="84604" y1="70266" x2="85924" y2="71450"/>
                        <a14:foregroundMark x1="82111" y1="65533" x2="82111" y2="67012"/>
                        <a14:foregroundMark x1="79179" y1="70414" x2="79326" y2="71154"/>
                        <a14:foregroundMark x1="78152" y1="69083" x2="79179" y2="71006"/>
                        <a14:foregroundMark x1="73754" y1="66864" x2="73607" y2="70710"/>
                        <a14:foregroundMark x1="68475" y1="66864" x2="68035" y2="71450"/>
                        <a14:foregroundMark x1="62463" y1="66420" x2="62317" y2="69822"/>
                        <a14:foregroundMark x1="57771" y1="67604" x2="57331" y2="67456"/>
                        <a14:foregroundMark x1="55718" y1="66568" x2="55718" y2="66568"/>
                        <a14:foregroundMark x1="56598" y1="71893" x2="56598" y2="71893"/>
                        <a14:foregroundMark x1="54692" y1="70414" x2="57625" y2="72189"/>
                        <a14:foregroundMark x1="47214" y1="64941" x2="47214" y2="70858"/>
                        <a14:foregroundMark x1="51613" y1="75592" x2="55572" y2="78254"/>
                        <a14:foregroundMark x1="49413" y1="81361" x2="52053" y2="81953"/>
                        <a14:foregroundMark x1="41642" y1="82544" x2="44282" y2="80769"/>
                        <a14:foregroundMark x1="43842" y1="75592" x2="39883" y2="77663"/>
                        <a14:foregroundMark x1="40469" y1="70562" x2="36657" y2="71746"/>
                        <a14:foregroundMark x1="39003" y1="66716" x2="39003" y2="66716"/>
                        <a14:foregroundMark x1="31232" y1="65385" x2="32258" y2="68935"/>
                        <a14:foregroundMark x1="27273" y1="66124" x2="27273" y2="69822"/>
                        <a14:foregroundMark x1="20821" y1="68047" x2="20968" y2="71006"/>
                        <a14:foregroundMark x1="15689" y1="69970" x2="15249" y2="71154"/>
                        <a14:foregroundMark x1="9531" y1="71746" x2="10264" y2="69822"/>
                        <a14:foregroundMark x1="12170" y1="65828" x2="13636" y2="65828"/>
                        <a14:foregroundMark x1="15103" y1="61982" x2="18622" y2="62722"/>
                        <a14:foregroundMark x1="18915" y1="55621" x2="21701" y2="56805"/>
                        <a14:foregroundMark x1="22141" y1="50888" x2="25367" y2="52515"/>
                        <a14:foregroundMark x1="27273" y1="48521" x2="28299" y2="48669"/>
                        <a14:foregroundMark x1="26100" y1="49260" x2="28152" y2="49260"/>
                        <a14:foregroundMark x1="25806" y1="44231" x2="23021" y2="46450"/>
                        <a14:foregroundMark x1="22287" y1="40976" x2="19208" y2="41568"/>
                        <a14:foregroundMark x1="18622" y1="35651" x2="16129" y2="36686"/>
                        <a14:foregroundMark x1="13196" y1="32544" x2="11584" y2="31805"/>
                        <a14:foregroundMark x1="8944" y1="27071" x2="10117" y2="27219"/>
                        <a14:foregroundMark x1="14956" y1="26627" x2="15543" y2="27663"/>
                        <a14:foregroundMark x1="20821" y1="27219" x2="21261" y2="30621"/>
                        <a14:foregroundMark x1="26540" y1="27959" x2="27273" y2="31213"/>
                        <a14:foregroundMark x1="32111" y1="28402" x2="32405" y2="31361"/>
                        <a14:foregroundMark x1="36657" y1="25888" x2="37830" y2="27071"/>
                        <a14:foregroundMark x1="40176" y1="20562" x2="41496" y2="21302"/>
                        <a14:foregroundMark x1="42375" y1="15976" x2="43548" y2="17308"/>
                        <a14:foregroundMark x1="36804" y1="31065" x2="37390" y2="31065"/>
                        <a14:foregroundMark x1="44721" y1="88609" x2="45308" y2="86095"/>
                        <a14:foregroundMark x1="48680" y1="86391" x2="49413" y2="88905"/>
                        <a14:foregroundMark x1="47067" y1="92899" x2="47361" y2="94675"/>
                        <a14:foregroundMark x1="55718" y1="31805" x2="57918" y2="30178"/>
                        <a14:backgroundMark x1="35044" y1="66420" x2="35484" y2="6967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941" y="3990496"/>
            <a:ext cx="2129420" cy="2110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C78782-CD4C-5D68-786D-0E86100026EB}"/>
              </a:ext>
            </a:extLst>
          </p:cNvPr>
          <p:cNvSpPr/>
          <p:nvPr/>
        </p:nvSpPr>
        <p:spPr>
          <a:xfrm>
            <a:off x="342899" y="6321856"/>
            <a:ext cx="11515725" cy="785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72D52C-79BF-94E1-86D9-5DA126627EE8}"/>
              </a:ext>
            </a:extLst>
          </p:cNvPr>
          <p:cNvSpPr/>
          <p:nvPr/>
        </p:nvSpPr>
        <p:spPr>
          <a:xfrm>
            <a:off x="338137" y="563243"/>
            <a:ext cx="11515725" cy="785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13FEF6FB-E93E-95EA-822C-BE03EBA5B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718" y="4158569"/>
            <a:ext cx="9144000" cy="15052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765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E0C80-DE53-F534-C6A8-541CD132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89" y="436117"/>
            <a:ext cx="11515725" cy="604153"/>
          </a:xfrm>
        </p:spPr>
        <p:txBody>
          <a:bodyPr anchor="b">
            <a:normAutofit/>
          </a:bodyPr>
          <a:lstStyle>
            <a:lvl1pPr>
              <a:defRPr sz="25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8C277-048B-179F-762E-EAA91197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89" y="1539366"/>
            <a:ext cx="11515725" cy="4993022"/>
          </a:xfrm>
        </p:spPr>
        <p:txBody>
          <a:bodyPr>
            <a:normAutofit/>
          </a:bodyPr>
          <a:lstStyle>
            <a:lvl1pPr>
              <a:defRPr sz="20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68000" indent="-228600">
              <a:buFont typeface="Arial" panose="020B0604020202020204" pitchFamily="34" charset="0"/>
              <a:buChar char="→"/>
              <a:defRPr sz="1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2pPr>
            <a:lvl3pPr marL="936000" indent="-228600">
              <a:buFont typeface="Arial" panose="020B0604020202020204" pitchFamily="34" charset="0"/>
              <a:buChar char="→"/>
              <a:defRPr sz="16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3pPr>
            <a:lvl4pPr marL="1404000" indent="-228600">
              <a:buFont typeface="Arial" panose="020B0604020202020204" pitchFamily="34" charset="0"/>
              <a:buChar char="→"/>
              <a:defRPr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4pPr>
            <a:lvl5pPr marL="1872000" indent="-228600">
              <a:buFont typeface="Arial" panose="020B0604020202020204" pitchFamily="34" charset="0"/>
              <a:buChar char="→"/>
              <a:defRPr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B0F3E-F641-73D5-17C5-CA97DB5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945" y="6443936"/>
            <a:ext cx="558915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fld id="{93C794E2-39D0-48CF-844D-4F5D37C1EA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46D6C-9099-EDD7-B710-8B6CD87D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4675" l="8798" r="89883">
                        <a14:foregroundMark x1="47654" y1="4882" x2="47654" y2="4882"/>
                        <a14:foregroundMark x1="47214" y1="4290" x2="47214" y2="4290"/>
                        <a14:foregroundMark x1="47214" y1="4586" x2="47214" y2="5178"/>
                        <a14:foregroundMark x1="44575" y1="10059" x2="44575" y2="10059"/>
                        <a14:foregroundMark x1="49413" y1="10799" x2="49413" y2="10799"/>
                        <a14:foregroundMark x1="49707" y1="9467" x2="49707" y2="10503"/>
                        <a14:foregroundMark x1="44575" y1="10503" x2="45308" y2="11095"/>
                        <a14:foregroundMark x1="51173" y1="16420" x2="53372" y2="15385"/>
                        <a14:foregroundMark x1="51466" y1="22633" x2="54839" y2="20562"/>
                        <a14:foregroundMark x1="54545" y1="27515" x2="57478" y2="25740"/>
                        <a14:foregroundMark x1="62463" y1="28107" x2="62317" y2="31065"/>
                        <a14:foregroundMark x1="68035" y1="28254" x2="68035" y2="30621"/>
                        <a14:foregroundMark x1="73607" y1="27663" x2="73607" y2="29438"/>
                        <a14:foregroundMark x1="78592" y1="27959" x2="78592" y2="27959"/>
                        <a14:foregroundMark x1="78446" y1="28254" x2="79472" y2="27071"/>
                        <a14:foregroundMark x1="84751" y1="26923" x2="85777" y2="26775"/>
                        <a14:foregroundMark x1="80645" y1="31657" x2="82258" y2="31361"/>
                        <a14:foregroundMark x1="76393" y1="35355" x2="78152" y2="36538"/>
                        <a14:foregroundMark x1="72727" y1="40237" x2="74194" y2="41124"/>
                        <a14:foregroundMark x1="64516" y1="39053" x2="64223" y2="42160"/>
                        <a14:foregroundMark x1="70235" y1="46006" x2="71554" y2="47189"/>
                        <a14:foregroundMark x1="48240" y1="27515" x2="48534" y2="29586"/>
                        <a14:foregroundMark x1="34018" y1="40533" x2="34018" y2="43787"/>
                        <a14:foregroundMark x1="37977" y1="51036" x2="41202" y2="51331"/>
                        <a14:foregroundMark x1="32991" y1="59467" x2="35630" y2="59467"/>
                        <a14:foregroundMark x1="55572" y1="58728" x2="59531" y2="58876"/>
                        <a14:foregroundMark x1="70968" y1="45858" x2="71994" y2="46893"/>
                        <a14:foregroundMark x1="66276" y1="49408" x2="66716" y2="49112"/>
                        <a14:foregroundMark x1="66569" y1="48373" x2="67889" y2="48964"/>
                        <a14:foregroundMark x1="69501" y1="53402" x2="72141" y2="52071"/>
                        <a14:foregroundMark x1="71848" y1="58876" x2="75073" y2="56953"/>
                        <a14:foregroundMark x1="75220" y1="62574" x2="78592" y2="60799"/>
                        <a14:foregroundMark x1="80352" y1="66272" x2="81378" y2="66420"/>
                        <a14:foregroundMark x1="84604" y1="70266" x2="85924" y2="71450"/>
                        <a14:foregroundMark x1="82111" y1="65533" x2="82111" y2="67012"/>
                        <a14:foregroundMark x1="79179" y1="70414" x2="79326" y2="71154"/>
                        <a14:foregroundMark x1="78152" y1="69083" x2="79179" y2="71006"/>
                        <a14:foregroundMark x1="73754" y1="66864" x2="73607" y2="70710"/>
                        <a14:foregroundMark x1="68475" y1="66864" x2="68035" y2="71450"/>
                        <a14:foregroundMark x1="62463" y1="66420" x2="62317" y2="69822"/>
                        <a14:foregroundMark x1="57771" y1="67604" x2="57331" y2="67456"/>
                        <a14:foregroundMark x1="55718" y1="66568" x2="55718" y2="66568"/>
                        <a14:foregroundMark x1="56598" y1="71893" x2="56598" y2="71893"/>
                        <a14:foregroundMark x1="54692" y1="70414" x2="57625" y2="72189"/>
                        <a14:foregroundMark x1="47214" y1="64941" x2="47214" y2="70858"/>
                        <a14:foregroundMark x1="51613" y1="75592" x2="55572" y2="78254"/>
                        <a14:foregroundMark x1="49413" y1="81361" x2="52053" y2="81953"/>
                        <a14:foregroundMark x1="41642" y1="82544" x2="44282" y2="80769"/>
                        <a14:foregroundMark x1="43842" y1="75592" x2="39883" y2="77663"/>
                        <a14:foregroundMark x1="40469" y1="70562" x2="36657" y2="71746"/>
                        <a14:foregroundMark x1="39003" y1="66716" x2="39003" y2="66716"/>
                        <a14:foregroundMark x1="31232" y1="65385" x2="32258" y2="68935"/>
                        <a14:foregroundMark x1="27273" y1="66124" x2="27273" y2="69822"/>
                        <a14:foregroundMark x1="20821" y1="68047" x2="20968" y2="71006"/>
                        <a14:foregroundMark x1="15689" y1="69970" x2="15249" y2="71154"/>
                        <a14:foregroundMark x1="9531" y1="71746" x2="10264" y2="69822"/>
                        <a14:foregroundMark x1="12170" y1="65828" x2="13636" y2="65828"/>
                        <a14:foregroundMark x1="15103" y1="61982" x2="18622" y2="62722"/>
                        <a14:foregroundMark x1="18915" y1="55621" x2="21701" y2="56805"/>
                        <a14:foregroundMark x1="22141" y1="50888" x2="25367" y2="52515"/>
                        <a14:foregroundMark x1="27273" y1="48521" x2="28299" y2="48669"/>
                        <a14:foregroundMark x1="26100" y1="49260" x2="28152" y2="49260"/>
                        <a14:foregroundMark x1="25806" y1="44231" x2="23021" y2="46450"/>
                        <a14:foregroundMark x1="22287" y1="40976" x2="19208" y2="41568"/>
                        <a14:foregroundMark x1="18622" y1="35651" x2="16129" y2="36686"/>
                        <a14:foregroundMark x1="13196" y1="32544" x2="11584" y2="31805"/>
                        <a14:foregroundMark x1="8944" y1="27071" x2="10117" y2="27219"/>
                        <a14:foregroundMark x1="14956" y1="26627" x2="15543" y2="27663"/>
                        <a14:foregroundMark x1="20821" y1="27219" x2="21261" y2="30621"/>
                        <a14:foregroundMark x1="26540" y1="27959" x2="27273" y2="31213"/>
                        <a14:foregroundMark x1="32111" y1="28402" x2="32405" y2="31361"/>
                        <a14:foregroundMark x1="36657" y1="25888" x2="37830" y2="27071"/>
                        <a14:foregroundMark x1="40176" y1="20562" x2="41496" y2="21302"/>
                        <a14:foregroundMark x1="42375" y1="15976" x2="43548" y2="17308"/>
                        <a14:foregroundMark x1="36804" y1="31065" x2="37390" y2="31065"/>
                        <a14:foregroundMark x1="44721" y1="88609" x2="45308" y2="86095"/>
                        <a14:foregroundMark x1="48680" y1="86391" x2="49413" y2="88905"/>
                        <a14:foregroundMark x1="47067" y1="92899" x2="47361" y2="94675"/>
                        <a14:foregroundMark x1="55718" y1="31805" x2="57918" y2="30178"/>
                        <a14:backgroundMark x1="35044" y1="66420" x2="35484" y2="6967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06694" y="6033469"/>
            <a:ext cx="782475" cy="7755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74D35B-F493-07BD-C376-A53A5EBC0ECE}"/>
              </a:ext>
            </a:extLst>
          </p:cNvPr>
          <p:cNvSpPr/>
          <p:nvPr/>
        </p:nvSpPr>
        <p:spPr>
          <a:xfrm flipV="1">
            <a:off x="333376" y="1083002"/>
            <a:ext cx="373865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0D4300-2AFA-DD07-E7FF-6F387FD6C40E}"/>
              </a:ext>
            </a:extLst>
          </p:cNvPr>
          <p:cNvSpPr/>
          <p:nvPr/>
        </p:nvSpPr>
        <p:spPr>
          <a:xfrm>
            <a:off x="1355" y="0"/>
            <a:ext cx="12190645" cy="252145"/>
          </a:xfrm>
          <a:prstGeom prst="rect">
            <a:avLst/>
          </a:prstGeom>
          <a:solidFill>
            <a:srgbClr val="0D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i="1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Sookmyung</a:t>
            </a:r>
            <a:r>
              <a:rPr lang="en-US" altLang="ko-KR" sz="1200" b="1" i="1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Univ. IBS Lab</a:t>
            </a:r>
            <a:endParaRPr lang="ko-KR" altLang="en-US" sz="1200" b="1" i="1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78AC85-CABC-96A1-6964-513692851432}"/>
              </a:ext>
            </a:extLst>
          </p:cNvPr>
          <p:cNvSpPr/>
          <p:nvPr/>
        </p:nvSpPr>
        <p:spPr>
          <a:xfrm>
            <a:off x="9031808" y="0"/>
            <a:ext cx="3160191" cy="252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2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D9D5F-C323-14C8-D0F3-6437DA0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3A77AB-B9B2-44E4-18BE-EB8F674D9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9F36A-A96C-B002-7966-E1881B738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C149B-1D26-573A-B6BB-E021528E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D29-1996-43F3-B183-30637E50C2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D58EB-C150-D39F-5F31-F99DE6BF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05D9E-C2AC-A528-BF88-B8BD8060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4E2-39D0-48CF-844D-4F5D37C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49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DDE2F-D88E-BF0B-E213-768E4971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142EF-054F-69CA-8518-F9B9D116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63862-3563-C8E8-5F8C-5992E7BD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defRPr>
            </a:lvl1pPr>
          </a:lstStyle>
          <a:p>
            <a:fld id="{6CD9FD29-1996-43F3-B183-30637E50C2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A0611-DBA3-B7C2-F211-088AD491B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FA245-29E2-CBAC-2033-47DC825A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defRPr>
            </a:lvl1pPr>
          </a:lstStyle>
          <a:p>
            <a:fld id="{93C794E2-39D0-48CF-844D-4F5D37C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C19E-EC7F-74B8-2012-697830235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303082-C1BF-9C33-5AD2-2D95F303F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Seongbeen Lee</a:t>
            </a:r>
          </a:p>
          <a:p>
            <a:r>
              <a:rPr lang="en-US" altLang="ko-KR" dirty="0" err="1"/>
              <a:t>Sookmyung</a:t>
            </a:r>
            <a:r>
              <a:rPr lang="en-US" altLang="ko-KR" dirty="0"/>
              <a:t> Women’s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54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AE190-44D0-7361-429C-A02093CB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Save checkpoint &amp; Best epoch?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6A04EA-22A0-147B-1C40-77401EDC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02" y="1135942"/>
            <a:ext cx="8297604" cy="573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72F7B0-549A-C6CD-5006-B1E823E099D2}"/>
              </a:ext>
            </a:extLst>
          </p:cNvPr>
          <p:cNvSpPr/>
          <p:nvPr/>
        </p:nvSpPr>
        <p:spPr>
          <a:xfrm>
            <a:off x="2897418" y="4177768"/>
            <a:ext cx="401216" cy="154429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EAA33-18CF-CD8E-26EE-AC72CB0E668C}"/>
              </a:ext>
            </a:extLst>
          </p:cNvPr>
          <p:cNvSpPr txBox="1"/>
          <p:nvPr/>
        </p:nvSpPr>
        <p:spPr>
          <a:xfrm>
            <a:off x="2897418" y="3817087"/>
            <a:ext cx="30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Pretendard Medium" panose="02000603000000020004"/>
              </a:rPr>
              <a:t>Overfitting</a:t>
            </a:r>
            <a:r>
              <a:rPr lang="ko-KR" altLang="en-US" dirty="0">
                <a:ea typeface="Pretendard Medium" panose="02000603000000020004"/>
              </a:rPr>
              <a:t>이 시작되는 구간</a:t>
            </a:r>
            <a:endParaRPr lang="en-US" altLang="ko-KR" dirty="0">
              <a:ea typeface="Pretendard Medium" panose="020006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5573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2CED8-D85A-71F6-9596-37E9A04E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Visualize trained model</a:t>
            </a:r>
            <a:endParaRPr lang="ko-KR" altLang="en-US" dirty="0"/>
          </a:p>
        </p:txBody>
      </p:sp>
      <p:pic>
        <p:nvPicPr>
          <p:cNvPr id="5" name="내용 개체 틀 4" descr="보라색, 패턴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A3A5A5E1-FFF3-6617-BA8A-10F08D7C3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96" y="1181818"/>
            <a:ext cx="5052972" cy="4992688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96BDC2E-D6E9-894E-22FB-44B1AF1D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9" y="1882320"/>
            <a:ext cx="56673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8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D465C-8E43-F7AE-585F-B8B717C9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74B52-3C64-68E4-20EF-6731E7AB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What is Class?</a:t>
            </a:r>
          </a:p>
          <a:p>
            <a:pPr marL="457200" indent="-457200">
              <a:buAutoNum type="arabicPeriod"/>
            </a:pPr>
            <a:r>
              <a:rPr lang="ko-KR" altLang="en-US" sz="2300" dirty="0"/>
              <a:t>클래스의 상속</a:t>
            </a:r>
            <a:r>
              <a:rPr lang="en-US" altLang="ko-KR" sz="2300" dirty="0"/>
              <a:t>(inheritance) 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Save</a:t>
            </a:r>
            <a:r>
              <a:rPr lang="ko-KR" altLang="en-US" sz="2300" dirty="0"/>
              <a:t> </a:t>
            </a:r>
            <a:r>
              <a:rPr lang="en-US" altLang="ko-KR" sz="2300" dirty="0"/>
              <a:t>checkpoint &amp; Best</a:t>
            </a:r>
            <a:r>
              <a:rPr lang="ko-KR" altLang="en-US" sz="2300" dirty="0"/>
              <a:t> </a:t>
            </a:r>
            <a:r>
              <a:rPr lang="en-US" altLang="ko-KR" sz="2300" dirty="0"/>
              <a:t>epoch?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Visualize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25303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33F7-59B4-447A-8B0D-9A2D4D7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Class?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1E3E4-DD5B-878A-4D9A-A12FF488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이용해서 원하는 걸 모두 할 수 있을까</a:t>
            </a:r>
            <a:r>
              <a:rPr lang="en-US" altLang="ko-KR" dirty="0"/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3B361-6816-CEF4-8198-44D50387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7" y="2606951"/>
            <a:ext cx="5770839" cy="34235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33B1B8-C130-3E7C-F032-73F2F548E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9"/>
          <a:stretch/>
        </p:blipFill>
        <p:spPr>
          <a:xfrm>
            <a:off x="6699378" y="2606951"/>
            <a:ext cx="4405261" cy="29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33F7-59B4-447A-8B0D-9A2D4D7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Class?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1E3E4-DD5B-878A-4D9A-A12FF488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 + </a:t>
            </a:r>
            <a:r>
              <a:rPr lang="ko-KR" altLang="en-US" dirty="0"/>
              <a:t>함수</a:t>
            </a:r>
            <a:r>
              <a:rPr lang="en-US" altLang="ko-KR" dirty="0"/>
              <a:t>(method)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AA979-EAD5-FE9E-766C-77A8D6506D7C}"/>
              </a:ext>
            </a:extLst>
          </p:cNvPr>
          <p:cNvSpPr txBox="1"/>
          <p:nvPr/>
        </p:nvSpPr>
        <p:spPr>
          <a:xfrm>
            <a:off x="3051110" y="6584697"/>
            <a:ext cx="6102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https://wikidocs.net/28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FEE923-9E5C-AED5-BFFE-A05D87EF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34" y="1539366"/>
            <a:ext cx="5546558" cy="46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67619-F79D-8111-0033-B0D266E3B2C1}"/>
              </a:ext>
            </a:extLst>
          </p:cNvPr>
          <p:cNvSpPr txBox="1"/>
          <p:nvPr/>
        </p:nvSpPr>
        <p:spPr>
          <a:xfrm>
            <a:off x="6565969" y="1981005"/>
            <a:ext cx="200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Pretendard Medium" panose="02000603000000020004"/>
              </a:rPr>
              <a:t>데이터셋</a:t>
            </a:r>
            <a:r>
              <a:rPr lang="en-US" altLang="ko-KR" dirty="0">
                <a:ea typeface="Pretendard Medium" panose="02000603000000020004"/>
              </a:rPr>
              <a:t>, </a:t>
            </a:r>
            <a:r>
              <a:rPr lang="ko-KR" altLang="en-US" dirty="0">
                <a:ea typeface="Pretendard Medium" panose="02000603000000020004"/>
              </a:rPr>
              <a:t>모델</a:t>
            </a:r>
            <a:r>
              <a:rPr lang="en-US" altLang="ko-KR" dirty="0">
                <a:ea typeface="Pretendard Medium" panose="02000603000000020004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5777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33F7-59B4-447A-8B0D-9A2D4D7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Class?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1E3E4-DD5B-878A-4D9A-A12FF488F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89" y="1539366"/>
            <a:ext cx="5246311" cy="4993022"/>
          </a:xfrm>
        </p:spPr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 + </a:t>
            </a:r>
            <a:r>
              <a:rPr lang="ko-KR" altLang="en-US" dirty="0"/>
              <a:t>함수</a:t>
            </a:r>
            <a:r>
              <a:rPr lang="en-US" altLang="ko-KR" dirty="0"/>
              <a:t>(method)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A55790-D834-5DD3-E8CB-8D1371B8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" y="1991453"/>
            <a:ext cx="4579686" cy="4455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18511-D804-3787-948C-E655193DDBDD}"/>
              </a:ext>
            </a:extLst>
          </p:cNvPr>
          <p:cNvSpPr txBox="1"/>
          <p:nvPr/>
        </p:nvSpPr>
        <p:spPr>
          <a:xfrm>
            <a:off x="5938426" y="1991453"/>
            <a:ext cx="5052906" cy="4247317"/>
          </a:xfrm>
          <a:prstGeom prst="rect">
            <a:avLst/>
          </a:prstGeom>
          <a:noFill/>
          <a:ln>
            <a:solidFill>
              <a:srgbClr val="0D2D8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ClassName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def __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self.attr1 = …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self.attr2 = …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…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	def method1(self, var…):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…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	def method2(self, var…):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…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	def method3(self, var…):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	…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33F7-59B4-447A-8B0D-9A2D4D7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상속</a:t>
            </a:r>
            <a:r>
              <a:rPr lang="en-US" altLang="ko-KR" dirty="0"/>
              <a:t>(</a:t>
            </a:r>
            <a:r>
              <a:rPr lang="en-US" altLang="ko-KR" sz="2800" dirty="0"/>
              <a:t>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1E3E4-DD5B-878A-4D9A-A12FF488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클래스를 만들 때 다른 클래스의 기능을 물려받을 수 있게 만드는 것</a:t>
            </a:r>
            <a:endParaRPr lang="en-US" altLang="ko-KR" dirty="0"/>
          </a:p>
          <a:p>
            <a:r>
              <a:rPr lang="ko-KR" altLang="en-US" dirty="0"/>
              <a:t>부모 클래스</a:t>
            </a:r>
            <a:r>
              <a:rPr lang="en-US" altLang="ko-KR" dirty="0"/>
              <a:t>: </a:t>
            </a:r>
            <a:r>
              <a:rPr lang="ko-KR" altLang="en-US" dirty="0"/>
              <a:t>상속받을 클래스</a:t>
            </a:r>
            <a:endParaRPr lang="en-US" altLang="ko-KR" dirty="0"/>
          </a:p>
          <a:p>
            <a:r>
              <a:rPr lang="ko-KR" altLang="en-US" dirty="0"/>
              <a:t>자식 클래스</a:t>
            </a:r>
            <a:r>
              <a:rPr lang="en-US" altLang="ko-KR" dirty="0"/>
              <a:t>: </a:t>
            </a:r>
            <a:r>
              <a:rPr lang="ko-KR" altLang="en-US" dirty="0"/>
              <a:t>상속받는 클래스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0D8325-A56F-6E3F-2941-7E260D43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50" y="1856144"/>
            <a:ext cx="3344274" cy="1265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5AF5DA-7B01-5837-B051-7F0ED85C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0" y="2709462"/>
            <a:ext cx="5422635" cy="3822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90481D-D31E-B863-78CC-A1F22AAF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45" y="3630467"/>
            <a:ext cx="4540905" cy="292860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8107650-ABF3-EBFF-EC09-F94DAED4F50C}"/>
              </a:ext>
            </a:extLst>
          </p:cNvPr>
          <p:cNvSpPr txBox="1">
            <a:spLocks/>
          </p:cNvSpPr>
          <p:nvPr/>
        </p:nvSpPr>
        <p:spPr>
          <a:xfrm>
            <a:off x="341689" y="426802"/>
            <a:ext cx="11515725" cy="604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ko-KR" altLang="en-US"/>
              <a:t>클래스의 상속</a:t>
            </a:r>
            <a:r>
              <a:rPr lang="en-US" altLang="ko-KR"/>
              <a:t>(</a:t>
            </a:r>
            <a:r>
              <a:rPr lang="en-US" altLang="ko-KR" sz="2800"/>
              <a:t>inheritance)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F4FB931-5FA8-F10E-EBC4-98973F90C007}"/>
              </a:ext>
            </a:extLst>
          </p:cNvPr>
          <p:cNvSpPr/>
          <p:nvPr/>
        </p:nvSpPr>
        <p:spPr>
          <a:xfrm rot="3456918">
            <a:off x="5781308" y="1716955"/>
            <a:ext cx="401216" cy="154429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7CD7DA5-7F58-8079-EA32-690F76BF725B}"/>
              </a:ext>
            </a:extLst>
          </p:cNvPr>
          <p:cNvSpPr/>
          <p:nvPr/>
        </p:nvSpPr>
        <p:spPr>
          <a:xfrm>
            <a:off x="8218779" y="3131371"/>
            <a:ext cx="401216" cy="499096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6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33F7-59B4-447A-8B0D-9A2D4D7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상속</a:t>
            </a:r>
            <a:r>
              <a:rPr lang="en-US" altLang="ko-KR" dirty="0"/>
              <a:t>(</a:t>
            </a:r>
            <a:r>
              <a:rPr lang="en-US" altLang="ko-KR" sz="2800" dirty="0"/>
              <a:t>inheritance)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0D8325-A56F-6E3F-2941-7E260D43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9" y="1458904"/>
            <a:ext cx="4442265" cy="1681536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8107650-ABF3-EBFF-EC09-F94DAED4F50C}"/>
              </a:ext>
            </a:extLst>
          </p:cNvPr>
          <p:cNvSpPr txBox="1">
            <a:spLocks/>
          </p:cNvSpPr>
          <p:nvPr/>
        </p:nvSpPr>
        <p:spPr>
          <a:xfrm>
            <a:off x="341689" y="426802"/>
            <a:ext cx="11515725" cy="604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ko-KR" altLang="en-US"/>
              <a:t>클래스의 상속</a:t>
            </a:r>
            <a:r>
              <a:rPr lang="en-US" altLang="ko-KR"/>
              <a:t>(</a:t>
            </a:r>
            <a:r>
              <a:rPr lang="en-US" altLang="ko-KR" sz="2800"/>
              <a:t>inheritance)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D8D67D-2F28-40CB-F884-578D09F93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046" y="1458904"/>
            <a:ext cx="6750570" cy="4759112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92F0837-7BEF-CECE-FFB8-5CD470CA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90" y="3429000"/>
            <a:ext cx="4695006" cy="3103388"/>
          </a:xfrm>
        </p:spPr>
        <p:txBody>
          <a:bodyPr/>
          <a:lstStyle/>
          <a:p>
            <a:r>
              <a:rPr lang="ko-KR" altLang="en-US" dirty="0"/>
              <a:t>부모 클래스의 메소드를 그대로 쓰고 싶으면</a:t>
            </a:r>
            <a:r>
              <a:rPr lang="en-US" altLang="ko-KR" dirty="0"/>
              <a:t> super()</a:t>
            </a:r>
            <a:r>
              <a:rPr lang="ko-KR" altLang="en-US" dirty="0"/>
              <a:t>이라는 키워드를 사용</a:t>
            </a:r>
            <a:r>
              <a:rPr lang="en-US" altLang="ko-KR" dirty="0"/>
              <a:t>!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30065D-5F04-5038-04E8-F4FD686B9CC8}"/>
              </a:ext>
            </a:extLst>
          </p:cNvPr>
          <p:cNvSpPr/>
          <p:nvPr/>
        </p:nvSpPr>
        <p:spPr>
          <a:xfrm>
            <a:off x="5898630" y="1933731"/>
            <a:ext cx="2203554" cy="1723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580385-3A3B-AD5F-2787-3399309358AD}"/>
              </a:ext>
            </a:extLst>
          </p:cNvPr>
          <p:cNvSpPr/>
          <p:nvPr/>
        </p:nvSpPr>
        <p:spPr>
          <a:xfrm>
            <a:off x="5898630" y="4723491"/>
            <a:ext cx="1627708" cy="1723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9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33F7-59B4-447A-8B0D-9A2D4D7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상속</a:t>
            </a:r>
            <a:r>
              <a:rPr lang="en-US" altLang="ko-KR" dirty="0"/>
              <a:t>(</a:t>
            </a:r>
            <a:r>
              <a:rPr lang="en-US" altLang="ko-KR" sz="2800" dirty="0"/>
              <a:t>inheritance)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0D8325-A56F-6E3F-2941-7E260D43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9" y="1458904"/>
            <a:ext cx="4442265" cy="1681536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8107650-ABF3-EBFF-EC09-F94DAED4F50C}"/>
              </a:ext>
            </a:extLst>
          </p:cNvPr>
          <p:cNvSpPr txBox="1">
            <a:spLocks/>
          </p:cNvSpPr>
          <p:nvPr/>
        </p:nvSpPr>
        <p:spPr>
          <a:xfrm>
            <a:off x="341689" y="426802"/>
            <a:ext cx="11515725" cy="604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ko-KR" altLang="en-US" dirty="0"/>
              <a:t>클래스의 상속</a:t>
            </a:r>
            <a:r>
              <a:rPr lang="en-US" altLang="ko-KR" dirty="0"/>
              <a:t>(</a:t>
            </a:r>
            <a:r>
              <a:rPr lang="en-US" altLang="ko-KR" sz="2800" dirty="0"/>
              <a:t>inheritance)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92F0837-7BEF-CECE-FFB8-5CD470CA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90" y="3429000"/>
            <a:ext cx="4695006" cy="3103388"/>
          </a:xfrm>
        </p:spPr>
        <p:txBody>
          <a:bodyPr/>
          <a:lstStyle/>
          <a:p>
            <a:r>
              <a:rPr lang="ko-KR" altLang="en-US" dirty="0"/>
              <a:t>부모 클래스의 메소드를 그대로 쓰고 싶으면</a:t>
            </a:r>
            <a:r>
              <a:rPr lang="en-US" altLang="ko-KR" dirty="0"/>
              <a:t> super()</a:t>
            </a:r>
            <a:r>
              <a:rPr lang="ko-KR" altLang="en-US" dirty="0"/>
              <a:t>이라는 키워드를 사용</a:t>
            </a:r>
            <a:r>
              <a:rPr lang="en-US" altLang="ko-KR" dirty="0"/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F27ECD-B644-7CDA-6562-2775948F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95" y="1458904"/>
            <a:ext cx="6209919" cy="40050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6E3018-C333-09F8-5879-D291EE553ADA}"/>
              </a:ext>
            </a:extLst>
          </p:cNvPr>
          <p:cNvSpPr/>
          <p:nvPr/>
        </p:nvSpPr>
        <p:spPr>
          <a:xfrm>
            <a:off x="6340838" y="1951749"/>
            <a:ext cx="2384061" cy="1723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F503AE-2A6E-7EB1-A9DD-8C24E7E38174}"/>
              </a:ext>
            </a:extLst>
          </p:cNvPr>
          <p:cNvSpPr/>
          <p:nvPr/>
        </p:nvSpPr>
        <p:spPr>
          <a:xfrm>
            <a:off x="6340838" y="3844050"/>
            <a:ext cx="1753296" cy="1723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6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0D7A4-C915-F9D3-F1EC-91B2DE83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94D653-202B-6718-70A9-8434D7278D42}"/>
              </a:ext>
            </a:extLst>
          </p:cNvPr>
          <p:cNvGrpSpPr/>
          <p:nvPr/>
        </p:nvGrpSpPr>
        <p:grpSpPr>
          <a:xfrm>
            <a:off x="341689" y="1492520"/>
            <a:ext cx="5816657" cy="4810843"/>
            <a:chOff x="6238416" y="2035831"/>
            <a:chExt cx="3966582" cy="32806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288EECC-35EF-ACC2-26BB-9FA3263CE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191"/>
            <a:stretch/>
          </p:blipFill>
          <p:spPr>
            <a:xfrm>
              <a:off x="6238416" y="2035831"/>
              <a:ext cx="3966582" cy="164034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66BAB98-2F7C-CB1D-2CBA-329E7EA81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2191"/>
            <a:stretch/>
          </p:blipFill>
          <p:spPr>
            <a:xfrm>
              <a:off x="6238416" y="3676172"/>
              <a:ext cx="3966582" cy="1640341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DDA5CD2-8328-C207-01A2-D4F66F1D4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12" y="1492520"/>
            <a:ext cx="3701714" cy="352038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B44241-EA8B-3427-07A8-3C7E434D9DAA}"/>
              </a:ext>
            </a:extLst>
          </p:cNvPr>
          <p:cNvSpPr/>
          <p:nvPr/>
        </p:nvSpPr>
        <p:spPr>
          <a:xfrm>
            <a:off x="865956" y="1884293"/>
            <a:ext cx="1252827" cy="1723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6FB2FC-704E-2027-1AE6-ED51A00A18A7}"/>
              </a:ext>
            </a:extLst>
          </p:cNvPr>
          <p:cNvSpPr/>
          <p:nvPr/>
        </p:nvSpPr>
        <p:spPr>
          <a:xfrm>
            <a:off x="7067142" y="2144643"/>
            <a:ext cx="1375183" cy="1723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40269"/>
      </p:ext>
    </p:extLst>
  </p:cSld>
  <p:clrMapOvr>
    <a:masterClrMapping/>
  </p:clrMapOvr>
</p:sld>
</file>

<file path=ppt/theme/theme1.xml><?xml version="1.0" encoding="utf-8"?>
<a:theme xmlns:a="http://schemas.openxmlformats.org/drawingml/2006/main" name="23070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704" id="{989CD955-71A3-4158-B4AA-D7C4E9BA5CFA}" vid="{8ACB186C-5198-48AB-97F3-B3EC4F8878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230704</Template>
  <TotalTime>2844</TotalTime>
  <Words>230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Pretendard Light</vt:lpstr>
      <vt:lpstr>Pretendard Medium</vt:lpstr>
      <vt:lpstr>Pretendard SemiBold</vt:lpstr>
      <vt:lpstr>Arial</vt:lpstr>
      <vt:lpstr>Consolas</vt:lpstr>
      <vt:lpstr>230704</vt:lpstr>
      <vt:lpstr>Class</vt:lpstr>
      <vt:lpstr>Contents</vt:lpstr>
      <vt:lpstr>What is Class?</vt:lpstr>
      <vt:lpstr>What is Class?</vt:lpstr>
      <vt:lpstr>What is Class?</vt:lpstr>
      <vt:lpstr>클래스의 상속(inheritance)</vt:lpstr>
      <vt:lpstr>클래스의 상속(inheritance)</vt:lpstr>
      <vt:lpstr>클래스의 상속(inheritance)</vt:lpstr>
      <vt:lpstr>PowerPoint 프레젠테이션</vt:lpstr>
      <vt:lpstr>Save checkpoint &amp; Best epoch?</vt:lpstr>
      <vt:lpstr>Visualize trained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Seongbin</dc:creator>
  <cp:lastModifiedBy>Seongbeen</cp:lastModifiedBy>
  <cp:revision>171</cp:revision>
  <dcterms:created xsi:type="dcterms:W3CDTF">2023-07-17T05:12:58Z</dcterms:created>
  <dcterms:modified xsi:type="dcterms:W3CDTF">2023-08-14T03:06:25Z</dcterms:modified>
</cp:coreProperties>
</file>