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7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6" r:id="rId9"/>
    <p:sldId id="264" r:id="rId10"/>
    <p:sldId id="267" r:id="rId11"/>
    <p:sldId id="268" r:id="rId12"/>
    <p:sldId id="269" r:id="rId13"/>
    <p:sldId id="265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649" autoAdjust="0"/>
  </p:normalViewPr>
  <p:slideViewPr>
    <p:cSldViewPr>
      <p:cViewPr varScale="1">
        <p:scale>
          <a:sx n="56" d="100"/>
          <a:sy n="56" d="100"/>
        </p:scale>
        <p:origin x="-96" y="-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18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12314-4F27-4385-85C2-5B791A27C2D6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790CA-8517-4BAA-8236-A2A27679A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1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TE-Nervous_system_diagram.sv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ction_potentia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upload.wikimedia.org/wikipedia/commons/c/cc/Action_potential_vert.png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r>
              <a:rPr lang="en-US" baseline="0" dirty="0" smtClean="0"/>
              <a:t>: I chose this topic because I’m interested in how information gets propagated through the body. I chose to model the action potential of a neuron because of its important role, but since it’s been done before I decided to do it two ways and compare them.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790CA-8517-4BAA-8236-A2A27679A0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75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was done by forcing the</a:t>
            </a:r>
            <a:r>
              <a:rPr lang="en-US" baseline="0" dirty="0" smtClean="0"/>
              <a:t> voltage to -50mV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790CA-8517-4BAA-8236-A2A27679A0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36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790CA-8517-4BAA-8236-A2A27679A0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18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one of two goals, 1) simulate this thing, 2) compare speeds. Mino et al said 36 times faster, I found at least 100 times faster.</a:t>
            </a:r>
          </a:p>
          <a:p>
            <a:r>
              <a:rPr lang="en-US" baseline="0" dirty="0" smtClean="0"/>
              <a:t>What did they do? They abbreviated the computation, disregarded important parts of the equations. Also maybe they were smarter and that’s why they were faster.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790CA-8517-4BAA-8236-A2A27679A0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53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isn’t a bio class, so don’t give too much background on the neuron. The image sets the background</a:t>
            </a:r>
          </a:p>
          <a:p>
            <a:r>
              <a:rPr lang="en-US" dirty="0" smtClean="0">
                <a:hlinkClick r:id="rId3"/>
              </a:rPr>
              <a:t>http://en.wikipedia.org/wiki/File:TE-Nervous_system_diagram.svg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790CA-8517-4BAA-8236-A2A27679A0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43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http://en.wikipedia.org/wiki/Action_potential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http://upload.wikimedia.org/wikipedia/commons/c/cc/Action_potential_vert.png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790CA-8517-4BAA-8236-A2A27679A0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2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so late? The voltage clamp was only invented a little earlier, H&amp;H first to successfully apply the clamp to membrane. </a:t>
            </a:r>
            <a:r>
              <a:rPr lang="en-US" dirty="0" smtClean="0"/>
              <a:t>These</a:t>
            </a:r>
            <a:r>
              <a:rPr lang="en-US" baseline="0" dirty="0" smtClean="0"/>
              <a:t> are figures from H&amp;H’s seminal paper. Their models look good. The disparity in time scale could have something to do with temperature.</a:t>
            </a:r>
          </a:p>
          <a:p>
            <a:r>
              <a:rPr lang="en-US" baseline="0" dirty="0" smtClean="0"/>
              <a:t>Mention the fact that the resting potential should be -70mV, explain the time course of </a:t>
            </a:r>
            <a:r>
              <a:rPr lang="en-US" baseline="0" dirty="0" err="1" smtClean="0"/>
              <a:t>conductances</a:t>
            </a:r>
            <a:r>
              <a:rPr lang="en-US" baseline="0" dirty="0" smtClean="0"/>
              <a:t>. ‘Permeability depends on voltage and time’</a:t>
            </a:r>
          </a:p>
          <a:p>
            <a:r>
              <a:rPr lang="en-US" baseline="0" dirty="0" smtClean="0"/>
              <a:t>They think the voltage goes down, we think the voltage goes up.</a:t>
            </a:r>
          </a:p>
          <a:p>
            <a:r>
              <a:rPr lang="en-US" dirty="0" smtClean="0"/>
              <a:t>They applied</a:t>
            </a:r>
            <a:r>
              <a:rPr lang="en-US" baseline="0" dirty="0" smtClean="0"/>
              <a:t> voltage and measured current, we have an equation where current is applied and voltage is measured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790CA-8517-4BAA-8236-A2A27679A0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64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Sodium reacts first,</a:t>
            </a:r>
            <a:r>
              <a:rPr lang="en-US" baseline="0" dirty="0" smtClean="0"/>
              <a:t> but the effect dies quickly. Potassium reacts slower, lasts longer. The ions flow in opposite directions, so current flows in, then out before balancing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790CA-8517-4BAA-8236-A2A27679A0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85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CM,</a:t>
            </a:r>
            <a:r>
              <a:rPr lang="en-US" baseline="0" dirty="0" smtClean="0"/>
              <a:t> EL, GL, EK, EN constant, I, V variables. Set I solve for V, or the other way around.</a:t>
            </a:r>
          </a:p>
          <a:p>
            <a:r>
              <a:rPr lang="en-US" baseline="0" dirty="0" smtClean="0"/>
              <a:t>GL, GK are calculated in different was for different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790CA-8517-4BAA-8236-A2A27679A0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12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790CA-8517-4BAA-8236-A2A27679A0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96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proof the model worked. Compare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790CA-8517-4BAA-8236-A2A27679A0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7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rate</a:t>
            </a:r>
            <a:r>
              <a:rPr lang="en-US" baseline="0" dirty="0" smtClean="0"/>
              <a:t> constants that depend only on voltage. H&amp;H invented them, and basically tried to fit data to equations. I plotted their equations, big deal, right. This is one of the first things I did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790CA-8517-4BAA-8236-A2A27679A0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04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2711-7E97-4BF6-A9D0-E64481C0F14A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B17D-0653-4F81-B838-38515395F7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2711-7E97-4BF6-A9D0-E64481C0F14A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B17D-0653-4F81-B838-38515395F7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2711-7E97-4BF6-A9D0-E64481C0F14A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B17D-0653-4F81-B838-38515395F7FD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2711-7E97-4BF6-A9D0-E64481C0F14A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B17D-0653-4F81-B838-38515395F7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2711-7E97-4BF6-A9D0-E64481C0F14A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B17D-0653-4F81-B838-38515395F7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2711-7E97-4BF6-A9D0-E64481C0F14A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B17D-0653-4F81-B838-38515395F7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2711-7E97-4BF6-A9D0-E64481C0F14A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B17D-0653-4F81-B838-38515395F7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2711-7E97-4BF6-A9D0-E64481C0F14A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B17D-0653-4F81-B838-38515395F7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2711-7E97-4BF6-A9D0-E64481C0F14A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B17D-0653-4F81-B838-38515395F7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2711-7E97-4BF6-A9D0-E64481C0F14A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B17D-0653-4F81-B838-38515395F7F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2711-7E97-4BF6-A9D0-E64481C0F14A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B17D-0653-4F81-B838-38515395F7F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9582711-7E97-4BF6-A9D0-E64481C0F14A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8E3B17D-0653-4F81-B838-38515395F7F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514600"/>
            <a:ext cx="5648623" cy="12043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Modeling the Action Potential: Comparison of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191000"/>
            <a:ext cx="6511131" cy="85170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David Goldfarb</a:t>
            </a:r>
          </a:p>
          <a:p>
            <a:r>
              <a:rPr lang="en-US" dirty="0" smtClean="0"/>
              <a:t>Department of Electrical and Computer Engineering, University of Rochester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4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</a:t>
            </a:r>
            <a:r>
              <a:rPr lang="en-US" baseline="-25000" dirty="0" smtClean="0"/>
              <a:t>m</a:t>
            </a:r>
            <a:r>
              <a:rPr lang="en-US" dirty="0" smtClean="0"/>
              <a:t>, </a:t>
            </a:r>
            <a:r>
              <a:rPr lang="el-GR" dirty="0" smtClean="0"/>
              <a:t>β</a:t>
            </a:r>
            <a:r>
              <a:rPr lang="en-US" baseline="-25000" dirty="0" smtClean="0"/>
              <a:t>m</a:t>
            </a:r>
            <a:r>
              <a:rPr lang="en-US" dirty="0" smtClean="0"/>
              <a:t>, 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66" y="1378302"/>
            <a:ext cx="3429000" cy="2567165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354" y="1676400"/>
            <a:ext cx="337028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596" y="4076700"/>
            <a:ext cx="2971800" cy="2609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962400"/>
            <a:ext cx="3384233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8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</a:t>
            </a:r>
            <a:r>
              <a:rPr lang="en-US" baseline="-25000" dirty="0" smtClean="0"/>
              <a:t>h</a:t>
            </a:r>
            <a:r>
              <a:rPr lang="en-US" dirty="0" smtClean="0"/>
              <a:t>, </a:t>
            </a:r>
            <a:r>
              <a:rPr lang="el-GR" dirty="0" smtClean="0"/>
              <a:t>β</a:t>
            </a:r>
            <a:r>
              <a:rPr lang="en-US" baseline="-25000" dirty="0" smtClean="0"/>
              <a:t>h</a:t>
            </a:r>
            <a:r>
              <a:rPr lang="en-US" dirty="0" smtClean="0"/>
              <a:t>, h</a:t>
            </a:r>
            <a:endParaRPr lang="en-US" dirty="0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66" y="1375624"/>
            <a:ext cx="3352801" cy="2510118"/>
          </a:xfr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371600"/>
            <a:ext cx="3048000" cy="2727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343400"/>
            <a:ext cx="3505200" cy="227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70502"/>
            <a:ext cx="3431327" cy="256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2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Conductance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524000"/>
            <a:ext cx="3733800" cy="4674098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95400"/>
            <a:ext cx="3155225" cy="23622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" y="3810000"/>
            <a:ext cx="3585028" cy="268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7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46" y="3962400"/>
            <a:ext cx="3581400" cy="26860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19200"/>
            <a:ext cx="3506292" cy="26234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57400"/>
            <a:ext cx="4348163" cy="325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7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152" y="2674938"/>
            <a:ext cx="4601633" cy="34512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Claims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85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7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96" y="2679700"/>
            <a:ext cx="2935658" cy="3446463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Information is carried through the body by nerves.</a:t>
            </a:r>
          </a:p>
          <a:p>
            <a:r>
              <a:rPr lang="en-US" dirty="0" smtClean="0"/>
              <a:t>They control movement, transmit sensory information, etc.</a:t>
            </a:r>
          </a:p>
          <a:p>
            <a:r>
              <a:rPr lang="en-US" dirty="0" smtClean="0"/>
              <a:t>Propagated action potentials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5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Action Potential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38296349"/>
              </p:ext>
            </p:extLst>
          </p:nvPr>
        </p:nvGraphicFramePr>
        <p:xfrm>
          <a:off x="304800" y="1600201"/>
          <a:ext cx="4648200" cy="49228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4700"/>
                <a:gridCol w="774700"/>
                <a:gridCol w="774700"/>
                <a:gridCol w="774700"/>
                <a:gridCol w="774700"/>
                <a:gridCol w="774700"/>
              </a:tblGrid>
              <a:tr h="104673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Animal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10944" marR="10944" marT="14958" marB="14958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Cell type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10944" marR="10944" marT="14958" marB="14958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Resting potential (mV)</a:t>
                      </a:r>
                      <a:endParaRPr lang="en-US" sz="16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10944" marR="10944" marT="14958" marB="14958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AP increase (mV)</a:t>
                      </a:r>
                      <a:endParaRPr lang="en-US" sz="16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10944" marR="10944" marT="14958" marB="14958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AP duration (ms)</a:t>
                      </a:r>
                      <a:endParaRPr lang="en-US" sz="16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10944" marR="10944" marT="14958" marB="14958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Conduction speed (m/s)</a:t>
                      </a:r>
                      <a:endParaRPr lang="en-US" sz="16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10944" marR="10944" marT="14958" marB="14958" anchor="ctr"/>
                </a:tc>
              </a:tr>
              <a:tr h="537644"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Squid (</a:t>
                      </a:r>
                      <a:r>
                        <a:rPr lang="en-US" sz="1600" dirty="0" err="1">
                          <a:effectLst/>
                        </a:rPr>
                        <a:t>Loligo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10944" marR="10944" marT="14958" marB="1495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Giant axon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10944" marR="10944" marT="14958" marB="1495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−60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10944" marR="10944" marT="14958" marB="1495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120</a:t>
                      </a:r>
                      <a:endParaRPr lang="en-US" sz="16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10944" marR="10944" marT="14958" marB="1495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0.75</a:t>
                      </a:r>
                      <a:endParaRPr lang="en-US" sz="16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10944" marR="10944" marT="14958" marB="1495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35</a:t>
                      </a:r>
                      <a:endParaRPr lang="en-US" sz="16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10944" marR="10944" marT="14958" marB="14958" anchor="ctr"/>
                </a:tc>
              </a:tr>
              <a:tr h="877039"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Earthworm (Lumbricus)</a:t>
                      </a:r>
                      <a:endParaRPr lang="en-US" sz="16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10944" marR="10944" marT="14958" marB="1495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Median giant fiber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10944" marR="10944" marT="14958" marB="1495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−70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10944" marR="10944" marT="14958" marB="1495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100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10944" marR="10944" marT="14958" marB="1495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1.0</a:t>
                      </a:r>
                      <a:endParaRPr lang="en-US" sz="16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10944" marR="10944" marT="14958" marB="1495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</a:t>
                      </a:r>
                      <a:endParaRPr lang="en-US" sz="16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10944" marR="10944" marT="14958" marB="14958" anchor="ctr"/>
                </a:tc>
              </a:tr>
              <a:tr h="877039"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Cockroach (Periplaneta)</a:t>
                      </a:r>
                      <a:endParaRPr lang="en-US" sz="16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10944" marR="10944" marT="14958" marB="1495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Giant fiber</a:t>
                      </a:r>
                      <a:endParaRPr lang="en-US" sz="16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10944" marR="10944" marT="14958" marB="1495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−70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10944" marR="10944" marT="14958" marB="1495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80–104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10944" marR="10944" marT="14958" marB="1495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0.4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10944" marR="10944" marT="14958" marB="1495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10944" marR="10944" marT="14958" marB="14958" anchor="ctr"/>
                </a:tc>
              </a:tr>
              <a:tr h="707341"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Frog (Rana)</a:t>
                      </a:r>
                      <a:endParaRPr lang="en-US" sz="16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10944" marR="10944" marT="14958" marB="1495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Sciatic nerve axon</a:t>
                      </a:r>
                      <a:endParaRPr lang="en-US" sz="16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10944" marR="10944" marT="14958" marB="1495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−60 to −80</a:t>
                      </a:r>
                      <a:endParaRPr lang="en-US" sz="16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10944" marR="10944" marT="14958" marB="1495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110–130</a:t>
                      </a:r>
                      <a:endParaRPr lang="en-US" sz="16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10944" marR="10944" marT="14958" marB="1495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10944" marR="10944" marT="14958" marB="1495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7–30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10944" marR="10944" marT="14958" marB="14958" anchor="ctr"/>
                </a:tc>
              </a:tr>
              <a:tr h="877039"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Cat (Felis)</a:t>
                      </a:r>
                      <a:endParaRPr lang="en-US" sz="16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10944" marR="10944" marT="14958" marB="1495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Spinal motor neuron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10944" marR="10944" marT="14958" marB="1495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−55 to −80</a:t>
                      </a:r>
                      <a:endParaRPr lang="en-US" sz="16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10944" marR="10944" marT="14958" marB="1495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80–110</a:t>
                      </a:r>
                      <a:endParaRPr lang="en-US" sz="16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10944" marR="10944" marT="14958" marB="1495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1–1.5</a:t>
                      </a:r>
                      <a:endParaRPr lang="en-US" sz="160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10944" marR="10944" marT="14958" marB="1495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30–120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Arial"/>
                      </a:endParaRPr>
                    </a:p>
                  </a:txBody>
                  <a:tcPr marL="10944" marR="10944" marT="14958" marB="14958" anchor="ctr"/>
                </a:tc>
              </a:tr>
            </a:tbl>
          </a:graphicData>
        </a:graphic>
      </p:graphicFrame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413" y="1605324"/>
            <a:ext cx="3266587" cy="4643076"/>
          </a:xfrm>
        </p:spPr>
      </p:pic>
    </p:spTree>
    <p:extLst>
      <p:ext uri="{BB962C8B-B14F-4D97-AF65-F5344CB8AC3E}">
        <p14:creationId xmlns:p14="http://schemas.microsoft.com/office/powerpoint/2010/main" val="8018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from the 50’s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581400"/>
            <a:ext cx="5883088" cy="2797551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481540"/>
            <a:ext cx="4419600" cy="3004860"/>
          </a:xfrm>
        </p:spPr>
      </p:pic>
    </p:spTree>
    <p:extLst>
      <p:ext uri="{BB962C8B-B14F-4D97-AF65-F5344CB8AC3E}">
        <p14:creationId xmlns:p14="http://schemas.microsoft.com/office/powerpoint/2010/main" val="379611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845935"/>
            <a:ext cx="4193899" cy="5250065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304800"/>
            <a:ext cx="37338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Sodium and</a:t>
            </a:r>
            <a:br>
              <a:rPr lang="en-US" dirty="0" smtClean="0"/>
            </a:br>
            <a:r>
              <a:rPr lang="en-US" dirty="0" smtClean="0"/>
              <a:t>Potassium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6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Governing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sz="quarter" idx="4294967295"/>
              </p:nvPr>
            </p:nvSpPr>
            <p:spPr>
              <a:xfrm>
                <a:off x="0" y="1447800"/>
                <a:ext cx="8077200" cy="46482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 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/>
                        </a:rPr>
                        <m:t>[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𝐾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+(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𝑁𝑎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𝑁𝑎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𝑎𝑝𝑝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0.01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+10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+10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10</m:t>
                                  </m:r>
                                </m:den>
                              </m:f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       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=0.125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80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0.1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+25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+25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10</m:t>
                                  </m:r>
                                </m:den>
                              </m:f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  </m:t>
                      </m:r>
                      <m:r>
                        <a:rPr lang="en-US" b="0" i="1" smtClean="0">
                          <a:latin typeface="Cambria Math"/>
                        </a:rPr>
                        <m:t>          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=4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18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      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        </m:t>
                          </m:r>
                          <m:r>
                            <a:rPr lang="en-US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=0.07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20</m:t>
                              </m:r>
                            </m:den>
                          </m:f>
                        </m:sup>
                      </m:sSup>
                      <m:r>
                        <a:rPr lang="en-US" i="1">
                          <a:latin typeface="Cambria Math"/>
                        </a:rPr>
                        <m:t>  </m:t>
                      </m:r>
                      <m:r>
                        <a:rPr lang="en-US" b="0" i="1" smtClean="0">
                          <a:latin typeface="Cambria Math"/>
                        </a:rPr>
                        <m:t>            </m:t>
                      </m:r>
                      <m:r>
                        <a:rPr lang="en-US" i="1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+30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30</m:t>
                                  </m:r>
                                </m:den>
                              </m:f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4294967295"/>
              </p:nvPr>
            </p:nvSpPr>
            <p:spPr>
              <a:xfrm>
                <a:off x="533400" y="1447800"/>
                <a:ext cx="8077200" cy="464820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905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 continued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37691" y="1371600"/>
            <a:ext cx="4040188" cy="6397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Markov Kinetic Scheme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4471" y="2358231"/>
                <a:ext cx="4040188" cy="395128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𝑁𝑎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𝑁𝑎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𝐾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𝐾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4471" y="2358231"/>
                <a:ext cx="4040188" cy="3951288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33400" y="1371600"/>
            <a:ext cx="4041775" cy="639762"/>
          </a:xfrm>
        </p:spPr>
        <p:txBody>
          <a:bodyPr/>
          <a:lstStyle/>
          <a:p>
            <a:pPr algn="ctr"/>
            <a:r>
              <a:rPr lang="en-US" dirty="0" smtClean="0"/>
              <a:t>Differential Scheme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381000" y="2438400"/>
                <a:ext cx="4041775" cy="395128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𝐾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𝐾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𝑁𝑎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𝑁𝑎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n-US" i="1" dirty="0" smtClean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𝑑𝑛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1−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𝑑𝑚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1−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𝑑h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1−</m:t>
                          </m:r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381000" y="2438400"/>
                <a:ext cx="4041775" cy="3951288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517" y="4402183"/>
            <a:ext cx="4830536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208" y="3352800"/>
            <a:ext cx="4998554" cy="70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497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2971974"/>
            <a:ext cx="3822700" cy="2861914"/>
          </a:xfrm>
        </p:spPr>
      </p:pic>
      <p:pic>
        <p:nvPicPr>
          <p:cNvPr id="3" name="Content Placeholder 2"/>
          <p:cNvPicPr>
            <a:picLocks noGrp="1" noChangeAspect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971974"/>
            <a:ext cx="3822700" cy="2861914"/>
          </a:xfrm>
        </p:spPr>
      </p:pic>
    </p:spTree>
    <p:extLst>
      <p:ext uri="{BB962C8B-B14F-4D97-AF65-F5344CB8AC3E}">
        <p14:creationId xmlns:p14="http://schemas.microsoft.com/office/powerpoint/2010/main" val="149491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</a:t>
            </a:r>
            <a:r>
              <a:rPr lang="en-US" baseline="-25000" dirty="0" smtClean="0"/>
              <a:t>n</a:t>
            </a:r>
            <a:r>
              <a:rPr lang="en-US" dirty="0" smtClean="0"/>
              <a:t>, </a:t>
            </a:r>
            <a:r>
              <a:rPr lang="el-GR" dirty="0" smtClean="0"/>
              <a:t>β</a:t>
            </a:r>
            <a:r>
              <a:rPr lang="en-US" baseline="-25000" dirty="0" smtClean="0"/>
              <a:t>n</a:t>
            </a:r>
            <a:r>
              <a:rPr lang="en-US" dirty="0" smtClean="0"/>
              <a:t>, 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79" y="1462558"/>
            <a:ext cx="3291403" cy="2464151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80" y="1728651"/>
            <a:ext cx="3825089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186933"/>
            <a:ext cx="3821369" cy="2274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38600"/>
            <a:ext cx="3433763" cy="257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46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291</TotalTime>
  <Words>886</Words>
  <Application>Microsoft Office PowerPoint</Application>
  <PresentationFormat>On-screen Show (4:3)</PresentationFormat>
  <Paragraphs>103</Paragraphs>
  <Slides>15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Waveform</vt:lpstr>
      <vt:lpstr>Modeling the Action Potential: Comparison of Algorithms</vt:lpstr>
      <vt:lpstr>Background</vt:lpstr>
      <vt:lpstr>Action Potential</vt:lpstr>
      <vt:lpstr>Results from the 50’s</vt:lpstr>
      <vt:lpstr>Sodium and Potassium</vt:lpstr>
      <vt:lpstr>Governing Equations</vt:lpstr>
      <vt:lpstr>Equations continued</vt:lpstr>
      <vt:lpstr>Results</vt:lpstr>
      <vt:lpstr>αn, βn, n</vt:lpstr>
      <vt:lpstr>αm, βm, m</vt:lpstr>
      <vt:lpstr>αh, βh, h</vt:lpstr>
      <vt:lpstr>Conductance</vt:lpstr>
      <vt:lpstr>Stochastic</vt:lpstr>
      <vt:lpstr>Time Claims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the Action Potential: Comparison of Algorithms</dc:title>
  <dc:creator>Classtech</dc:creator>
  <cp:lastModifiedBy>Classtech</cp:lastModifiedBy>
  <cp:revision>26</cp:revision>
  <dcterms:created xsi:type="dcterms:W3CDTF">2013-04-30T14:53:28Z</dcterms:created>
  <dcterms:modified xsi:type="dcterms:W3CDTF">2013-05-01T18:34:54Z</dcterms:modified>
</cp:coreProperties>
</file>