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embeddedFontLst>
    <p:embeddedFont>
      <p:font typeface="Play"/>
      <p:regular r:id="rId34"/>
      <p:bold r:id="rId35"/>
    </p:embeddedFont>
    <p:embeddedFont>
      <p:font typeface="Roboto Mon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E6D34F-B741-42ED-B69D-0562F5C7C2DF}">
  <a:tblStyle styleId="{BFE6D34F-B741-42ED-B69D-0562F5C7C2D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Play-bold.fntdata"/><Relationship Id="rId12" Type="http://schemas.openxmlformats.org/officeDocument/2006/relationships/slide" Target="slides/slide5.xml"/><Relationship Id="rId34" Type="http://schemas.openxmlformats.org/officeDocument/2006/relationships/font" Target="fonts/Play-regular.fntdata"/><Relationship Id="rId15" Type="http://schemas.openxmlformats.org/officeDocument/2006/relationships/slide" Target="slides/slide8.xml"/><Relationship Id="rId37" Type="http://schemas.openxmlformats.org/officeDocument/2006/relationships/font" Target="fonts/RobotoMono-bold.fntdata"/><Relationship Id="rId14" Type="http://schemas.openxmlformats.org/officeDocument/2006/relationships/slide" Target="slides/slide7.xml"/><Relationship Id="rId36" Type="http://schemas.openxmlformats.org/officeDocument/2006/relationships/font" Target="fonts/RobotoMono-regular.fntdata"/><Relationship Id="rId17" Type="http://schemas.openxmlformats.org/officeDocument/2006/relationships/slide" Target="slides/slide10.xml"/><Relationship Id="rId39" Type="http://schemas.openxmlformats.org/officeDocument/2006/relationships/font" Target="fonts/RobotoMono-boldItalic.fntdata"/><Relationship Id="rId16" Type="http://schemas.openxmlformats.org/officeDocument/2006/relationships/slide" Target="slides/slide9.xml"/><Relationship Id="rId38" Type="http://schemas.openxmlformats.org/officeDocument/2006/relationships/font" Target="fonts/RobotoMono-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d6a55c154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31d6a55c154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1d6a55c154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Soomin</a:t>
            </a:r>
            <a:endParaRPr/>
          </a:p>
          <a:p>
            <a:pPr indent="0" lvl="0" marL="0" rtl="0" algn="l">
              <a:spcBef>
                <a:spcPts val="0"/>
              </a:spcBef>
              <a:spcAft>
                <a:spcPts val="0"/>
              </a:spcAft>
              <a:buNone/>
            </a:pPr>
            <a:r>
              <a:rPr lang="en"/>
              <a:t>We divided our analysis into two sections and defined the key questions for each.</a:t>
            </a:r>
            <a:endParaRPr/>
          </a:p>
        </p:txBody>
      </p:sp>
      <p:sp>
        <p:nvSpPr>
          <p:cNvPr id="224" name="Google Shape;224;g31d6a55c154_2_1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1d9b756f1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Soomin</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 analyze revenue, we first created a regression model to calculate customer LTV (Lifetime Value). The formula used was: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LTV (Lifetime Value) = Monthly_Revenue * Plan_Duration_Days / 30</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implemented three models: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Model 1</a:t>
            </a:r>
            <a:r>
              <a:rPr lang="en">
                <a:solidFill>
                  <a:schemeClr val="dk1"/>
                </a:solidFill>
              </a:rPr>
              <a:t>: Linear Regression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Model 2</a:t>
            </a:r>
            <a:r>
              <a:rPr lang="en">
                <a:solidFill>
                  <a:schemeClr val="dk1"/>
                </a:solidFill>
              </a:rPr>
              <a:t>: Boosted Tree Regression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Model 3</a:t>
            </a:r>
            <a:r>
              <a:rPr lang="en">
                <a:solidFill>
                  <a:schemeClr val="dk1"/>
                </a:solidFill>
              </a:rPr>
              <a:t>: DNN Regression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Among these, the </a:t>
            </a:r>
            <a:r>
              <a:rPr b="1" lang="en">
                <a:solidFill>
                  <a:schemeClr val="dk1"/>
                </a:solidFill>
              </a:rPr>
              <a:t>Boosted Tree Regression</a:t>
            </a:r>
            <a:r>
              <a:rPr lang="en">
                <a:solidFill>
                  <a:schemeClr val="dk1"/>
                </a:solidFill>
              </a:rPr>
              <a:t> had the highest explained variance, but it was still only </a:t>
            </a:r>
            <a:r>
              <a:rPr b="1" lang="en">
                <a:solidFill>
                  <a:schemeClr val="dk1"/>
                </a:solidFill>
              </a:rPr>
              <a:t>0.4</a:t>
            </a:r>
            <a:r>
              <a:rPr lang="en">
                <a:solidFill>
                  <a:schemeClr val="dk1"/>
                </a:solidFill>
              </a:rPr>
              <a:t>.</a:t>
            </a:r>
            <a:endParaRPr>
              <a:solidFill>
                <a:schemeClr val="dk1"/>
              </a:solidFill>
            </a:endParaRPr>
          </a:p>
          <a:p>
            <a:pPr indent="0" lvl="0" marL="0" rtl="0" algn="l">
              <a:spcBef>
                <a:spcPts val="1200"/>
              </a:spcBef>
              <a:spcAft>
                <a:spcPts val="0"/>
              </a:spcAft>
              <a:buNone/>
            </a:pPr>
            <a:r>
              <a:t/>
            </a:r>
            <a:endParaRPr/>
          </a:p>
        </p:txBody>
      </p:sp>
      <p:sp>
        <p:nvSpPr>
          <p:cNvPr id="244" name="Google Shape;244;g31d9b756f1e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1d9b756f1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Soomin</a:t>
            </a:r>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attempted to improve the results by adjusting parameters such as </a:t>
            </a:r>
            <a:r>
              <a:rPr b="1" lang="en">
                <a:solidFill>
                  <a:schemeClr val="dk1"/>
                </a:solidFill>
              </a:rPr>
              <a:t>max_iterations</a:t>
            </a:r>
            <a:r>
              <a:rPr lang="en">
                <a:solidFill>
                  <a:schemeClr val="dk1"/>
                </a:solidFill>
              </a:rPr>
              <a:t>, </a:t>
            </a:r>
            <a:r>
              <a:rPr b="1" lang="en">
                <a:solidFill>
                  <a:schemeClr val="dk1"/>
                </a:solidFill>
              </a:rPr>
              <a:t>learn_rate</a:t>
            </a:r>
            <a:r>
              <a:rPr lang="en">
                <a:solidFill>
                  <a:schemeClr val="dk1"/>
                </a:solidFill>
              </a:rPr>
              <a:t>, and </a:t>
            </a:r>
            <a:r>
              <a:rPr b="1" lang="en">
                <a:solidFill>
                  <a:schemeClr val="dk1"/>
                </a:solidFill>
              </a:rPr>
              <a:t>subsample</a:t>
            </a:r>
            <a:r>
              <a:rPr lang="en">
                <a:solidFill>
                  <a:schemeClr val="dk1"/>
                </a:solidFill>
              </a:rPr>
              <a:t>, but the performance worsened. We believe this is because the dataset lacked distinct features, and the amount of data was insufficient.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anticipate that scaling the data to a range of </a:t>
            </a:r>
            <a:r>
              <a:rPr b="1" lang="en">
                <a:solidFill>
                  <a:schemeClr val="dk1"/>
                </a:solidFill>
              </a:rPr>
              <a:t>0-1</a:t>
            </a:r>
            <a:r>
              <a:rPr lang="en">
                <a:solidFill>
                  <a:schemeClr val="dk1"/>
                </a:solidFill>
              </a:rPr>
              <a:t> and rerunning the models might yield better results.</a:t>
            </a:r>
            <a:endParaRPr>
              <a:solidFill>
                <a:schemeClr val="dk1"/>
              </a:solidFill>
            </a:endParaRPr>
          </a:p>
          <a:p>
            <a:pPr indent="0" lvl="0" marL="0" rtl="0" algn="l">
              <a:spcBef>
                <a:spcPts val="1200"/>
              </a:spcBef>
              <a:spcAft>
                <a:spcPts val="0"/>
              </a:spcAft>
              <a:buNone/>
            </a:pPr>
            <a:r>
              <a:t/>
            </a:r>
            <a:endParaRPr/>
          </a:p>
        </p:txBody>
      </p:sp>
      <p:sp>
        <p:nvSpPr>
          <p:cNvPr id="259" name="Google Shape;259;g31d9b756f1e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1d8907923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Soomin</a:t>
            </a:r>
            <a:endParaRPr/>
          </a:p>
          <a:p>
            <a:pPr indent="0" lvl="0" marL="0" rtl="0" algn="l">
              <a:spcBef>
                <a:spcPts val="0"/>
              </a:spcBef>
              <a:spcAft>
                <a:spcPts val="0"/>
              </a:spcAft>
              <a:buNone/>
            </a:pPr>
            <a:r>
              <a:rPr lang="en"/>
              <a:t>To answer the first question, we analyzed the changes in total revenue over time based on LTV.</a:t>
            </a:r>
            <a:endParaRPr/>
          </a:p>
        </p:txBody>
      </p:sp>
      <p:sp>
        <p:nvSpPr>
          <p:cNvPr id="272" name="Google Shape;272;g31d8907923c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1d9b756f1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Soomin</a:t>
            </a:r>
            <a:endParaRPr/>
          </a:p>
          <a:p>
            <a:pPr indent="0" lvl="0" marL="0" rtl="0" algn="l">
              <a:spcBef>
                <a:spcPts val="0"/>
              </a:spcBef>
              <a:spcAft>
                <a:spcPts val="0"/>
              </a:spcAft>
              <a:buNone/>
            </a:pPr>
            <a:r>
              <a:rPr lang="en"/>
              <a:t>To answer the second question, we analyzed the differences in total revenue by region based on LTV.</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p:txBody>
      </p:sp>
      <p:sp>
        <p:nvSpPr>
          <p:cNvPr id="285" name="Google Shape;285;g31d9b756f1e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1d8907923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1d8907923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Soomin</a:t>
            </a:r>
            <a:endParaRPr/>
          </a:p>
          <a:p>
            <a:pPr indent="0" lvl="0" marL="0" rtl="0" algn="l">
              <a:spcBef>
                <a:spcPts val="0"/>
              </a:spcBef>
              <a:spcAft>
                <a:spcPts val="0"/>
              </a:spcAft>
              <a:buNone/>
            </a:pPr>
            <a:r>
              <a:rPr lang="en"/>
              <a:t>I visulize this with looker studio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1d80ad85c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1d80ad85c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1d9b756f1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1d9b756f1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1d80ad85c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1d80ad85c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1d9b756f1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1d9b756f1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d6a55c154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31d6a55c154_2_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1d80ad85c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1d80ad85c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1d9b756f1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Soomin</a:t>
            </a:r>
            <a:endParaRPr/>
          </a:p>
          <a:p>
            <a:pPr indent="0" lvl="0" marL="0" rtl="0" algn="l">
              <a:lnSpc>
                <a:spcPct val="115000"/>
              </a:lnSpc>
              <a:spcBef>
                <a:spcPts val="1200"/>
              </a:spcBef>
              <a:spcAft>
                <a:spcPts val="0"/>
              </a:spcAft>
              <a:buNone/>
            </a:pPr>
            <a:r>
              <a:rPr lang="en"/>
              <a:t>So  for the second section, we want to Identifying Key User Groups.</a:t>
            </a:r>
            <a:endParaRPr/>
          </a:p>
          <a:p>
            <a:pPr indent="0" lvl="0" marL="0" rtl="0" algn="l">
              <a:lnSpc>
                <a:spcPct val="115000"/>
              </a:lnSpc>
              <a:spcBef>
                <a:spcPts val="1200"/>
              </a:spcBef>
              <a:spcAft>
                <a:spcPts val="0"/>
              </a:spcAft>
              <a:buClr>
                <a:schemeClr val="dk1"/>
              </a:buClr>
              <a:buSzPts val="1100"/>
              <a:buFont typeface="Arial"/>
              <a:buNone/>
            </a:pPr>
            <a:r>
              <a:rPr lang="en"/>
              <a:t>Using a K-means model, we created five groups with distinct characteristics. The model's performance was evaluated using inertia, which was 3.2, indicating a reasonable result. </a:t>
            </a:r>
            <a:endParaRPr/>
          </a:p>
          <a:p>
            <a:pPr indent="0" lvl="0" marL="0" rtl="0" algn="l">
              <a:spcBef>
                <a:spcPts val="1200"/>
              </a:spcBef>
              <a:spcAft>
                <a:spcPts val="0"/>
              </a:spcAft>
              <a:buNone/>
            </a:pPr>
            <a:r>
              <a:t/>
            </a:r>
            <a:endParaRPr/>
          </a:p>
        </p:txBody>
      </p:sp>
      <p:sp>
        <p:nvSpPr>
          <p:cNvPr id="341" name="Google Shape;341;g31d9b756f1e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1d9b756f1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Soomin</a:t>
            </a:r>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Among these groups, we identified the group with the highest LTV and analyzed its characteristics. Group 2 was identified as having the highest LTV.</a:t>
            </a:r>
            <a:endParaRPr/>
          </a:p>
        </p:txBody>
      </p:sp>
      <p:sp>
        <p:nvSpPr>
          <p:cNvPr id="358" name="Google Shape;358;g31d9b756f1e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1d8907923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Soomin</a:t>
            </a:r>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Upon analyzing the characteristics of Group 2, it was found to consist mainly of males with an average age of 35. They primarily used the </a:t>
            </a:r>
            <a:r>
              <a:rPr b="1" lang="en">
                <a:solidFill>
                  <a:schemeClr val="dk1"/>
                </a:solidFill>
              </a:rPr>
              <a:t>Standard</a:t>
            </a:r>
            <a:r>
              <a:rPr lang="en">
                <a:solidFill>
                  <a:schemeClr val="dk1"/>
                </a:solidFill>
              </a:rPr>
              <a:t> subscription plan and watched Netflix mostly on smartphones.</a:t>
            </a:r>
            <a:endParaRPr>
              <a:solidFill>
                <a:schemeClr val="dk1"/>
              </a:solidFill>
            </a:endParaRPr>
          </a:p>
          <a:p>
            <a:pPr indent="0" lvl="0" marL="0" rtl="0" algn="l">
              <a:spcBef>
                <a:spcPts val="1200"/>
              </a:spcBef>
              <a:spcAft>
                <a:spcPts val="0"/>
              </a:spcAft>
              <a:buNone/>
            </a:pPr>
            <a:r>
              <a:t/>
            </a:r>
            <a:endParaRPr/>
          </a:p>
        </p:txBody>
      </p:sp>
      <p:sp>
        <p:nvSpPr>
          <p:cNvPr id="372" name="Google Shape;372;g31d8907923c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1d80ad85c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1d80ad85c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1d80ad85c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1d80ad85c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1d80ad85c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1d80ad85c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d6a55c154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31d6a55c154_2_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d6a55c154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31d6a55c154_2_1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d9b756f1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31d9b756f1e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d80ad85c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31d80ad85c3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1d6ca500e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31d6ca500e2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1d80ad85c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1d80ad85c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d80ad85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1d80ad85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575"/>
              </a:buClr>
              <a:buSzPts val="1800"/>
              <a:buNone/>
              <a:defRPr sz="1800">
                <a:solidFill>
                  <a:srgbClr val="757575"/>
                </a:solidFill>
              </a:defRPr>
            </a:lvl1pPr>
            <a:lvl2pPr indent="-228600" lvl="1" marL="914400" algn="l">
              <a:lnSpc>
                <a:spcPct val="90000"/>
              </a:lnSpc>
              <a:spcBef>
                <a:spcPts val="400"/>
              </a:spcBef>
              <a:spcAft>
                <a:spcPts val="0"/>
              </a:spcAft>
              <a:buClr>
                <a:srgbClr val="757575"/>
              </a:buClr>
              <a:buSzPts val="1500"/>
              <a:buNone/>
              <a:defRPr sz="1500">
                <a:solidFill>
                  <a:srgbClr val="757575"/>
                </a:solidFill>
              </a:defRPr>
            </a:lvl2pPr>
            <a:lvl3pPr indent="-228600" lvl="2" marL="1371600" algn="l">
              <a:lnSpc>
                <a:spcPct val="90000"/>
              </a:lnSpc>
              <a:spcBef>
                <a:spcPts val="400"/>
              </a:spcBef>
              <a:spcAft>
                <a:spcPts val="0"/>
              </a:spcAft>
              <a:buClr>
                <a:srgbClr val="757575"/>
              </a:buClr>
              <a:buSzPts val="1400"/>
              <a:buNone/>
              <a:defRPr sz="1400">
                <a:solidFill>
                  <a:srgbClr val="757575"/>
                </a:solidFill>
              </a:defRPr>
            </a:lvl3pPr>
            <a:lvl4pPr indent="-228600" lvl="3" marL="1828800" algn="l">
              <a:lnSpc>
                <a:spcPct val="90000"/>
              </a:lnSpc>
              <a:spcBef>
                <a:spcPts val="400"/>
              </a:spcBef>
              <a:spcAft>
                <a:spcPts val="0"/>
              </a:spcAft>
              <a:buClr>
                <a:srgbClr val="757575"/>
              </a:buClr>
              <a:buSzPts val="1200"/>
              <a:buNone/>
              <a:defRPr sz="1200">
                <a:solidFill>
                  <a:srgbClr val="757575"/>
                </a:solidFill>
              </a:defRPr>
            </a:lvl4pPr>
            <a:lvl5pPr indent="-228600" lvl="4" marL="2286000" algn="l">
              <a:lnSpc>
                <a:spcPct val="90000"/>
              </a:lnSpc>
              <a:spcBef>
                <a:spcPts val="400"/>
              </a:spcBef>
              <a:spcAft>
                <a:spcPts val="0"/>
              </a:spcAft>
              <a:buClr>
                <a:srgbClr val="757575"/>
              </a:buClr>
              <a:buSzPts val="1200"/>
              <a:buNone/>
              <a:defRPr sz="1200">
                <a:solidFill>
                  <a:srgbClr val="757575"/>
                </a:solidFill>
              </a:defRPr>
            </a:lvl5pPr>
            <a:lvl6pPr indent="-228600" lvl="5" marL="2743200" algn="l">
              <a:lnSpc>
                <a:spcPct val="90000"/>
              </a:lnSpc>
              <a:spcBef>
                <a:spcPts val="400"/>
              </a:spcBef>
              <a:spcAft>
                <a:spcPts val="0"/>
              </a:spcAft>
              <a:buClr>
                <a:srgbClr val="757575"/>
              </a:buClr>
              <a:buSzPts val="1200"/>
              <a:buNone/>
              <a:defRPr sz="1200">
                <a:solidFill>
                  <a:srgbClr val="757575"/>
                </a:solidFill>
              </a:defRPr>
            </a:lvl6pPr>
            <a:lvl7pPr indent="-228600" lvl="6" marL="3200400" algn="l">
              <a:lnSpc>
                <a:spcPct val="90000"/>
              </a:lnSpc>
              <a:spcBef>
                <a:spcPts val="400"/>
              </a:spcBef>
              <a:spcAft>
                <a:spcPts val="0"/>
              </a:spcAft>
              <a:buClr>
                <a:srgbClr val="757575"/>
              </a:buClr>
              <a:buSzPts val="1200"/>
              <a:buNone/>
              <a:defRPr sz="1200">
                <a:solidFill>
                  <a:srgbClr val="757575"/>
                </a:solidFill>
              </a:defRPr>
            </a:lvl7pPr>
            <a:lvl8pPr indent="-228600" lvl="7" marL="3657600" algn="l">
              <a:lnSpc>
                <a:spcPct val="90000"/>
              </a:lnSpc>
              <a:spcBef>
                <a:spcPts val="400"/>
              </a:spcBef>
              <a:spcAft>
                <a:spcPts val="0"/>
              </a:spcAft>
              <a:buClr>
                <a:srgbClr val="757575"/>
              </a:buClr>
              <a:buSzPts val="1200"/>
              <a:buNone/>
              <a:defRPr sz="1200">
                <a:solidFill>
                  <a:srgbClr val="757575"/>
                </a:solidFill>
              </a:defRPr>
            </a:lvl8pPr>
            <a:lvl9pPr indent="-228600" lvl="8" marL="4114800" algn="l">
              <a:lnSpc>
                <a:spcPct val="90000"/>
              </a:lnSpc>
              <a:spcBef>
                <a:spcPts val="400"/>
              </a:spcBef>
              <a:spcAft>
                <a:spcPts val="0"/>
              </a:spcAft>
              <a:buClr>
                <a:srgbClr val="757575"/>
              </a:buClr>
              <a:buSzPts val="1200"/>
              <a:buNone/>
              <a:defRPr sz="1200">
                <a:solidFill>
                  <a:srgbClr val="757575"/>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Play"/>
              <a:buNone/>
              <a:defRPr b="0" i="0" sz="3300" u="none" cap="none" strike="noStrike">
                <a:solidFill>
                  <a:schemeClr val="dk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757575"/>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757575"/>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757575"/>
                </a:solidFill>
                <a:latin typeface="Arial"/>
                <a:ea typeface="Arial"/>
                <a:cs typeface="Arial"/>
                <a:sym typeface="Arial"/>
              </a:defRPr>
            </a:lvl1pPr>
            <a:lvl2pPr indent="0" lvl="1" marL="0" marR="0" rtl="0" algn="r">
              <a:spcBef>
                <a:spcPts val="0"/>
              </a:spcBef>
              <a:buNone/>
              <a:defRPr b="0" i="0" sz="900" u="none" cap="none" strike="noStrike">
                <a:solidFill>
                  <a:srgbClr val="757575"/>
                </a:solidFill>
                <a:latin typeface="Arial"/>
                <a:ea typeface="Arial"/>
                <a:cs typeface="Arial"/>
                <a:sym typeface="Arial"/>
              </a:defRPr>
            </a:lvl2pPr>
            <a:lvl3pPr indent="0" lvl="2" marL="0" marR="0" rtl="0" algn="r">
              <a:spcBef>
                <a:spcPts val="0"/>
              </a:spcBef>
              <a:buNone/>
              <a:defRPr b="0" i="0" sz="900" u="none" cap="none" strike="noStrike">
                <a:solidFill>
                  <a:srgbClr val="757575"/>
                </a:solidFill>
                <a:latin typeface="Arial"/>
                <a:ea typeface="Arial"/>
                <a:cs typeface="Arial"/>
                <a:sym typeface="Arial"/>
              </a:defRPr>
            </a:lvl3pPr>
            <a:lvl4pPr indent="0" lvl="3" marL="0" marR="0" rtl="0" algn="r">
              <a:spcBef>
                <a:spcPts val="0"/>
              </a:spcBef>
              <a:buNone/>
              <a:defRPr b="0" i="0" sz="900" u="none" cap="none" strike="noStrike">
                <a:solidFill>
                  <a:srgbClr val="757575"/>
                </a:solidFill>
                <a:latin typeface="Arial"/>
                <a:ea typeface="Arial"/>
                <a:cs typeface="Arial"/>
                <a:sym typeface="Arial"/>
              </a:defRPr>
            </a:lvl4pPr>
            <a:lvl5pPr indent="0" lvl="4" marL="0" marR="0" rtl="0" algn="r">
              <a:spcBef>
                <a:spcPts val="0"/>
              </a:spcBef>
              <a:buNone/>
              <a:defRPr b="0" i="0" sz="900" u="none" cap="none" strike="noStrike">
                <a:solidFill>
                  <a:srgbClr val="757575"/>
                </a:solidFill>
                <a:latin typeface="Arial"/>
                <a:ea typeface="Arial"/>
                <a:cs typeface="Arial"/>
                <a:sym typeface="Arial"/>
              </a:defRPr>
            </a:lvl5pPr>
            <a:lvl6pPr indent="0" lvl="5" marL="0" marR="0" rtl="0" algn="r">
              <a:spcBef>
                <a:spcPts val="0"/>
              </a:spcBef>
              <a:buNone/>
              <a:defRPr b="0" i="0" sz="900" u="none" cap="none" strike="noStrike">
                <a:solidFill>
                  <a:srgbClr val="757575"/>
                </a:solidFill>
                <a:latin typeface="Arial"/>
                <a:ea typeface="Arial"/>
                <a:cs typeface="Arial"/>
                <a:sym typeface="Arial"/>
              </a:defRPr>
            </a:lvl6pPr>
            <a:lvl7pPr indent="0" lvl="6" marL="0" marR="0" rtl="0" algn="r">
              <a:spcBef>
                <a:spcPts val="0"/>
              </a:spcBef>
              <a:buNone/>
              <a:defRPr b="0" i="0" sz="900" u="none" cap="none" strike="noStrike">
                <a:solidFill>
                  <a:srgbClr val="757575"/>
                </a:solidFill>
                <a:latin typeface="Arial"/>
                <a:ea typeface="Arial"/>
                <a:cs typeface="Arial"/>
                <a:sym typeface="Arial"/>
              </a:defRPr>
            </a:lvl7pPr>
            <a:lvl8pPr indent="0" lvl="7" marL="0" marR="0" rtl="0" algn="r">
              <a:spcBef>
                <a:spcPts val="0"/>
              </a:spcBef>
              <a:buNone/>
              <a:defRPr b="0" i="0" sz="900" u="none" cap="none" strike="noStrike">
                <a:solidFill>
                  <a:srgbClr val="757575"/>
                </a:solidFill>
                <a:latin typeface="Arial"/>
                <a:ea typeface="Arial"/>
                <a:cs typeface="Arial"/>
                <a:sym typeface="Arial"/>
              </a:defRPr>
            </a:lvl8pPr>
            <a:lvl9pPr indent="0" lvl="8" marL="0" marR="0" rtl="0" algn="r">
              <a:spcBef>
                <a:spcPts val="0"/>
              </a:spcBef>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www.kaggle.com/datasets/arnavsmayan/netflix-userbase-dataset/dat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25"/>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0" name="Google Shape;130;p25"/>
          <p:cNvSpPr/>
          <p:nvPr/>
        </p:nvSpPr>
        <p:spPr>
          <a:xfrm rot="10800000">
            <a:off x="-1" y="-17020"/>
            <a:ext cx="9143999" cy="3280597"/>
          </a:xfrm>
          <a:prstGeom prst="rect">
            <a:avLst/>
          </a:prstGeom>
          <a:gradFill>
            <a:gsLst>
              <a:gs pos="0">
                <a:srgbClr val="0F4861"/>
              </a:gs>
              <a:gs pos="100000">
                <a:srgbClr val="000000"/>
              </a:gs>
            </a:gsLst>
            <a:lin ang="150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1" name="Google Shape;131;p25"/>
          <p:cNvSpPr/>
          <p:nvPr/>
        </p:nvSpPr>
        <p:spPr>
          <a:xfrm rot="5400000">
            <a:off x="2931539" y="-2948881"/>
            <a:ext cx="3280918" cy="9144000"/>
          </a:xfrm>
          <a:prstGeom prst="rect">
            <a:avLst/>
          </a:prstGeom>
          <a:gradFill>
            <a:gsLst>
              <a:gs pos="0">
                <a:srgbClr val="156082">
                  <a:alpha val="0"/>
                </a:srgbClr>
              </a:gs>
              <a:gs pos="40000">
                <a:srgbClr val="156082">
                  <a:alpha val="0"/>
                </a:srgbClr>
              </a:gs>
              <a:gs pos="100000">
                <a:srgbClr val="0F4861">
                  <a:alpha val="51764"/>
                </a:srgbClr>
              </a:gs>
            </a:gsLst>
            <a:lin ang="2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2" name="Google Shape;132;p25"/>
          <p:cNvSpPr/>
          <p:nvPr/>
        </p:nvSpPr>
        <p:spPr>
          <a:xfrm rot="5400000">
            <a:off x="3102522" y="-2777901"/>
            <a:ext cx="3280596" cy="8802359"/>
          </a:xfrm>
          <a:prstGeom prst="rect">
            <a:avLst/>
          </a:prstGeom>
          <a:gradFill>
            <a:gsLst>
              <a:gs pos="0">
                <a:srgbClr val="156082">
                  <a:alpha val="0"/>
                </a:srgbClr>
              </a:gs>
              <a:gs pos="17000">
                <a:srgbClr val="156082">
                  <a:alpha val="0"/>
                </a:srgbClr>
              </a:gs>
              <a:gs pos="100000">
                <a:srgbClr val="000000">
                  <a:alpha val="36862"/>
                </a:srgbClr>
              </a:gs>
            </a:gsLst>
            <a:lin ang="78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3" name="Google Shape;133;p25"/>
          <p:cNvSpPr/>
          <p:nvPr/>
        </p:nvSpPr>
        <p:spPr>
          <a:xfrm>
            <a:off x="-4" y="-17017"/>
            <a:ext cx="6406864" cy="3280595"/>
          </a:xfrm>
          <a:prstGeom prst="rect">
            <a:avLst/>
          </a:prstGeom>
          <a:gradFill>
            <a:gsLst>
              <a:gs pos="0">
                <a:srgbClr val="0A3041">
                  <a:alpha val="0"/>
                </a:srgbClr>
              </a:gs>
              <a:gs pos="100000">
                <a:srgbClr val="000000">
                  <a:alpha val="24705"/>
                </a:srgbClr>
              </a:gs>
            </a:gsLst>
            <a:lin ang="186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4" name="Google Shape;134;p25"/>
          <p:cNvSpPr/>
          <p:nvPr/>
        </p:nvSpPr>
        <p:spPr>
          <a:xfrm rot="-9091028">
            <a:off x="4459073" y="-774040"/>
            <a:ext cx="3742610" cy="3329348"/>
          </a:xfrm>
          <a:custGeom>
            <a:rect b="b" l="l" r="r" t="t"/>
            <a:pathLst>
              <a:path extrusionOk="0" h="4439131" w="4990147">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rgbClr val="156082">
                  <a:alpha val="21960"/>
                </a:srgbClr>
              </a:gs>
              <a:gs pos="87000">
                <a:srgbClr val="43AFE2">
                  <a:alpha val="1960"/>
                </a:srgbClr>
              </a:gs>
              <a:gs pos="100000">
                <a:srgbClr val="43AFE2">
                  <a:alpha val="1960"/>
                </a:srgbClr>
              </a:gs>
            </a:gsLst>
            <a:lin ang="8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5" name="Google Shape;135;p25"/>
          <p:cNvSpPr txBox="1"/>
          <p:nvPr>
            <p:ph type="ctrTitle"/>
          </p:nvPr>
        </p:nvSpPr>
        <p:spPr>
          <a:xfrm>
            <a:off x="986118" y="551329"/>
            <a:ext cx="7540322" cy="2196353"/>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3600"/>
              <a:buFont typeface="Play"/>
              <a:buNone/>
            </a:pPr>
            <a:r>
              <a:rPr lang="en" sz="3600">
                <a:solidFill>
                  <a:srgbClr val="FFFFFF"/>
                </a:solidFill>
              </a:rPr>
              <a:t>Big Data Analysis of Netflix Userbase</a:t>
            </a:r>
            <a:endParaRPr/>
          </a:p>
        </p:txBody>
      </p:sp>
      <p:sp>
        <p:nvSpPr>
          <p:cNvPr id="136" name="Google Shape;136;p25"/>
          <p:cNvSpPr txBox="1"/>
          <p:nvPr>
            <p:ph idx="1" type="subTitle"/>
          </p:nvPr>
        </p:nvSpPr>
        <p:spPr>
          <a:xfrm>
            <a:off x="1013011" y="3653118"/>
            <a:ext cx="7504463" cy="1093694"/>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1800"/>
              <a:buNone/>
            </a:pPr>
            <a:r>
              <a:rPr lang="en"/>
              <a:t>Presented by: Soomin, Nicholas, Yehonatan</a:t>
            </a:r>
            <a:endParaRPr/>
          </a:p>
          <a:p>
            <a:pPr indent="0" lvl="0" marL="0" rtl="0" algn="l">
              <a:lnSpc>
                <a:spcPct val="90000"/>
              </a:lnSpc>
              <a:spcBef>
                <a:spcPts val="800"/>
              </a:spcBef>
              <a:spcAft>
                <a:spcPts val="0"/>
              </a:spcAft>
              <a:buClr>
                <a:schemeClr val="dk1"/>
              </a:buClr>
              <a:buSzPts val="1800"/>
              <a:buNone/>
            </a:pPr>
            <a:r>
              <a:rPr lang="en"/>
              <a:t>Date: December 10, 2024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35"/>
                                        </p:tgtEl>
                                        <p:attrNameLst>
                                          <p:attrName>style.visibility</p:attrName>
                                        </p:attrNameLst>
                                      </p:cBhvr>
                                      <p:to>
                                        <p:strVal val="visible"/>
                                      </p:to>
                                    </p:set>
                                    <p:animEffect filter="fade" transition="in">
                                      <p:cBhvr>
                                        <p:cTn dur="700"/>
                                        <p:tgtEl>
                                          <p:spTgt spid="135"/>
                                        </p:tgtEl>
                                      </p:cBhvr>
                                    </p:animEffect>
                                  </p:childTnLst>
                                </p:cTn>
                              </p:par>
                              <p:par>
                                <p:cTn fill="hold" nodeType="withEffect" presetClass="entr" presetID="10" presetSubtype="0">
                                  <p:stCondLst>
                                    <p:cond delay="1000"/>
                                  </p:stCondLst>
                                  <p:childTnLst>
                                    <p:set>
                                      <p:cBhvr>
                                        <p:cTn dur="1" fill="hold">
                                          <p:stCondLst>
                                            <p:cond delay="0"/>
                                          </p:stCondLst>
                                        </p:cTn>
                                        <p:tgtEl>
                                          <p:spTgt spid="136">
                                            <p:txEl>
                                              <p:pRg end="0" st="0"/>
                                            </p:txEl>
                                          </p:spTgt>
                                        </p:tgtEl>
                                        <p:attrNameLst>
                                          <p:attrName>style.visibility</p:attrName>
                                        </p:attrNameLst>
                                      </p:cBhvr>
                                      <p:to>
                                        <p:strVal val="visible"/>
                                      </p:to>
                                    </p:set>
                                    <p:animEffect filter="fade" transition="in">
                                      <p:cBhvr>
                                        <p:cTn dur="700"/>
                                        <p:tgtEl>
                                          <p:spTgt spid="136">
                                            <p:txEl>
                                              <p:pRg end="0" st="0"/>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136">
                                            <p:txEl>
                                              <p:pRg end="1" st="1"/>
                                            </p:txEl>
                                          </p:spTgt>
                                        </p:tgtEl>
                                        <p:attrNameLst>
                                          <p:attrName>style.visibility</p:attrName>
                                        </p:attrNameLst>
                                      </p:cBhvr>
                                      <p:to>
                                        <p:strVal val="visible"/>
                                      </p:to>
                                    </p:set>
                                    <p:animEffect filter="fade" transition="in">
                                      <p:cBhvr>
                                        <p:cTn dur="700"/>
                                        <p:tgtEl>
                                          <p:spTgt spid="13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sp>
        <p:nvSpPr>
          <p:cNvPr id="226" name="Google Shape;226;p34"/>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228600" rtl="0" algn="l">
              <a:lnSpc>
                <a:spcPct val="115000"/>
              </a:lnSpc>
              <a:spcBef>
                <a:spcPts val="1400"/>
              </a:spcBef>
              <a:spcAft>
                <a:spcPts val="400"/>
              </a:spcAft>
              <a:buClr>
                <a:schemeClr val="dk1"/>
              </a:buClr>
              <a:buSzPts val="1100"/>
              <a:buFont typeface="Arial"/>
              <a:buNone/>
            </a:pPr>
            <a:r>
              <a:t/>
            </a:r>
            <a:endParaRPr b="1" sz="1300">
              <a:solidFill>
                <a:schemeClr val="dk1"/>
              </a:solidFill>
            </a:endParaRPr>
          </a:p>
        </p:txBody>
      </p:sp>
      <p:sp>
        <p:nvSpPr>
          <p:cNvPr id="227" name="Google Shape;227;p34"/>
          <p:cNvSpPr/>
          <p:nvPr/>
        </p:nvSpPr>
        <p:spPr>
          <a:xfrm flipH="1">
            <a:off x="0" y="0"/>
            <a:ext cx="9144000" cy="1182000"/>
          </a:xfrm>
          <a:prstGeom prst="rect">
            <a:avLst/>
          </a:prstGeom>
          <a:gradFill>
            <a:gsLst>
              <a:gs pos="0">
                <a:srgbClr val="000000">
                  <a:alpha val="95686"/>
                </a:srgbClr>
              </a:gs>
              <a:gs pos="100000">
                <a:srgbClr val="0F4861"/>
              </a:gs>
            </a:gsLst>
            <a:lin ang="8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8" name="Google Shape;228;p34"/>
          <p:cNvSpPr/>
          <p:nvPr/>
        </p:nvSpPr>
        <p:spPr>
          <a:xfrm flipH="1" rot="10800000">
            <a:off x="6096643" y="0"/>
            <a:ext cx="3047357" cy="1182309"/>
          </a:xfrm>
          <a:prstGeom prst="rect">
            <a:avLst/>
          </a:prstGeom>
          <a:gradFill>
            <a:gsLst>
              <a:gs pos="0">
                <a:srgbClr val="0A3041">
                  <a:alpha val="67843"/>
                </a:srgbClr>
              </a:gs>
              <a:gs pos="19000">
                <a:srgbClr val="0A3041">
                  <a:alpha val="67843"/>
                </a:srgbClr>
              </a:gs>
              <a:gs pos="100000">
                <a:srgbClr val="156082">
                  <a:alpha val="78823"/>
                </a:srgbClr>
              </a:gs>
            </a:gsLst>
            <a:lin ang="19199999"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9" name="Google Shape;229;p34"/>
          <p:cNvSpPr/>
          <p:nvPr/>
        </p:nvSpPr>
        <p:spPr>
          <a:xfrm rot="5400000">
            <a:off x="3980851" y="-3980850"/>
            <a:ext cx="1182300" cy="9144000"/>
          </a:xfrm>
          <a:prstGeom prst="rect">
            <a:avLst/>
          </a:prstGeom>
          <a:gradFill>
            <a:gsLst>
              <a:gs pos="0">
                <a:srgbClr val="156082">
                  <a:alpha val="0"/>
                </a:srgbClr>
              </a:gs>
              <a:gs pos="23000">
                <a:srgbClr val="156082">
                  <a:alpha val="0"/>
                </a:srgbClr>
              </a:gs>
              <a:gs pos="99000">
                <a:srgbClr val="000000">
                  <a:alpha val="73725"/>
                </a:srgbClr>
              </a:gs>
              <a:gs pos="100000">
                <a:srgbClr val="000000">
                  <a:alpha val="73725"/>
                </a:srgbClr>
              </a:gs>
            </a:gsLst>
            <a:lin ang="20399999"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0" name="Google Shape;230;p34"/>
          <p:cNvSpPr txBox="1"/>
          <p:nvPr>
            <p:ph type="title"/>
          </p:nvPr>
        </p:nvSpPr>
        <p:spPr>
          <a:xfrm>
            <a:off x="1028698" y="261649"/>
            <a:ext cx="7533000" cy="658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FFFFFF"/>
              </a:buClr>
              <a:buSzPts val="3000"/>
              <a:buFont typeface="Play"/>
              <a:buNone/>
            </a:pPr>
            <a:r>
              <a:rPr lang="en" sz="3000">
                <a:solidFill>
                  <a:srgbClr val="FFFFFF"/>
                </a:solidFill>
              </a:rPr>
              <a:t>Key Questions</a:t>
            </a:r>
            <a:endParaRPr/>
          </a:p>
        </p:txBody>
      </p:sp>
      <p:grpSp>
        <p:nvGrpSpPr>
          <p:cNvPr id="231" name="Google Shape;231;p34"/>
          <p:cNvGrpSpPr/>
          <p:nvPr/>
        </p:nvGrpSpPr>
        <p:grpSpPr>
          <a:xfrm>
            <a:off x="579963" y="1631276"/>
            <a:ext cx="8564034" cy="2599185"/>
            <a:chOff x="-490883" y="257388"/>
            <a:chExt cx="11418712" cy="3063632"/>
          </a:xfrm>
        </p:grpSpPr>
        <p:sp>
          <p:nvSpPr>
            <p:cNvPr id="232" name="Google Shape;232;p34"/>
            <p:cNvSpPr/>
            <p:nvPr/>
          </p:nvSpPr>
          <p:spPr>
            <a:xfrm>
              <a:off x="0" y="257388"/>
              <a:ext cx="10927800" cy="562500"/>
            </a:xfrm>
            <a:prstGeom prst="roundRect">
              <a:avLst>
                <a:gd fmla="val 16667" name="adj"/>
              </a:avLst>
            </a:prstGeom>
            <a:solidFill>
              <a:schemeClr val="lt1"/>
            </a:solidFill>
            <a:ln cap="flat" cmpd="sng" w="19050">
              <a:solidFill>
                <a:schemeClr val="lt1">
                  <a:alpha val="0"/>
                </a:scheme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3" name="Google Shape;233;p34"/>
            <p:cNvSpPr txBox="1"/>
            <p:nvPr/>
          </p:nvSpPr>
          <p:spPr>
            <a:xfrm>
              <a:off x="-452700" y="317562"/>
              <a:ext cx="10851600" cy="562500"/>
            </a:xfrm>
            <a:prstGeom prst="rect">
              <a:avLst/>
            </a:prstGeom>
            <a:no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None/>
              </a:pPr>
              <a:r>
                <a:rPr lang="en">
                  <a:solidFill>
                    <a:schemeClr val="dk1"/>
                  </a:solidFill>
                </a:rPr>
                <a:t>1) How has total monthly revenue changed over time, and what growth patterns can be identified?</a:t>
              </a:r>
              <a:endParaRPr>
                <a:solidFill>
                  <a:schemeClr val="dk1"/>
                </a:solidFill>
              </a:endParaRPr>
            </a:p>
            <a:p>
              <a:pPr indent="0" lvl="0" marL="0" marR="0" rtl="0" algn="l">
                <a:lnSpc>
                  <a:spcPct val="100000"/>
                </a:lnSpc>
                <a:spcBef>
                  <a:spcPts val="0"/>
                </a:spcBef>
                <a:spcAft>
                  <a:spcPts val="0"/>
                </a:spcAft>
                <a:buNone/>
              </a:pPr>
              <a:r>
                <a:t/>
              </a:r>
              <a:endParaRPr>
                <a:solidFill>
                  <a:schemeClr val="dk1"/>
                </a:solidFill>
              </a:endParaRPr>
            </a:p>
          </p:txBody>
        </p:sp>
        <p:sp>
          <p:nvSpPr>
            <p:cNvPr id="234" name="Google Shape;234;p34"/>
            <p:cNvSpPr/>
            <p:nvPr/>
          </p:nvSpPr>
          <p:spPr>
            <a:xfrm>
              <a:off x="0" y="871783"/>
              <a:ext cx="10927829" cy="781852"/>
            </a:xfrm>
            <a:prstGeom prst="roundRect">
              <a:avLst>
                <a:gd fmla="val 16667" name="adj"/>
              </a:avLst>
            </a:prstGeom>
            <a:solidFill>
              <a:schemeClr val="lt1"/>
            </a:solidFill>
            <a:ln cap="flat" cmpd="sng" w="19050">
              <a:solidFill>
                <a:schemeClr val="lt1">
                  <a:alpha val="0"/>
                </a:scheme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5" name="Google Shape;235;p34"/>
            <p:cNvSpPr txBox="1"/>
            <p:nvPr/>
          </p:nvSpPr>
          <p:spPr>
            <a:xfrm>
              <a:off x="-490883" y="733321"/>
              <a:ext cx="10851600" cy="705600"/>
            </a:xfrm>
            <a:prstGeom prst="rect">
              <a:avLst/>
            </a:prstGeom>
            <a:no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chemeClr val="lt1"/>
                </a:buClr>
                <a:buSzPts val="1400"/>
                <a:buFont typeface="Arial"/>
                <a:buNone/>
              </a:pPr>
              <a:r>
                <a:rPr lang="en">
                  <a:solidFill>
                    <a:schemeClr val="dk1"/>
                  </a:solidFill>
                </a:rPr>
                <a:t>2) </a:t>
              </a:r>
              <a:r>
                <a:rPr lang="en">
                  <a:solidFill>
                    <a:schemeClr val="dk1"/>
                  </a:solidFill>
                </a:rPr>
                <a:t>How does revenue distribution vary by country, and what can be inferred about the market value of each region?</a:t>
              </a:r>
              <a:endParaRPr>
                <a:solidFill>
                  <a:schemeClr val="dk1"/>
                </a:solidFill>
              </a:endParaRPr>
            </a:p>
          </p:txBody>
        </p:sp>
        <p:sp>
          <p:nvSpPr>
            <p:cNvPr id="236" name="Google Shape;236;p34"/>
            <p:cNvSpPr/>
            <p:nvPr/>
          </p:nvSpPr>
          <p:spPr>
            <a:xfrm>
              <a:off x="0" y="1705476"/>
              <a:ext cx="10927829" cy="781852"/>
            </a:xfrm>
            <a:prstGeom prst="roundRect">
              <a:avLst>
                <a:gd fmla="val 16667" name="adj"/>
              </a:avLst>
            </a:prstGeom>
            <a:solidFill>
              <a:schemeClr val="lt1"/>
            </a:solidFill>
            <a:ln cap="flat" cmpd="sng" w="19050">
              <a:solidFill>
                <a:schemeClr val="lt1">
                  <a:alpha val="0"/>
                </a:scheme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7" name="Google Shape;237;p34"/>
            <p:cNvSpPr txBox="1"/>
            <p:nvPr/>
          </p:nvSpPr>
          <p:spPr>
            <a:xfrm>
              <a:off x="-452700" y="1935253"/>
              <a:ext cx="10851600" cy="705600"/>
            </a:xfrm>
            <a:prstGeom prst="rect">
              <a:avLst/>
            </a:prstGeom>
            <a:no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chemeClr val="lt1"/>
                </a:buClr>
                <a:buSzPts val="1400"/>
                <a:buFont typeface="Arial"/>
                <a:buNone/>
              </a:pPr>
              <a:r>
                <a:rPr lang="en">
                  <a:solidFill>
                    <a:schemeClr val="dk1"/>
                  </a:solidFill>
                </a:rPr>
                <a:t>3) </a:t>
              </a:r>
              <a:r>
                <a:rPr lang="en">
                  <a:solidFill>
                    <a:schemeClr val="dk1"/>
                  </a:solidFill>
                </a:rPr>
                <a:t>What devices are most preferred by the key user groups?</a:t>
              </a:r>
              <a:endParaRPr>
                <a:solidFill>
                  <a:schemeClr val="dk1"/>
                </a:solidFill>
              </a:endParaRPr>
            </a:p>
          </p:txBody>
        </p:sp>
        <p:sp>
          <p:nvSpPr>
            <p:cNvPr id="238" name="Google Shape;238;p34"/>
            <p:cNvSpPr/>
            <p:nvPr/>
          </p:nvSpPr>
          <p:spPr>
            <a:xfrm>
              <a:off x="0" y="2539168"/>
              <a:ext cx="10927829" cy="781852"/>
            </a:xfrm>
            <a:prstGeom prst="roundRect">
              <a:avLst>
                <a:gd fmla="val 16667" name="adj"/>
              </a:avLst>
            </a:prstGeom>
            <a:solidFill>
              <a:schemeClr val="lt1"/>
            </a:solidFill>
            <a:ln cap="flat" cmpd="sng" w="19050">
              <a:solidFill>
                <a:schemeClr val="lt1">
                  <a:alpha val="0"/>
                </a:scheme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9" name="Google Shape;239;p34"/>
            <p:cNvSpPr txBox="1"/>
            <p:nvPr/>
          </p:nvSpPr>
          <p:spPr>
            <a:xfrm>
              <a:off x="-490866" y="2607188"/>
              <a:ext cx="10851600" cy="705600"/>
            </a:xfrm>
            <a:prstGeom prst="rect">
              <a:avLst/>
            </a:prstGeom>
            <a:noFill/>
            <a:ln>
              <a:noFill/>
            </a:ln>
          </p:spPr>
          <p:txBody>
            <a:bodyPr anchorCtr="0" anchor="ctr" bIns="51425" lIns="51425" spcFirstLastPara="1" rIns="51425" wrap="square" tIns="51425">
              <a:noAutofit/>
            </a:bodyPr>
            <a:lstStyle/>
            <a:p>
              <a:pPr indent="0" lvl="0" marL="0" marR="0" rtl="0" algn="l">
                <a:lnSpc>
                  <a:spcPct val="100000"/>
                </a:lnSpc>
                <a:spcBef>
                  <a:spcPts val="0"/>
                </a:spcBef>
                <a:spcAft>
                  <a:spcPts val="0"/>
                </a:spcAft>
                <a:buClr>
                  <a:schemeClr val="lt1"/>
                </a:buClr>
                <a:buSzPts val="1400"/>
                <a:buFont typeface="Arial"/>
                <a:buNone/>
              </a:pPr>
              <a:r>
                <a:rPr lang="en">
                  <a:solidFill>
                    <a:schemeClr val="dk1"/>
                  </a:solidFill>
                </a:rPr>
                <a:t>4) </a:t>
              </a:r>
              <a:r>
                <a:rPr lang="en">
                  <a:solidFill>
                    <a:schemeClr val="dk1"/>
                  </a:solidFill>
                </a:rPr>
                <a:t>Which subscription plans are most popular among the key user groups?</a:t>
              </a:r>
              <a:endParaRPr>
                <a:solidFill>
                  <a:schemeClr val="dk1"/>
                </a:solidFill>
              </a:endParaRPr>
            </a:p>
          </p:txBody>
        </p:sp>
      </p:grpSp>
      <p:sp>
        <p:nvSpPr>
          <p:cNvPr id="240" name="Google Shape;240;p34"/>
          <p:cNvSpPr txBox="1"/>
          <p:nvPr/>
        </p:nvSpPr>
        <p:spPr>
          <a:xfrm>
            <a:off x="223175" y="2760450"/>
            <a:ext cx="6411300" cy="4002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400"/>
              </a:spcBef>
              <a:spcAft>
                <a:spcPts val="400"/>
              </a:spcAft>
              <a:buNone/>
            </a:pPr>
            <a:r>
              <a:rPr b="1" lang="en">
                <a:solidFill>
                  <a:schemeClr val="dk1"/>
                </a:solidFill>
              </a:rPr>
              <a:t>2. </a:t>
            </a:r>
            <a:r>
              <a:rPr b="1" lang="en">
                <a:solidFill>
                  <a:schemeClr val="dk1"/>
                </a:solidFill>
              </a:rPr>
              <a:t>Identifying Key User Groups </a:t>
            </a:r>
            <a:endParaRPr b="1">
              <a:solidFill>
                <a:schemeClr val="dk1"/>
              </a:solidFill>
            </a:endParaRPr>
          </a:p>
        </p:txBody>
      </p:sp>
      <p:sp>
        <p:nvSpPr>
          <p:cNvPr id="241" name="Google Shape;241;p34"/>
          <p:cNvSpPr txBox="1"/>
          <p:nvPr/>
        </p:nvSpPr>
        <p:spPr>
          <a:xfrm>
            <a:off x="223175" y="1348125"/>
            <a:ext cx="5833200" cy="4002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400"/>
              </a:spcBef>
              <a:spcAft>
                <a:spcPts val="400"/>
              </a:spcAft>
              <a:buNone/>
            </a:pPr>
            <a:r>
              <a:rPr b="1" lang="en">
                <a:solidFill>
                  <a:schemeClr val="dk1"/>
                </a:solidFill>
              </a:rPr>
              <a:t>1</a:t>
            </a:r>
            <a:r>
              <a:rPr b="1" lang="en">
                <a:solidFill>
                  <a:schemeClr val="dk1"/>
                </a:solidFill>
              </a:rPr>
              <a:t>. </a:t>
            </a:r>
            <a:r>
              <a:rPr b="1" lang="en">
                <a:solidFill>
                  <a:schemeClr val="dk1"/>
                </a:solidFill>
              </a:rPr>
              <a:t> Revenue Analysis</a:t>
            </a:r>
            <a:endParaRPr b="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35"/>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rtl="0" algn="l">
              <a:lnSpc>
                <a:spcPct val="115000"/>
              </a:lnSpc>
              <a:spcBef>
                <a:spcPts val="140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1400"/>
              </a:spcBef>
              <a:spcAft>
                <a:spcPts val="0"/>
              </a:spcAft>
              <a:buClr>
                <a:schemeClr val="dk1"/>
              </a:buClr>
              <a:buSzPts val="1100"/>
              <a:buFont typeface="Arial"/>
              <a:buNone/>
            </a:pPr>
            <a:r>
              <a:t/>
            </a:r>
            <a:endParaRPr sz="1200">
              <a:solidFill>
                <a:schemeClr val="dk1"/>
              </a:solidFill>
            </a:endParaRPr>
          </a:p>
          <a:p>
            <a:pPr indent="0" lvl="0" marL="228600" rtl="0" algn="l">
              <a:lnSpc>
                <a:spcPct val="115000"/>
              </a:lnSpc>
              <a:spcBef>
                <a:spcPts val="1400"/>
              </a:spcBef>
              <a:spcAft>
                <a:spcPts val="0"/>
              </a:spcAft>
              <a:buClr>
                <a:schemeClr val="dk1"/>
              </a:buClr>
              <a:buSzPts val="1100"/>
              <a:buFont typeface="Arial"/>
              <a:buNone/>
            </a:pPr>
            <a:r>
              <a:t/>
            </a:r>
            <a:endParaRPr sz="1300">
              <a:solidFill>
                <a:schemeClr val="dk1"/>
              </a:solidFill>
            </a:endParaRPr>
          </a:p>
          <a:p>
            <a:pPr indent="0" lvl="0" marL="228600" rtl="0" algn="l">
              <a:lnSpc>
                <a:spcPct val="115000"/>
              </a:lnSpc>
              <a:spcBef>
                <a:spcPts val="1400"/>
              </a:spcBef>
              <a:spcAft>
                <a:spcPts val="400"/>
              </a:spcAft>
              <a:buClr>
                <a:schemeClr val="dk1"/>
              </a:buClr>
              <a:buSzPts val="1100"/>
              <a:buFont typeface="Arial"/>
              <a:buNone/>
            </a:pPr>
            <a:r>
              <a:t/>
            </a:r>
            <a:endParaRPr sz="1300">
              <a:solidFill>
                <a:schemeClr val="dk1"/>
              </a:solidFill>
            </a:endParaRPr>
          </a:p>
        </p:txBody>
      </p:sp>
      <p:sp>
        <p:nvSpPr>
          <p:cNvPr id="247" name="Google Shape;247;p35"/>
          <p:cNvSpPr/>
          <p:nvPr/>
        </p:nvSpPr>
        <p:spPr>
          <a:xfrm flipH="1">
            <a:off x="0" y="0"/>
            <a:ext cx="9144000" cy="1182000"/>
          </a:xfrm>
          <a:prstGeom prst="rect">
            <a:avLst/>
          </a:prstGeom>
          <a:gradFill>
            <a:gsLst>
              <a:gs pos="0">
                <a:srgbClr val="000000">
                  <a:alpha val="95686"/>
                </a:srgbClr>
              </a:gs>
              <a:gs pos="100000">
                <a:srgbClr val="0F4861"/>
              </a:gs>
            </a:gsLst>
            <a:lin ang="8400134"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8" name="Google Shape;248;p35"/>
          <p:cNvSpPr/>
          <p:nvPr/>
        </p:nvSpPr>
        <p:spPr>
          <a:xfrm flipH="1" rot="10800000">
            <a:off x="6096643" y="9"/>
            <a:ext cx="3047400" cy="1182300"/>
          </a:xfrm>
          <a:prstGeom prst="rect">
            <a:avLst/>
          </a:prstGeom>
          <a:gradFill>
            <a:gsLst>
              <a:gs pos="0">
                <a:srgbClr val="0A3041">
                  <a:alpha val="67843"/>
                </a:srgbClr>
              </a:gs>
              <a:gs pos="19000">
                <a:srgbClr val="0A3041">
                  <a:alpha val="67843"/>
                </a:srgbClr>
              </a:gs>
              <a:gs pos="100000">
                <a:srgbClr val="156082">
                  <a:alpha val="78823"/>
                </a:srgbClr>
              </a:gs>
            </a:gsLst>
            <a:lin ang="1920016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9" name="Google Shape;249;p35"/>
          <p:cNvSpPr/>
          <p:nvPr/>
        </p:nvSpPr>
        <p:spPr>
          <a:xfrm rot="5400000">
            <a:off x="3980851" y="-3980850"/>
            <a:ext cx="1182300" cy="9144000"/>
          </a:xfrm>
          <a:prstGeom prst="rect">
            <a:avLst/>
          </a:prstGeom>
          <a:gradFill>
            <a:gsLst>
              <a:gs pos="0">
                <a:srgbClr val="156082">
                  <a:alpha val="0"/>
                </a:srgbClr>
              </a:gs>
              <a:gs pos="23000">
                <a:srgbClr val="156082">
                  <a:alpha val="0"/>
                </a:srgbClr>
              </a:gs>
              <a:gs pos="99000">
                <a:srgbClr val="000000">
                  <a:alpha val="73725"/>
                </a:srgbClr>
              </a:gs>
              <a:gs pos="100000">
                <a:srgbClr val="000000">
                  <a:alpha val="73725"/>
                </a:srgbClr>
              </a:gs>
            </a:gsLst>
            <a:lin ang="20399934"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0" name="Google Shape;250;p35"/>
          <p:cNvSpPr txBox="1"/>
          <p:nvPr>
            <p:ph type="title"/>
          </p:nvPr>
        </p:nvSpPr>
        <p:spPr>
          <a:xfrm>
            <a:off x="1028698" y="261649"/>
            <a:ext cx="7533000" cy="658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FFFFFF"/>
              </a:buClr>
              <a:buSzPts val="3000"/>
              <a:buFont typeface="Play"/>
              <a:buNone/>
            </a:pPr>
            <a:r>
              <a:rPr lang="en" sz="3000">
                <a:solidFill>
                  <a:srgbClr val="FFFFFF"/>
                </a:solidFill>
              </a:rPr>
              <a:t>Results1 </a:t>
            </a:r>
            <a:endParaRPr/>
          </a:p>
        </p:txBody>
      </p:sp>
      <p:sp>
        <p:nvSpPr>
          <p:cNvPr id="251" name="Google Shape;251;p35"/>
          <p:cNvSpPr txBox="1"/>
          <p:nvPr/>
        </p:nvSpPr>
        <p:spPr>
          <a:xfrm>
            <a:off x="223175" y="2760450"/>
            <a:ext cx="3000000" cy="3849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400"/>
              </a:spcBef>
              <a:spcAft>
                <a:spcPts val="400"/>
              </a:spcAft>
              <a:buNone/>
            </a:pPr>
            <a:r>
              <a:t/>
            </a:r>
            <a:endParaRPr b="1" sz="1300">
              <a:solidFill>
                <a:schemeClr val="dk1"/>
              </a:solidFill>
            </a:endParaRPr>
          </a:p>
        </p:txBody>
      </p:sp>
      <p:sp>
        <p:nvSpPr>
          <p:cNvPr id="252" name="Google Shape;252;p35"/>
          <p:cNvSpPr txBox="1"/>
          <p:nvPr/>
        </p:nvSpPr>
        <p:spPr>
          <a:xfrm>
            <a:off x="135100" y="1236525"/>
            <a:ext cx="5827500" cy="8277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400"/>
              </a:spcBef>
              <a:spcAft>
                <a:spcPts val="0"/>
              </a:spcAft>
              <a:buNone/>
            </a:pPr>
            <a:r>
              <a:rPr b="1" lang="en">
                <a:solidFill>
                  <a:schemeClr val="dk1"/>
                </a:solidFill>
              </a:rPr>
              <a:t> Revenue Analysis</a:t>
            </a:r>
            <a:endParaRPr b="1">
              <a:solidFill>
                <a:schemeClr val="dk1"/>
              </a:solidFill>
            </a:endParaRPr>
          </a:p>
          <a:p>
            <a:pPr indent="-228600" lvl="0" marL="457200" rtl="0" algn="l">
              <a:lnSpc>
                <a:spcPct val="115000"/>
              </a:lnSpc>
              <a:spcBef>
                <a:spcPts val="1400"/>
              </a:spcBef>
              <a:spcAft>
                <a:spcPts val="400"/>
              </a:spcAft>
              <a:buNone/>
            </a:pPr>
            <a:r>
              <a:t/>
            </a:r>
            <a:endParaRPr b="1">
              <a:solidFill>
                <a:schemeClr val="dk1"/>
              </a:solidFill>
            </a:endParaRPr>
          </a:p>
        </p:txBody>
      </p:sp>
      <p:pic>
        <p:nvPicPr>
          <p:cNvPr id="253" name="Google Shape;253;p35"/>
          <p:cNvPicPr preferRelativeResize="0"/>
          <p:nvPr/>
        </p:nvPicPr>
        <p:blipFill rotWithShape="1">
          <a:blip r:embed="rId3">
            <a:alphaModFix/>
          </a:blip>
          <a:srcRect b="36568" l="0" r="0" t="0"/>
          <a:stretch/>
        </p:blipFill>
        <p:spPr>
          <a:xfrm>
            <a:off x="188525" y="1636725"/>
            <a:ext cx="5943600" cy="803575"/>
          </a:xfrm>
          <a:prstGeom prst="rect">
            <a:avLst/>
          </a:prstGeom>
          <a:noFill/>
          <a:ln>
            <a:noFill/>
          </a:ln>
        </p:spPr>
      </p:pic>
      <p:pic>
        <p:nvPicPr>
          <p:cNvPr id="254" name="Google Shape;254;p35"/>
          <p:cNvPicPr preferRelativeResize="0"/>
          <p:nvPr/>
        </p:nvPicPr>
        <p:blipFill rotWithShape="1">
          <a:blip r:embed="rId4">
            <a:alphaModFix/>
          </a:blip>
          <a:srcRect b="42640" l="0" r="0" t="0"/>
          <a:stretch/>
        </p:blipFill>
        <p:spPr>
          <a:xfrm>
            <a:off x="153050" y="2518000"/>
            <a:ext cx="5943600" cy="988875"/>
          </a:xfrm>
          <a:prstGeom prst="rect">
            <a:avLst/>
          </a:prstGeom>
          <a:noFill/>
          <a:ln>
            <a:noFill/>
          </a:ln>
        </p:spPr>
      </p:pic>
      <p:pic>
        <p:nvPicPr>
          <p:cNvPr id="255" name="Google Shape;255;p35"/>
          <p:cNvPicPr preferRelativeResize="0"/>
          <p:nvPr/>
        </p:nvPicPr>
        <p:blipFill rotWithShape="1">
          <a:blip r:embed="rId5">
            <a:alphaModFix/>
          </a:blip>
          <a:srcRect b="41830" l="0" r="0" t="0"/>
          <a:stretch/>
        </p:blipFill>
        <p:spPr>
          <a:xfrm>
            <a:off x="153050" y="3701325"/>
            <a:ext cx="5943600" cy="886525"/>
          </a:xfrm>
          <a:prstGeom prst="rect">
            <a:avLst/>
          </a:prstGeom>
          <a:noFill/>
          <a:ln>
            <a:noFill/>
          </a:ln>
        </p:spPr>
      </p:pic>
      <p:sp>
        <p:nvSpPr>
          <p:cNvPr id="256" name="Google Shape;256;p35"/>
          <p:cNvSpPr txBox="1"/>
          <p:nvPr/>
        </p:nvSpPr>
        <p:spPr>
          <a:xfrm>
            <a:off x="6120350" y="1957050"/>
            <a:ext cx="3000000" cy="19917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a:p>
            <a:pPr indent="0" lvl="0" marL="0" rtl="0" algn="l">
              <a:lnSpc>
                <a:spcPct val="133333"/>
              </a:lnSpc>
              <a:spcBef>
                <a:spcPts val="0"/>
              </a:spcBef>
              <a:spcAft>
                <a:spcPts val="0"/>
              </a:spcAft>
              <a:buNone/>
            </a:pPr>
            <a:r>
              <a:rPr lang="en" sz="900">
                <a:solidFill>
                  <a:schemeClr val="dk1"/>
                </a:solidFill>
                <a:highlight>
                  <a:srgbClr val="FFFFFF"/>
                </a:highlight>
                <a:latin typeface="Roboto Mono"/>
                <a:ea typeface="Roboto Mono"/>
                <a:cs typeface="Roboto Mono"/>
                <a:sym typeface="Roboto Mono"/>
              </a:rPr>
              <a:t>LTV(</a:t>
            </a:r>
            <a:r>
              <a:rPr lang="en" sz="900">
                <a:solidFill>
                  <a:schemeClr val="dk1"/>
                </a:solidFill>
                <a:highlight>
                  <a:srgbClr val="FFFFFF"/>
                </a:highlight>
                <a:latin typeface="Roboto Mono"/>
                <a:ea typeface="Roboto Mono"/>
                <a:cs typeface="Roboto Mono"/>
                <a:sym typeface="Roboto Mono"/>
              </a:rPr>
              <a:t>lifetime</a:t>
            </a:r>
            <a:r>
              <a:rPr lang="en" sz="900">
                <a:solidFill>
                  <a:schemeClr val="dk1"/>
                </a:solidFill>
                <a:highlight>
                  <a:srgbClr val="FFFFFF"/>
                </a:highlight>
                <a:latin typeface="Roboto Mono"/>
                <a:ea typeface="Roboto Mono"/>
                <a:cs typeface="Roboto Mono"/>
                <a:sym typeface="Roboto Mono"/>
              </a:rPr>
              <a:t> value)=</a:t>
            </a:r>
            <a:endParaRPr sz="900">
              <a:solidFill>
                <a:schemeClr val="dk1"/>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ts val="1100"/>
              <a:buFont typeface="Arial"/>
              <a:buNone/>
            </a:pPr>
            <a:r>
              <a:rPr lang="en" sz="900">
                <a:solidFill>
                  <a:schemeClr val="dk1"/>
                </a:solidFill>
                <a:highlight>
                  <a:srgbClr val="FFFFFF"/>
                </a:highlight>
                <a:latin typeface="Roboto Mono"/>
                <a:ea typeface="Roboto Mono"/>
                <a:cs typeface="Roboto Mono"/>
                <a:sym typeface="Roboto Mono"/>
              </a:rPr>
              <a:t>Monthly_Revenue</a:t>
            </a:r>
            <a:r>
              <a:rPr lang="en" sz="900">
                <a:solidFill>
                  <a:srgbClr val="202124"/>
                </a:solidFill>
                <a:highlight>
                  <a:srgbClr val="FFFFFF"/>
                </a:highlight>
                <a:latin typeface="Roboto Mono"/>
                <a:ea typeface="Roboto Mono"/>
                <a:cs typeface="Roboto Mono"/>
                <a:sym typeface="Roboto Mono"/>
              </a:rPr>
              <a:t> </a:t>
            </a:r>
            <a:r>
              <a:rPr lang="en" sz="900">
                <a:solidFill>
                  <a:srgbClr val="3C4043"/>
                </a:solidFill>
                <a:highlight>
                  <a:srgbClr val="FFFFFF"/>
                </a:highlight>
                <a:latin typeface="Roboto Mono"/>
                <a:ea typeface="Roboto Mono"/>
                <a:cs typeface="Roboto Mono"/>
                <a:sym typeface="Roboto Mono"/>
              </a:rPr>
              <a:t>*</a:t>
            </a: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Plan_Duration_Days</a:t>
            </a:r>
            <a:r>
              <a:rPr lang="en" sz="900">
                <a:solidFill>
                  <a:srgbClr val="202124"/>
                </a:solidFill>
                <a:highlight>
                  <a:srgbClr val="FFFFFF"/>
                </a:highlight>
                <a:latin typeface="Roboto Mono"/>
                <a:ea typeface="Roboto Mono"/>
                <a:cs typeface="Roboto Mono"/>
                <a:sym typeface="Roboto Mono"/>
              </a:rPr>
              <a:t> </a:t>
            </a:r>
            <a:r>
              <a:rPr lang="en" sz="900">
                <a:solidFill>
                  <a:srgbClr val="3C4043"/>
                </a:solidFill>
                <a:highlight>
                  <a:srgbClr val="FFFFFF"/>
                </a:highlight>
                <a:latin typeface="Roboto Mono"/>
                <a:ea typeface="Roboto Mono"/>
                <a:cs typeface="Roboto Mono"/>
                <a:sym typeface="Roboto Mono"/>
              </a:rPr>
              <a:t>/</a:t>
            </a:r>
            <a:r>
              <a:rPr lang="en" sz="900">
                <a:solidFill>
                  <a:srgbClr val="202124"/>
                </a:solidFill>
                <a:highlight>
                  <a:srgbClr val="FFFFFF"/>
                </a:highlight>
                <a:latin typeface="Roboto Mono"/>
                <a:ea typeface="Roboto Mono"/>
                <a:cs typeface="Roboto Mono"/>
                <a:sym typeface="Roboto Mono"/>
              </a:rPr>
              <a:t> </a:t>
            </a:r>
            <a:r>
              <a:rPr lang="en" sz="900">
                <a:solidFill>
                  <a:srgbClr val="B06000"/>
                </a:solidFill>
                <a:highlight>
                  <a:srgbClr val="FFFFFF"/>
                </a:highlight>
                <a:latin typeface="Roboto Mono"/>
                <a:ea typeface="Roboto Mono"/>
                <a:cs typeface="Roboto Mono"/>
                <a:sym typeface="Roboto Mono"/>
              </a:rPr>
              <a:t>30</a:t>
            </a:r>
            <a:endParaRPr sz="900">
              <a:solidFill>
                <a:srgbClr val="B06000"/>
              </a:solidFill>
              <a:highlight>
                <a:srgbClr val="FFFFFF"/>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lang="en" sz="1300"/>
              <a:t>Model 1: linear reg, </a:t>
            </a:r>
            <a:endParaRPr sz="1300"/>
          </a:p>
          <a:p>
            <a:pPr indent="0" lvl="0" marL="0" rtl="0" algn="l">
              <a:lnSpc>
                <a:spcPct val="115000"/>
              </a:lnSpc>
              <a:spcBef>
                <a:spcPts val="0"/>
              </a:spcBef>
              <a:spcAft>
                <a:spcPts val="0"/>
              </a:spcAft>
              <a:buNone/>
            </a:pPr>
            <a:r>
              <a:rPr lang="en" sz="1300"/>
              <a:t>Model 2: Boosted Tree reg,</a:t>
            </a:r>
            <a:endParaRPr sz="1300"/>
          </a:p>
          <a:p>
            <a:pPr indent="0" lvl="0" marL="0" rtl="0" algn="l">
              <a:lnSpc>
                <a:spcPct val="115000"/>
              </a:lnSpc>
              <a:spcBef>
                <a:spcPts val="0"/>
              </a:spcBef>
              <a:spcAft>
                <a:spcPts val="0"/>
              </a:spcAft>
              <a:buNone/>
            </a:pPr>
            <a:r>
              <a:rPr lang="en" sz="1300"/>
              <a:t>Model 3: DNN reg</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b="1"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b="1" sz="1300"/>
          </a:p>
          <a:p>
            <a:pPr indent="0" lvl="0" marL="0" rtl="0" algn="l">
              <a:lnSpc>
                <a:spcPct val="115000"/>
              </a:lnSpc>
              <a:spcBef>
                <a:spcPts val="0"/>
              </a:spcBef>
              <a:spcAft>
                <a:spcPts val="0"/>
              </a:spcAft>
              <a:buNone/>
            </a:pPr>
            <a:r>
              <a:t/>
            </a:r>
            <a:endParaRPr b="1" sz="1300"/>
          </a:p>
          <a:p>
            <a:pPr indent="0" lvl="0" marL="0" rtl="0" algn="l">
              <a:lnSpc>
                <a:spcPct val="115000"/>
              </a:lnSpc>
              <a:spcBef>
                <a:spcPts val="0"/>
              </a:spcBef>
              <a:spcAft>
                <a:spcPts val="0"/>
              </a:spcAft>
              <a:buNone/>
            </a:pPr>
            <a:r>
              <a:t/>
            </a:r>
            <a:endParaRPr b="1"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0" name="Shape 260"/>
        <p:cNvGrpSpPr/>
        <p:nvPr/>
      </p:nvGrpSpPr>
      <p:grpSpPr>
        <a:xfrm>
          <a:off x="0" y="0"/>
          <a:ext cx="0" cy="0"/>
          <a:chOff x="0" y="0"/>
          <a:chExt cx="0" cy="0"/>
        </a:xfrm>
      </p:grpSpPr>
      <p:sp>
        <p:nvSpPr>
          <p:cNvPr id="261" name="Google Shape;261;p36"/>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rtl="0" algn="l">
              <a:lnSpc>
                <a:spcPct val="115000"/>
              </a:lnSpc>
              <a:spcBef>
                <a:spcPts val="140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1400"/>
              </a:spcBef>
              <a:spcAft>
                <a:spcPts val="0"/>
              </a:spcAft>
              <a:buClr>
                <a:schemeClr val="dk1"/>
              </a:buClr>
              <a:buSzPts val="1100"/>
              <a:buFont typeface="Arial"/>
              <a:buNone/>
            </a:pPr>
            <a:r>
              <a:t/>
            </a:r>
            <a:endParaRPr sz="1200">
              <a:solidFill>
                <a:schemeClr val="dk1"/>
              </a:solidFill>
            </a:endParaRPr>
          </a:p>
          <a:p>
            <a:pPr indent="0" lvl="0" marL="228600" rtl="0" algn="l">
              <a:lnSpc>
                <a:spcPct val="115000"/>
              </a:lnSpc>
              <a:spcBef>
                <a:spcPts val="1400"/>
              </a:spcBef>
              <a:spcAft>
                <a:spcPts val="0"/>
              </a:spcAft>
              <a:buClr>
                <a:schemeClr val="dk1"/>
              </a:buClr>
              <a:buSzPts val="1100"/>
              <a:buFont typeface="Arial"/>
              <a:buNone/>
            </a:pPr>
            <a:r>
              <a:t/>
            </a:r>
            <a:endParaRPr sz="1300">
              <a:solidFill>
                <a:schemeClr val="dk1"/>
              </a:solidFill>
            </a:endParaRPr>
          </a:p>
          <a:p>
            <a:pPr indent="0" lvl="0" marL="228600" rtl="0" algn="l">
              <a:lnSpc>
                <a:spcPct val="115000"/>
              </a:lnSpc>
              <a:spcBef>
                <a:spcPts val="1400"/>
              </a:spcBef>
              <a:spcAft>
                <a:spcPts val="400"/>
              </a:spcAft>
              <a:buClr>
                <a:schemeClr val="dk1"/>
              </a:buClr>
              <a:buSzPts val="1100"/>
              <a:buFont typeface="Arial"/>
              <a:buNone/>
            </a:pPr>
            <a:r>
              <a:t/>
            </a:r>
            <a:endParaRPr sz="1300">
              <a:solidFill>
                <a:schemeClr val="dk1"/>
              </a:solidFill>
            </a:endParaRPr>
          </a:p>
        </p:txBody>
      </p:sp>
      <p:sp>
        <p:nvSpPr>
          <p:cNvPr id="262" name="Google Shape;262;p36"/>
          <p:cNvSpPr/>
          <p:nvPr/>
        </p:nvSpPr>
        <p:spPr>
          <a:xfrm flipH="1">
            <a:off x="0" y="0"/>
            <a:ext cx="9144000" cy="1182000"/>
          </a:xfrm>
          <a:prstGeom prst="rect">
            <a:avLst/>
          </a:prstGeom>
          <a:gradFill>
            <a:gsLst>
              <a:gs pos="0">
                <a:srgbClr val="000000">
                  <a:alpha val="95686"/>
                </a:srgbClr>
              </a:gs>
              <a:gs pos="100000">
                <a:srgbClr val="0F4861"/>
              </a:gs>
            </a:gsLst>
            <a:lin ang="8400134"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3" name="Google Shape;263;p36"/>
          <p:cNvSpPr/>
          <p:nvPr/>
        </p:nvSpPr>
        <p:spPr>
          <a:xfrm flipH="1" rot="10800000">
            <a:off x="6096643" y="9"/>
            <a:ext cx="3047400" cy="1182300"/>
          </a:xfrm>
          <a:prstGeom prst="rect">
            <a:avLst/>
          </a:prstGeom>
          <a:gradFill>
            <a:gsLst>
              <a:gs pos="0">
                <a:srgbClr val="0A3041">
                  <a:alpha val="67843"/>
                </a:srgbClr>
              </a:gs>
              <a:gs pos="19000">
                <a:srgbClr val="0A3041">
                  <a:alpha val="67843"/>
                </a:srgbClr>
              </a:gs>
              <a:gs pos="100000">
                <a:srgbClr val="156082">
                  <a:alpha val="78823"/>
                </a:srgbClr>
              </a:gs>
            </a:gsLst>
            <a:lin ang="1920016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4" name="Google Shape;264;p36"/>
          <p:cNvSpPr/>
          <p:nvPr/>
        </p:nvSpPr>
        <p:spPr>
          <a:xfrm rot="5400000">
            <a:off x="3980851" y="-3980850"/>
            <a:ext cx="1182300" cy="9144000"/>
          </a:xfrm>
          <a:prstGeom prst="rect">
            <a:avLst/>
          </a:prstGeom>
          <a:gradFill>
            <a:gsLst>
              <a:gs pos="0">
                <a:srgbClr val="156082">
                  <a:alpha val="0"/>
                </a:srgbClr>
              </a:gs>
              <a:gs pos="23000">
                <a:srgbClr val="156082">
                  <a:alpha val="0"/>
                </a:srgbClr>
              </a:gs>
              <a:gs pos="99000">
                <a:srgbClr val="000000">
                  <a:alpha val="73725"/>
                </a:srgbClr>
              </a:gs>
              <a:gs pos="100000">
                <a:srgbClr val="000000">
                  <a:alpha val="73725"/>
                </a:srgbClr>
              </a:gs>
            </a:gsLst>
            <a:lin ang="20399934"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5" name="Google Shape;265;p36"/>
          <p:cNvSpPr txBox="1"/>
          <p:nvPr>
            <p:ph type="title"/>
          </p:nvPr>
        </p:nvSpPr>
        <p:spPr>
          <a:xfrm>
            <a:off x="1028698" y="261649"/>
            <a:ext cx="7533000" cy="658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FFFFFF"/>
              </a:buClr>
              <a:buSzPts val="3000"/>
              <a:buFont typeface="Play"/>
              <a:buNone/>
            </a:pPr>
            <a:r>
              <a:rPr lang="en" sz="3000">
                <a:solidFill>
                  <a:srgbClr val="FFFFFF"/>
                </a:solidFill>
              </a:rPr>
              <a:t>Results 1 </a:t>
            </a:r>
            <a:endParaRPr/>
          </a:p>
        </p:txBody>
      </p:sp>
      <p:sp>
        <p:nvSpPr>
          <p:cNvPr id="266" name="Google Shape;266;p36"/>
          <p:cNvSpPr txBox="1"/>
          <p:nvPr/>
        </p:nvSpPr>
        <p:spPr>
          <a:xfrm>
            <a:off x="223175" y="2760450"/>
            <a:ext cx="3000000" cy="3849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400"/>
              </a:spcBef>
              <a:spcAft>
                <a:spcPts val="400"/>
              </a:spcAft>
              <a:buNone/>
            </a:pPr>
            <a:r>
              <a:t/>
            </a:r>
            <a:endParaRPr b="1" sz="1300">
              <a:solidFill>
                <a:schemeClr val="dk1"/>
              </a:solidFill>
            </a:endParaRPr>
          </a:p>
        </p:txBody>
      </p:sp>
      <p:sp>
        <p:nvSpPr>
          <p:cNvPr id="267" name="Google Shape;267;p36"/>
          <p:cNvSpPr txBox="1"/>
          <p:nvPr/>
        </p:nvSpPr>
        <p:spPr>
          <a:xfrm>
            <a:off x="135100" y="1236525"/>
            <a:ext cx="5827500" cy="4002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400"/>
              </a:spcBef>
              <a:spcAft>
                <a:spcPts val="400"/>
              </a:spcAft>
              <a:buNone/>
            </a:pPr>
            <a:r>
              <a:rPr b="1" lang="en">
                <a:solidFill>
                  <a:schemeClr val="dk1"/>
                </a:solidFill>
              </a:rPr>
              <a:t> </a:t>
            </a:r>
            <a:r>
              <a:rPr b="1" lang="en">
                <a:solidFill>
                  <a:schemeClr val="dk1"/>
                </a:solidFill>
              </a:rPr>
              <a:t>Revenue Analysis</a:t>
            </a:r>
            <a:endParaRPr sz="2100">
              <a:solidFill>
                <a:schemeClr val="dk1"/>
              </a:solidFill>
            </a:endParaRPr>
          </a:p>
        </p:txBody>
      </p:sp>
      <p:sp>
        <p:nvSpPr>
          <p:cNvPr id="268" name="Google Shape;268;p36"/>
          <p:cNvSpPr txBox="1"/>
          <p:nvPr/>
        </p:nvSpPr>
        <p:spPr>
          <a:xfrm>
            <a:off x="6470075" y="1825325"/>
            <a:ext cx="2582400" cy="20922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Tried to update model 2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with changing </a:t>
            </a:r>
            <a:r>
              <a:rPr lang="en" sz="900">
                <a:solidFill>
                  <a:srgbClr val="202124"/>
                </a:solidFill>
                <a:highlight>
                  <a:srgbClr val="FFFFFF"/>
                </a:highlight>
                <a:latin typeface="Roboto Mono"/>
                <a:ea typeface="Roboto Mono"/>
                <a:cs typeface="Roboto Mono"/>
                <a:sym typeface="Roboto Mono"/>
              </a:rPr>
              <a:t> </a:t>
            </a:r>
            <a:endParaRPr sz="900">
              <a:solidFill>
                <a:srgbClr val="202124"/>
              </a:solidFill>
              <a:highlight>
                <a:srgbClr val="FFFFFF"/>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highlight>
                  <a:srgbClr val="FFFFFF"/>
                </a:highlight>
                <a:latin typeface="Roboto Mono"/>
                <a:ea typeface="Roboto Mono"/>
                <a:cs typeface="Roboto Mono"/>
                <a:sym typeface="Roboto Mono"/>
              </a:rPr>
              <a:t>max_iterations</a:t>
            </a: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learn_rate</a:t>
            </a:r>
            <a:r>
              <a:rPr lang="en" sz="900">
                <a:solidFill>
                  <a:srgbClr val="202124"/>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subsample</a:t>
            </a:r>
            <a:r>
              <a:rPr lang="en" sz="900">
                <a:solidFill>
                  <a:srgbClr val="202124"/>
                </a:solidFill>
                <a:highlight>
                  <a:srgbClr val="FFFFFF"/>
                </a:highlight>
                <a:latin typeface="Roboto Mono"/>
                <a:ea typeface="Roboto Mono"/>
                <a:cs typeface="Roboto Mono"/>
                <a:sym typeface="Roboto Mono"/>
              </a:rPr>
              <a:t>..</a:t>
            </a:r>
            <a:endParaRPr sz="1300">
              <a:solidFill>
                <a:schemeClr val="dk1"/>
              </a:solidFill>
            </a:endParaRPr>
          </a:p>
          <a:p>
            <a:pPr indent="0" lvl="0" marL="0" rtl="0" algn="l">
              <a:lnSpc>
                <a:spcPct val="115000"/>
              </a:lnSpc>
              <a:spcBef>
                <a:spcPts val="0"/>
              </a:spcBef>
              <a:spcAft>
                <a:spcPts val="0"/>
              </a:spcAft>
              <a:buNone/>
            </a:pPr>
            <a:r>
              <a:rPr lang="en" sz="1300">
                <a:solidFill>
                  <a:schemeClr val="dk1"/>
                </a:solidFill>
              </a:rPr>
              <a:t>but it became worst</a:t>
            </a:r>
            <a:endParaRPr sz="13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None/>
            </a:pPr>
            <a:r>
              <a:rPr lang="en" sz="1300">
                <a:solidFill>
                  <a:schemeClr val="dk1"/>
                </a:solidFill>
              </a:rPr>
              <a:t>We can tried to update model with scale the data</a:t>
            </a:r>
            <a:endParaRPr b="1" sz="1300"/>
          </a:p>
          <a:p>
            <a:pPr indent="0" lvl="0" marL="0" rtl="0" algn="l">
              <a:lnSpc>
                <a:spcPct val="115000"/>
              </a:lnSpc>
              <a:spcBef>
                <a:spcPts val="0"/>
              </a:spcBef>
              <a:spcAft>
                <a:spcPts val="0"/>
              </a:spcAft>
              <a:buNone/>
            </a:pPr>
            <a:r>
              <a:t/>
            </a:r>
            <a:endParaRPr b="1" sz="1300"/>
          </a:p>
        </p:txBody>
      </p:sp>
      <p:pic>
        <p:nvPicPr>
          <p:cNvPr id="269" name="Google Shape;269;p36"/>
          <p:cNvPicPr preferRelativeResize="0"/>
          <p:nvPr/>
        </p:nvPicPr>
        <p:blipFill>
          <a:blip r:embed="rId3">
            <a:alphaModFix/>
          </a:blip>
          <a:stretch>
            <a:fillRect/>
          </a:stretch>
        </p:blipFill>
        <p:spPr>
          <a:xfrm>
            <a:off x="223175" y="2370800"/>
            <a:ext cx="5943600" cy="102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37"/>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228600" rtl="0" algn="l">
              <a:lnSpc>
                <a:spcPct val="115000"/>
              </a:lnSpc>
              <a:spcBef>
                <a:spcPts val="1400"/>
              </a:spcBef>
              <a:spcAft>
                <a:spcPts val="400"/>
              </a:spcAft>
              <a:buClr>
                <a:schemeClr val="dk1"/>
              </a:buClr>
              <a:buSzPts val="1100"/>
              <a:buFont typeface="Arial"/>
              <a:buNone/>
            </a:pPr>
            <a:r>
              <a:t/>
            </a:r>
            <a:endParaRPr b="1" sz="1300">
              <a:solidFill>
                <a:schemeClr val="dk1"/>
              </a:solidFill>
            </a:endParaRPr>
          </a:p>
        </p:txBody>
      </p:sp>
      <p:sp>
        <p:nvSpPr>
          <p:cNvPr id="275" name="Google Shape;275;p37"/>
          <p:cNvSpPr/>
          <p:nvPr/>
        </p:nvSpPr>
        <p:spPr>
          <a:xfrm flipH="1">
            <a:off x="0" y="0"/>
            <a:ext cx="9144000" cy="1182000"/>
          </a:xfrm>
          <a:prstGeom prst="rect">
            <a:avLst/>
          </a:prstGeom>
          <a:gradFill>
            <a:gsLst>
              <a:gs pos="0">
                <a:srgbClr val="000000">
                  <a:alpha val="95686"/>
                </a:srgbClr>
              </a:gs>
              <a:gs pos="100000">
                <a:srgbClr val="0F4861"/>
              </a:gs>
            </a:gsLst>
            <a:lin ang="8400134"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6" name="Google Shape;276;p37"/>
          <p:cNvSpPr/>
          <p:nvPr/>
        </p:nvSpPr>
        <p:spPr>
          <a:xfrm flipH="1" rot="10800000">
            <a:off x="6096643" y="9"/>
            <a:ext cx="3047400" cy="1182300"/>
          </a:xfrm>
          <a:prstGeom prst="rect">
            <a:avLst/>
          </a:prstGeom>
          <a:gradFill>
            <a:gsLst>
              <a:gs pos="0">
                <a:srgbClr val="0A3041">
                  <a:alpha val="67843"/>
                </a:srgbClr>
              </a:gs>
              <a:gs pos="19000">
                <a:srgbClr val="0A3041">
                  <a:alpha val="67843"/>
                </a:srgbClr>
              </a:gs>
              <a:gs pos="100000">
                <a:srgbClr val="156082">
                  <a:alpha val="78823"/>
                </a:srgbClr>
              </a:gs>
            </a:gsLst>
            <a:lin ang="1920016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7" name="Google Shape;277;p37"/>
          <p:cNvSpPr/>
          <p:nvPr/>
        </p:nvSpPr>
        <p:spPr>
          <a:xfrm rot="5400000">
            <a:off x="3980851" y="-3980850"/>
            <a:ext cx="1182300" cy="9144000"/>
          </a:xfrm>
          <a:prstGeom prst="rect">
            <a:avLst/>
          </a:prstGeom>
          <a:gradFill>
            <a:gsLst>
              <a:gs pos="0">
                <a:srgbClr val="156082">
                  <a:alpha val="0"/>
                </a:srgbClr>
              </a:gs>
              <a:gs pos="23000">
                <a:srgbClr val="156082">
                  <a:alpha val="0"/>
                </a:srgbClr>
              </a:gs>
              <a:gs pos="99000">
                <a:srgbClr val="000000">
                  <a:alpha val="73725"/>
                </a:srgbClr>
              </a:gs>
              <a:gs pos="100000">
                <a:srgbClr val="000000">
                  <a:alpha val="73725"/>
                </a:srgbClr>
              </a:gs>
            </a:gsLst>
            <a:lin ang="20399934"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8" name="Google Shape;278;p37"/>
          <p:cNvSpPr txBox="1"/>
          <p:nvPr>
            <p:ph type="title"/>
          </p:nvPr>
        </p:nvSpPr>
        <p:spPr>
          <a:xfrm>
            <a:off x="1028698" y="261649"/>
            <a:ext cx="7533000" cy="658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FFFFFF"/>
              </a:buClr>
              <a:buSzPts val="3000"/>
              <a:buFont typeface="Play"/>
              <a:buNone/>
            </a:pPr>
            <a:r>
              <a:rPr lang="en" sz="3000">
                <a:solidFill>
                  <a:srgbClr val="FFFFFF"/>
                </a:solidFill>
              </a:rPr>
              <a:t>Results1</a:t>
            </a:r>
            <a:endParaRPr/>
          </a:p>
        </p:txBody>
      </p:sp>
      <p:sp>
        <p:nvSpPr>
          <p:cNvPr id="279" name="Google Shape;279;p37"/>
          <p:cNvSpPr txBox="1"/>
          <p:nvPr/>
        </p:nvSpPr>
        <p:spPr>
          <a:xfrm>
            <a:off x="223175" y="2760450"/>
            <a:ext cx="3000000" cy="3849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400"/>
              </a:spcBef>
              <a:spcAft>
                <a:spcPts val="400"/>
              </a:spcAft>
              <a:buNone/>
            </a:pPr>
            <a:r>
              <a:t/>
            </a:r>
            <a:endParaRPr b="1" sz="1300">
              <a:solidFill>
                <a:schemeClr val="dk1"/>
              </a:solidFill>
            </a:endParaRPr>
          </a:p>
        </p:txBody>
      </p:sp>
      <p:sp>
        <p:nvSpPr>
          <p:cNvPr id="280" name="Google Shape;280;p37"/>
          <p:cNvSpPr txBox="1"/>
          <p:nvPr/>
        </p:nvSpPr>
        <p:spPr>
          <a:xfrm>
            <a:off x="0" y="1182000"/>
            <a:ext cx="8435700" cy="65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400"/>
              </a:spcBef>
              <a:spcAft>
                <a:spcPts val="0"/>
              </a:spcAft>
              <a:buClr>
                <a:schemeClr val="dk1"/>
              </a:buClr>
              <a:buSzPts val="1500"/>
              <a:buAutoNum type="arabicParenR"/>
            </a:pPr>
            <a:r>
              <a:rPr lang="en" sz="1500">
                <a:solidFill>
                  <a:schemeClr val="dk1"/>
                </a:solidFill>
              </a:rPr>
              <a:t>How has total monthly revenue changed over time, and what growth patterns can be identified?</a:t>
            </a:r>
            <a:endParaRPr b="1">
              <a:solidFill>
                <a:schemeClr val="dk1"/>
              </a:solidFill>
            </a:endParaRPr>
          </a:p>
        </p:txBody>
      </p:sp>
      <p:pic>
        <p:nvPicPr>
          <p:cNvPr id="281" name="Google Shape;281;p37"/>
          <p:cNvPicPr preferRelativeResize="0"/>
          <p:nvPr/>
        </p:nvPicPr>
        <p:blipFill>
          <a:blip r:embed="rId3">
            <a:alphaModFix/>
          </a:blip>
          <a:stretch>
            <a:fillRect/>
          </a:stretch>
        </p:blipFill>
        <p:spPr>
          <a:xfrm>
            <a:off x="780625" y="1932525"/>
            <a:ext cx="3000000" cy="3210978"/>
          </a:xfrm>
          <a:prstGeom prst="rect">
            <a:avLst/>
          </a:prstGeom>
          <a:noFill/>
          <a:ln>
            <a:noFill/>
          </a:ln>
        </p:spPr>
      </p:pic>
      <p:sp>
        <p:nvSpPr>
          <p:cNvPr id="282" name="Google Shape;282;p37"/>
          <p:cNvSpPr txBox="1"/>
          <p:nvPr/>
        </p:nvSpPr>
        <p:spPr>
          <a:xfrm>
            <a:off x="4985400" y="2257200"/>
            <a:ext cx="35763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Clr>
                <a:schemeClr val="dk1"/>
              </a:buClr>
              <a:buSzPts val="1100"/>
              <a:buFont typeface="Arial"/>
              <a:buNone/>
            </a:pPr>
            <a:r>
              <a:rPr lang="en">
                <a:solidFill>
                  <a:schemeClr val="dk1"/>
                </a:solidFill>
              </a:rPr>
              <a:t>Revenue saw accelerated growth from Q2 to Q3 2022, likely driven by seasonal campaigns or strategic initiatives, followed by stabilization in 2023, sustaining the higher revenue levels achieved.</a:t>
            </a:r>
            <a:endParaRPr sz="2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6" name="Shape 286"/>
        <p:cNvGrpSpPr/>
        <p:nvPr/>
      </p:nvGrpSpPr>
      <p:grpSpPr>
        <a:xfrm>
          <a:off x="0" y="0"/>
          <a:ext cx="0" cy="0"/>
          <a:chOff x="0" y="0"/>
          <a:chExt cx="0" cy="0"/>
        </a:xfrm>
      </p:grpSpPr>
      <p:sp>
        <p:nvSpPr>
          <p:cNvPr id="287" name="Google Shape;287;p38"/>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228600" rtl="0" algn="l">
              <a:lnSpc>
                <a:spcPct val="115000"/>
              </a:lnSpc>
              <a:spcBef>
                <a:spcPts val="1400"/>
              </a:spcBef>
              <a:spcAft>
                <a:spcPts val="400"/>
              </a:spcAft>
              <a:buClr>
                <a:schemeClr val="dk1"/>
              </a:buClr>
              <a:buSzPts val="1100"/>
              <a:buFont typeface="Arial"/>
              <a:buNone/>
            </a:pPr>
            <a:r>
              <a:t/>
            </a:r>
            <a:endParaRPr b="1" sz="1300">
              <a:solidFill>
                <a:schemeClr val="dk1"/>
              </a:solidFill>
            </a:endParaRPr>
          </a:p>
        </p:txBody>
      </p:sp>
      <p:sp>
        <p:nvSpPr>
          <p:cNvPr id="288" name="Google Shape;288;p38"/>
          <p:cNvSpPr/>
          <p:nvPr/>
        </p:nvSpPr>
        <p:spPr>
          <a:xfrm flipH="1">
            <a:off x="0" y="0"/>
            <a:ext cx="9144000" cy="1182000"/>
          </a:xfrm>
          <a:prstGeom prst="rect">
            <a:avLst/>
          </a:prstGeom>
          <a:gradFill>
            <a:gsLst>
              <a:gs pos="0">
                <a:srgbClr val="000000">
                  <a:alpha val="95686"/>
                </a:srgbClr>
              </a:gs>
              <a:gs pos="100000">
                <a:srgbClr val="0F4861"/>
              </a:gs>
            </a:gsLst>
            <a:lin ang="8400134"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9" name="Google Shape;289;p38"/>
          <p:cNvSpPr/>
          <p:nvPr/>
        </p:nvSpPr>
        <p:spPr>
          <a:xfrm flipH="1" rot="10800000">
            <a:off x="6096643" y="9"/>
            <a:ext cx="3047400" cy="1182300"/>
          </a:xfrm>
          <a:prstGeom prst="rect">
            <a:avLst/>
          </a:prstGeom>
          <a:gradFill>
            <a:gsLst>
              <a:gs pos="0">
                <a:srgbClr val="0A3041">
                  <a:alpha val="67843"/>
                </a:srgbClr>
              </a:gs>
              <a:gs pos="19000">
                <a:srgbClr val="0A3041">
                  <a:alpha val="67843"/>
                </a:srgbClr>
              </a:gs>
              <a:gs pos="100000">
                <a:srgbClr val="156082">
                  <a:alpha val="78823"/>
                </a:srgbClr>
              </a:gs>
            </a:gsLst>
            <a:lin ang="1920016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0" name="Google Shape;290;p38"/>
          <p:cNvSpPr/>
          <p:nvPr/>
        </p:nvSpPr>
        <p:spPr>
          <a:xfrm rot="5400000">
            <a:off x="3980851" y="-3980850"/>
            <a:ext cx="1182300" cy="9144000"/>
          </a:xfrm>
          <a:prstGeom prst="rect">
            <a:avLst/>
          </a:prstGeom>
          <a:gradFill>
            <a:gsLst>
              <a:gs pos="0">
                <a:srgbClr val="156082">
                  <a:alpha val="0"/>
                </a:srgbClr>
              </a:gs>
              <a:gs pos="23000">
                <a:srgbClr val="156082">
                  <a:alpha val="0"/>
                </a:srgbClr>
              </a:gs>
              <a:gs pos="99000">
                <a:srgbClr val="000000">
                  <a:alpha val="73725"/>
                </a:srgbClr>
              </a:gs>
              <a:gs pos="100000">
                <a:srgbClr val="000000">
                  <a:alpha val="73725"/>
                </a:srgbClr>
              </a:gs>
            </a:gsLst>
            <a:lin ang="20399934"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1" name="Google Shape;291;p38"/>
          <p:cNvSpPr txBox="1"/>
          <p:nvPr>
            <p:ph type="title"/>
          </p:nvPr>
        </p:nvSpPr>
        <p:spPr>
          <a:xfrm>
            <a:off x="1028698" y="261649"/>
            <a:ext cx="7533000" cy="658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FFFFFF"/>
              </a:buClr>
              <a:buSzPts val="3000"/>
              <a:buFont typeface="Play"/>
              <a:buNone/>
            </a:pPr>
            <a:r>
              <a:rPr lang="en" sz="3000">
                <a:solidFill>
                  <a:srgbClr val="FFFFFF"/>
                </a:solidFill>
              </a:rPr>
              <a:t>Results1</a:t>
            </a:r>
            <a:endParaRPr/>
          </a:p>
        </p:txBody>
      </p:sp>
      <p:sp>
        <p:nvSpPr>
          <p:cNvPr id="292" name="Google Shape;292;p38"/>
          <p:cNvSpPr txBox="1"/>
          <p:nvPr/>
        </p:nvSpPr>
        <p:spPr>
          <a:xfrm>
            <a:off x="223175" y="2760450"/>
            <a:ext cx="3000000" cy="3849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400"/>
              </a:spcBef>
              <a:spcAft>
                <a:spcPts val="400"/>
              </a:spcAft>
              <a:buNone/>
            </a:pPr>
            <a:r>
              <a:t/>
            </a:r>
            <a:endParaRPr b="1" sz="1300">
              <a:solidFill>
                <a:schemeClr val="dk1"/>
              </a:solidFill>
            </a:endParaRPr>
          </a:p>
        </p:txBody>
      </p:sp>
      <p:pic>
        <p:nvPicPr>
          <p:cNvPr id="293" name="Google Shape;293;p38"/>
          <p:cNvPicPr preferRelativeResize="0"/>
          <p:nvPr/>
        </p:nvPicPr>
        <p:blipFill>
          <a:blip r:embed="rId3">
            <a:alphaModFix/>
          </a:blip>
          <a:stretch>
            <a:fillRect/>
          </a:stretch>
        </p:blipFill>
        <p:spPr>
          <a:xfrm>
            <a:off x="448775" y="2265600"/>
            <a:ext cx="4542126" cy="2084850"/>
          </a:xfrm>
          <a:prstGeom prst="rect">
            <a:avLst/>
          </a:prstGeom>
          <a:noFill/>
          <a:ln>
            <a:noFill/>
          </a:ln>
        </p:spPr>
      </p:pic>
      <p:sp>
        <p:nvSpPr>
          <p:cNvPr id="294" name="Google Shape;294;p38"/>
          <p:cNvSpPr txBox="1"/>
          <p:nvPr/>
        </p:nvSpPr>
        <p:spPr>
          <a:xfrm>
            <a:off x="517150" y="1245100"/>
            <a:ext cx="6016800" cy="9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rPr>
              <a:t>2) </a:t>
            </a:r>
            <a:r>
              <a:rPr lang="en">
                <a:solidFill>
                  <a:schemeClr val="dk1"/>
                </a:solidFill>
              </a:rPr>
              <a:t>How does revenue distribution vary by country, </a:t>
            </a:r>
            <a:endParaRPr>
              <a:solidFill>
                <a:schemeClr val="dk1"/>
              </a:solidFill>
            </a:endParaRPr>
          </a:p>
          <a:p>
            <a:pPr indent="0" lvl="0" marL="0" rtl="0" algn="l">
              <a:spcBef>
                <a:spcPts val="0"/>
              </a:spcBef>
              <a:spcAft>
                <a:spcPts val="0"/>
              </a:spcAft>
              <a:buNone/>
            </a:pPr>
            <a:r>
              <a:rPr lang="en">
                <a:solidFill>
                  <a:schemeClr val="dk1"/>
                </a:solidFill>
              </a:rPr>
              <a:t>and what can be inferred about the market value of each region?</a:t>
            </a:r>
            <a:endParaRPr sz="1200">
              <a:solidFill>
                <a:schemeClr val="dk1"/>
              </a:solidFill>
            </a:endParaRPr>
          </a:p>
        </p:txBody>
      </p:sp>
      <p:sp>
        <p:nvSpPr>
          <p:cNvPr id="295" name="Google Shape;295;p38"/>
          <p:cNvSpPr txBox="1"/>
          <p:nvPr/>
        </p:nvSpPr>
        <p:spPr>
          <a:xfrm>
            <a:off x="5303375" y="2318675"/>
            <a:ext cx="30474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France and the United States lead in total revenue and customer counts, making them the most valuable markets. Emerging markets like Brazil and Spain show growth potential, while Italy, despite lower customer numbers, stands out with the highest average revenue per customer, indicating opportunities for targeted premium strategies.</a:t>
            </a:r>
            <a:endParaRPr sz="13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39"/>
          <p:cNvPicPr preferRelativeResize="0"/>
          <p:nvPr/>
        </p:nvPicPr>
        <p:blipFill>
          <a:blip r:embed="rId3">
            <a:alphaModFix/>
          </a:blip>
          <a:stretch>
            <a:fillRect/>
          </a:stretch>
        </p:blipFill>
        <p:spPr>
          <a:xfrm>
            <a:off x="1287445" y="0"/>
            <a:ext cx="6875859" cy="5143500"/>
          </a:xfrm>
          <a:prstGeom prst="rect">
            <a:avLst/>
          </a:prstGeom>
          <a:noFill/>
          <a:ln>
            <a:noFill/>
          </a:ln>
        </p:spPr>
      </p:pic>
      <p:sp>
        <p:nvSpPr>
          <p:cNvPr id="301" name="Google Shape;301;p39"/>
          <p:cNvSpPr txBox="1"/>
          <p:nvPr/>
        </p:nvSpPr>
        <p:spPr>
          <a:xfrm>
            <a:off x="0" y="0"/>
            <a:ext cx="611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0"/>
          <p:cNvSpPr txBox="1"/>
          <p:nvPr>
            <p:ph type="title"/>
          </p:nvPr>
        </p:nvSpPr>
        <p:spPr>
          <a:xfrm>
            <a:off x="628650" y="356969"/>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2700"/>
              <a:t>Arima Model:Forecasting Future Years Revenue</a:t>
            </a:r>
            <a:endParaRPr sz="2700"/>
          </a:p>
        </p:txBody>
      </p:sp>
      <p:pic>
        <p:nvPicPr>
          <p:cNvPr id="307" name="Google Shape;307;p40"/>
          <p:cNvPicPr preferRelativeResize="0"/>
          <p:nvPr/>
        </p:nvPicPr>
        <p:blipFill>
          <a:blip r:embed="rId3">
            <a:alphaModFix/>
          </a:blip>
          <a:stretch>
            <a:fillRect/>
          </a:stretch>
        </p:blipFill>
        <p:spPr>
          <a:xfrm>
            <a:off x="4072275" y="1378925"/>
            <a:ext cx="4114374" cy="3263401"/>
          </a:xfrm>
          <a:prstGeom prst="rect">
            <a:avLst/>
          </a:prstGeom>
          <a:noFill/>
          <a:ln>
            <a:noFill/>
          </a:ln>
        </p:spPr>
      </p:pic>
      <p:pic>
        <p:nvPicPr>
          <p:cNvPr id="308" name="Google Shape;308;p40"/>
          <p:cNvPicPr preferRelativeResize="0"/>
          <p:nvPr/>
        </p:nvPicPr>
        <p:blipFill>
          <a:blip r:embed="rId4">
            <a:alphaModFix/>
          </a:blip>
          <a:stretch>
            <a:fillRect/>
          </a:stretch>
        </p:blipFill>
        <p:spPr>
          <a:xfrm>
            <a:off x="534900" y="1351175"/>
            <a:ext cx="3084351" cy="3263401"/>
          </a:xfrm>
          <a:prstGeom prst="rect">
            <a:avLst/>
          </a:prstGeom>
          <a:noFill/>
          <a:ln>
            <a:noFill/>
          </a:ln>
        </p:spPr>
      </p:pic>
      <p:sp>
        <p:nvSpPr>
          <p:cNvPr id="309" name="Google Shape;309;p40"/>
          <p:cNvSpPr txBox="1"/>
          <p:nvPr/>
        </p:nvSpPr>
        <p:spPr>
          <a:xfrm>
            <a:off x="534900" y="4690125"/>
            <a:ext cx="30480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rPr>
              <a:t>Actual Values</a:t>
            </a:r>
            <a:endParaRPr sz="2100">
              <a:solidFill>
                <a:schemeClr val="dk1"/>
              </a:solidFill>
            </a:endParaRPr>
          </a:p>
          <a:p>
            <a:pPr indent="0" lvl="0" marL="0" rtl="0" algn="l">
              <a:spcBef>
                <a:spcPts val="0"/>
              </a:spcBef>
              <a:spcAft>
                <a:spcPts val="0"/>
              </a:spcAft>
              <a:buNone/>
            </a:pPr>
            <a:r>
              <a:t/>
            </a:r>
            <a:endParaRPr sz="2100">
              <a:solidFill>
                <a:schemeClr val="dk1"/>
              </a:solidFill>
            </a:endParaRPr>
          </a:p>
        </p:txBody>
      </p:sp>
      <p:sp>
        <p:nvSpPr>
          <p:cNvPr id="310" name="Google Shape;310;p40"/>
          <p:cNvSpPr txBox="1"/>
          <p:nvPr/>
        </p:nvSpPr>
        <p:spPr>
          <a:xfrm>
            <a:off x="4572000" y="4642325"/>
            <a:ext cx="30480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rPr>
              <a:t>Forecasted Values</a:t>
            </a:r>
            <a:endParaRPr sz="2100">
              <a:solidFill>
                <a:schemeClr val="dk1"/>
              </a:solidFill>
            </a:endParaRPr>
          </a:p>
          <a:p>
            <a:pPr indent="0" lvl="0" marL="0" rtl="0" algn="l">
              <a:spcBef>
                <a:spcPts val="0"/>
              </a:spcBef>
              <a:spcAft>
                <a:spcPts val="0"/>
              </a:spcAft>
              <a:buNone/>
            </a:pPr>
            <a:r>
              <a:t/>
            </a:r>
            <a:endParaRPr sz="2100">
              <a:solidFill>
                <a:schemeClr val="dk1"/>
              </a:solidFill>
            </a:endParaRPr>
          </a:p>
        </p:txBody>
      </p:sp>
      <p:sp>
        <p:nvSpPr>
          <p:cNvPr id="311" name="Google Shape;311;p40"/>
          <p:cNvSpPr txBox="1"/>
          <p:nvPr/>
        </p:nvSpPr>
        <p:spPr>
          <a:xfrm>
            <a:off x="0" y="0"/>
            <a:ext cx="598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2) </a:t>
            </a:r>
            <a:r>
              <a:rPr lang="en">
                <a:solidFill>
                  <a:schemeClr val="dk1"/>
                </a:solidFill>
              </a:rPr>
              <a:t>How does revenue distribution vary by country, and what can be inferred about the market value of each region?</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Results of Arima Model</a:t>
            </a:r>
            <a:endParaRPr/>
          </a:p>
        </p:txBody>
      </p:sp>
      <p:sp>
        <p:nvSpPr>
          <p:cNvPr id="317" name="Google Shape;317;p41"/>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318" name="Google Shape;318;p41"/>
          <p:cNvPicPr preferRelativeResize="0"/>
          <p:nvPr/>
        </p:nvPicPr>
        <p:blipFill>
          <a:blip r:embed="rId3">
            <a:alphaModFix/>
          </a:blip>
          <a:stretch>
            <a:fillRect/>
          </a:stretch>
        </p:blipFill>
        <p:spPr>
          <a:xfrm>
            <a:off x="628650" y="1369225"/>
            <a:ext cx="7886699" cy="2807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Arima Model V2</a:t>
            </a:r>
            <a:endParaRPr/>
          </a:p>
        </p:txBody>
      </p:sp>
      <p:sp>
        <p:nvSpPr>
          <p:cNvPr id="324" name="Google Shape;324;p42"/>
          <p:cNvSpPr txBox="1"/>
          <p:nvPr>
            <p:ph idx="1" type="body"/>
          </p:nvPr>
        </p:nvSpPr>
        <p:spPr>
          <a:xfrm>
            <a:off x="628650" y="2191821"/>
            <a:ext cx="7886700" cy="1257900"/>
          </a:xfrm>
          <a:prstGeom prst="rect">
            <a:avLst/>
          </a:prstGeom>
        </p:spPr>
        <p:txBody>
          <a:bodyPr anchorCtr="0" anchor="t" bIns="34275" lIns="68575" spcFirstLastPara="1" rIns="68575" wrap="square" tIns="34275">
            <a:normAutofit/>
          </a:bodyPr>
          <a:lstStyle/>
          <a:p>
            <a:pPr indent="-317500" lvl="0" marL="457200" rtl="0" algn="l">
              <a:spcBef>
                <a:spcPts val="800"/>
              </a:spcBef>
              <a:spcAft>
                <a:spcPts val="0"/>
              </a:spcAft>
              <a:buSzPts val="1400"/>
              <a:buChar char="•"/>
            </a:pPr>
            <a:r>
              <a:rPr lang="en"/>
              <a:t>Instead of year to year, built model to predict month to month.</a:t>
            </a:r>
            <a:endParaRPr/>
          </a:p>
          <a:p>
            <a:pPr indent="0" lvl="0" marL="457200" rtl="0" algn="l">
              <a:spcBef>
                <a:spcPts val="800"/>
              </a:spcBef>
              <a:spcAft>
                <a:spcPts val="0"/>
              </a:spcAft>
              <a:buNone/>
            </a:pPr>
            <a:r>
              <a:t/>
            </a:r>
            <a:endParaRPr/>
          </a:p>
          <a:p>
            <a:pPr indent="-317500" lvl="0" marL="457200" rtl="0" algn="l">
              <a:spcBef>
                <a:spcPts val="800"/>
              </a:spcBef>
              <a:spcAft>
                <a:spcPts val="0"/>
              </a:spcAft>
              <a:buSzPts val="1400"/>
              <a:buChar char="•"/>
            </a:pPr>
            <a:r>
              <a:rPr lang="en"/>
              <a:t>Saw much better results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Arima Model V2</a:t>
            </a:r>
            <a:endParaRPr/>
          </a:p>
        </p:txBody>
      </p:sp>
      <p:pic>
        <p:nvPicPr>
          <p:cNvPr id="330" name="Google Shape;330;p43"/>
          <p:cNvPicPr preferRelativeResize="0"/>
          <p:nvPr/>
        </p:nvPicPr>
        <p:blipFill>
          <a:blip r:embed="rId3">
            <a:alphaModFix/>
          </a:blip>
          <a:stretch>
            <a:fillRect/>
          </a:stretch>
        </p:blipFill>
        <p:spPr>
          <a:xfrm>
            <a:off x="134200" y="1233050"/>
            <a:ext cx="4071024" cy="2528450"/>
          </a:xfrm>
          <a:prstGeom prst="rect">
            <a:avLst/>
          </a:prstGeom>
          <a:noFill/>
          <a:ln>
            <a:noFill/>
          </a:ln>
        </p:spPr>
      </p:pic>
      <p:pic>
        <p:nvPicPr>
          <p:cNvPr id="331" name="Google Shape;331;p43"/>
          <p:cNvPicPr preferRelativeResize="0"/>
          <p:nvPr/>
        </p:nvPicPr>
        <p:blipFill>
          <a:blip r:embed="rId4">
            <a:alphaModFix/>
          </a:blip>
          <a:stretch>
            <a:fillRect/>
          </a:stretch>
        </p:blipFill>
        <p:spPr>
          <a:xfrm>
            <a:off x="134200" y="3816674"/>
            <a:ext cx="4071026" cy="1239276"/>
          </a:xfrm>
          <a:prstGeom prst="rect">
            <a:avLst/>
          </a:prstGeom>
          <a:noFill/>
          <a:ln>
            <a:noFill/>
          </a:ln>
        </p:spPr>
      </p:pic>
      <p:pic>
        <p:nvPicPr>
          <p:cNvPr id="332" name="Google Shape;332;p43"/>
          <p:cNvPicPr preferRelativeResize="0"/>
          <p:nvPr/>
        </p:nvPicPr>
        <p:blipFill>
          <a:blip r:embed="rId5">
            <a:alphaModFix/>
          </a:blip>
          <a:stretch>
            <a:fillRect/>
          </a:stretch>
        </p:blipFill>
        <p:spPr>
          <a:xfrm>
            <a:off x="5101946" y="2366525"/>
            <a:ext cx="3885526" cy="853600"/>
          </a:xfrm>
          <a:prstGeom prst="rect">
            <a:avLst/>
          </a:prstGeom>
          <a:noFill/>
          <a:ln>
            <a:noFill/>
          </a:ln>
        </p:spPr>
      </p:pic>
      <p:sp>
        <p:nvSpPr>
          <p:cNvPr id="333" name="Google Shape;333;p43"/>
          <p:cNvSpPr txBox="1"/>
          <p:nvPr/>
        </p:nvSpPr>
        <p:spPr>
          <a:xfrm>
            <a:off x="4400525" y="2539375"/>
            <a:ext cx="588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rPr>
              <a:t>=&gt; </a:t>
            </a:r>
            <a:endParaRPr sz="2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26"/>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2" name="Google Shape;142;p26"/>
          <p:cNvSpPr/>
          <p:nvPr/>
        </p:nvSpPr>
        <p:spPr>
          <a:xfrm flipH="1">
            <a:off x="-1" y="-1"/>
            <a:ext cx="9143999" cy="1193056"/>
          </a:xfrm>
          <a:prstGeom prst="rect">
            <a:avLst/>
          </a:prstGeom>
          <a:gradFill>
            <a:gsLst>
              <a:gs pos="0">
                <a:srgbClr val="000000"/>
              </a:gs>
              <a:gs pos="100000">
                <a:srgbClr val="0F4861"/>
              </a:gs>
            </a:gsLst>
            <a:lin ang="8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3" name="Google Shape;143;p26"/>
          <p:cNvSpPr/>
          <p:nvPr/>
        </p:nvSpPr>
        <p:spPr>
          <a:xfrm flipH="1" rot="10800000">
            <a:off x="-2" y="0"/>
            <a:ext cx="6086480" cy="1193056"/>
          </a:xfrm>
          <a:prstGeom prst="rect">
            <a:avLst/>
          </a:prstGeom>
          <a:gradFill>
            <a:gsLst>
              <a:gs pos="0">
                <a:srgbClr val="156082">
                  <a:alpha val="0"/>
                </a:srgbClr>
              </a:gs>
              <a:gs pos="20000">
                <a:srgbClr val="156082">
                  <a:alpha val="0"/>
                </a:srgbClr>
              </a:gs>
              <a:gs pos="100000">
                <a:srgbClr val="0A3041">
                  <a:alpha val="54901"/>
                </a:srgbClr>
              </a:gs>
            </a:gsLst>
            <a:lin ang="13800001"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4" name="Google Shape;144;p26"/>
          <p:cNvSpPr/>
          <p:nvPr/>
        </p:nvSpPr>
        <p:spPr>
          <a:xfrm flipH="1">
            <a:off x="6086474" y="-1"/>
            <a:ext cx="3057524" cy="1193056"/>
          </a:xfrm>
          <a:prstGeom prst="rect">
            <a:avLst/>
          </a:prstGeom>
          <a:gradFill>
            <a:gsLst>
              <a:gs pos="0">
                <a:srgbClr val="156082">
                  <a:alpha val="65882"/>
                </a:srgbClr>
              </a:gs>
              <a:gs pos="100000">
                <a:srgbClr val="000000">
                  <a:alpha val="29803"/>
                </a:srgbClr>
              </a:gs>
            </a:gsLst>
            <a:lin ang="13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5" name="Google Shape;145;p26"/>
          <p:cNvSpPr/>
          <p:nvPr/>
        </p:nvSpPr>
        <p:spPr>
          <a:xfrm>
            <a:off x="344513" y="-1"/>
            <a:ext cx="8799485" cy="1198075"/>
          </a:xfrm>
          <a:prstGeom prst="rect">
            <a:avLst/>
          </a:prstGeom>
          <a:gradFill>
            <a:gsLst>
              <a:gs pos="0">
                <a:srgbClr val="000000">
                  <a:alpha val="0"/>
                </a:srgbClr>
              </a:gs>
              <a:gs pos="50000">
                <a:srgbClr val="000000">
                  <a:alpha val="0"/>
                </a:srgbClr>
              </a:gs>
              <a:gs pos="99000">
                <a:srgbClr val="0A3041">
                  <a:alpha val="51764"/>
                </a:srgbClr>
              </a:gs>
              <a:gs pos="100000">
                <a:srgbClr val="0A3041">
                  <a:alpha val="51764"/>
                </a:srgbClr>
              </a:gs>
            </a:gsLst>
            <a:lin ang="168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6" name="Google Shape;146;p26"/>
          <p:cNvSpPr txBox="1"/>
          <p:nvPr>
            <p:ph type="title"/>
          </p:nvPr>
        </p:nvSpPr>
        <p:spPr>
          <a:xfrm>
            <a:off x="1028699" y="220903"/>
            <a:ext cx="7421963" cy="77525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FFFFFF"/>
              </a:buClr>
              <a:buSzPts val="3000"/>
              <a:buFont typeface="Play"/>
              <a:buNone/>
            </a:pPr>
            <a:r>
              <a:rPr lang="en" sz="3000">
                <a:solidFill>
                  <a:srgbClr val="FFFFFF"/>
                </a:solidFill>
              </a:rPr>
              <a:t>Dataset Overview</a:t>
            </a:r>
            <a:endParaRPr/>
          </a:p>
        </p:txBody>
      </p:sp>
      <p:sp>
        <p:nvSpPr>
          <p:cNvPr id="147" name="Google Shape;147;p26"/>
          <p:cNvSpPr txBox="1"/>
          <p:nvPr>
            <p:ph idx="1" type="body"/>
          </p:nvPr>
        </p:nvSpPr>
        <p:spPr>
          <a:xfrm>
            <a:off x="1028699" y="1738648"/>
            <a:ext cx="7293023" cy="2762519"/>
          </a:xfrm>
          <a:prstGeom prst="rect">
            <a:avLst/>
          </a:prstGeom>
          <a:noFill/>
          <a:ln>
            <a:noFill/>
          </a:ln>
        </p:spPr>
        <p:txBody>
          <a:bodyPr anchorCtr="0" anchor="ctr"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1500"/>
              <a:buChar char="•"/>
            </a:pPr>
            <a:r>
              <a:rPr lang="en" sz="1500"/>
              <a:t>Dataset Source: </a:t>
            </a:r>
            <a:r>
              <a:rPr b="1" i="0" lang="en" sz="1500" u="sng">
                <a:solidFill>
                  <a:schemeClr val="hlink"/>
                </a:solidFill>
                <a:hlinkClick r:id="rId3"/>
              </a:rPr>
              <a:t>Netflix Userbase Dataset</a:t>
            </a:r>
            <a:endParaRPr sz="1500"/>
          </a:p>
          <a:p>
            <a:pPr indent="-171450" lvl="0" marL="177800" rtl="0" algn="l">
              <a:lnSpc>
                <a:spcPct val="90000"/>
              </a:lnSpc>
              <a:spcBef>
                <a:spcPts val="800"/>
              </a:spcBef>
              <a:spcAft>
                <a:spcPts val="0"/>
              </a:spcAft>
              <a:buClr>
                <a:schemeClr val="dk1"/>
              </a:buClr>
              <a:buSzPts val="1500"/>
              <a:buChar char="•"/>
            </a:pPr>
            <a:r>
              <a:rPr lang="en" sz="1500"/>
              <a:t>The dataset provides a snapshot of Netflix users, highlighting subscriptions, revenue, account details, and activity. </a:t>
            </a:r>
            <a:endParaRPr sz="1500"/>
          </a:p>
          <a:p>
            <a:pPr indent="-171450" lvl="0" marL="177800" rtl="0" algn="l">
              <a:lnSpc>
                <a:spcPct val="90000"/>
              </a:lnSpc>
              <a:spcBef>
                <a:spcPts val="800"/>
              </a:spcBef>
              <a:spcAft>
                <a:spcPts val="0"/>
              </a:spcAft>
              <a:buClr>
                <a:schemeClr val="dk1"/>
              </a:buClr>
              <a:buSzPts val="1500"/>
              <a:buChar char="•"/>
            </a:pPr>
            <a:r>
              <a:rPr lang="en" sz="1500"/>
              <a:t>Each row represents a user, with information on subscription type, monthly revenue, join date, last payment date, country, and device type (e.g., Smart TV, Mobile). </a:t>
            </a:r>
            <a:endParaRPr sz="1500"/>
          </a:p>
          <a:p>
            <a:pPr indent="-171450" lvl="0" marL="177800" rtl="0" algn="l">
              <a:lnSpc>
                <a:spcPct val="90000"/>
              </a:lnSpc>
              <a:spcBef>
                <a:spcPts val="800"/>
              </a:spcBef>
              <a:spcAft>
                <a:spcPts val="0"/>
              </a:spcAft>
              <a:buClr>
                <a:schemeClr val="dk1"/>
              </a:buClr>
              <a:buSzPts val="1500"/>
              <a:buChar char="•"/>
            </a:pPr>
            <a:r>
              <a:rPr lang="en" sz="1500"/>
              <a:t>It includes 10 columns and 2,500 rows, offering insights into user behavior and preferences.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44"/>
          <p:cNvPicPr preferRelativeResize="0"/>
          <p:nvPr/>
        </p:nvPicPr>
        <p:blipFill>
          <a:blip r:embed="rId3">
            <a:alphaModFix/>
          </a:blip>
          <a:stretch>
            <a:fillRect/>
          </a:stretch>
        </p:blipFill>
        <p:spPr>
          <a:xfrm>
            <a:off x="1179149" y="0"/>
            <a:ext cx="6785701"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2" name="Shape 342"/>
        <p:cNvGrpSpPr/>
        <p:nvPr/>
      </p:nvGrpSpPr>
      <p:grpSpPr>
        <a:xfrm>
          <a:off x="0" y="0"/>
          <a:ext cx="0" cy="0"/>
          <a:chOff x="0" y="0"/>
          <a:chExt cx="0" cy="0"/>
        </a:xfrm>
      </p:grpSpPr>
      <p:sp>
        <p:nvSpPr>
          <p:cNvPr id="343" name="Google Shape;343;p45"/>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457200" rtl="0" algn="l">
              <a:lnSpc>
                <a:spcPct val="150000"/>
              </a:lnSpc>
              <a:spcBef>
                <a:spcPts val="0"/>
              </a:spcBef>
              <a:spcAft>
                <a:spcPts val="0"/>
              </a:spcAft>
              <a:buClr>
                <a:schemeClr val="dk1"/>
              </a:buClr>
              <a:buSzPts val="1100"/>
              <a:buFont typeface="Arial"/>
              <a:buNone/>
            </a:pPr>
            <a:r>
              <a:t/>
            </a:r>
            <a:endParaRPr sz="900">
              <a:solidFill>
                <a:srgbClr val="202124"/>
              </a:solidFill>
              <a:latin typeface="Roboto Mono"/>
              <a:ea typeface="Roboto Mono"/>
              <a:cs typeface="Roboto Mono"/>
              <a:sym typeface="Roboto Mono"/>
            </a:endParaRPr>
          </a:p>
        </p:txBody>
      </p:sp>
      <p:sp>
        <p:nvSpPr>
          <p:cNvPr id="344" name="Google Shape;344;p45"/>
          <p:cNvSpPr/>
          <p:nvPr/>
        </p:nvSpPr>
        <p:spPr>
          <a:xfrm flipH="1">
            <a:off x="0" y="0"/>
            <a:ext cx="9144000" cy="1182000"/>
          </a:xfrm>
          <a:prstGeom prst="rect">
            <a:avLst/>
          </a:prstGeom>
          <a:gradFill>
            <a:gsLst>
              <a:gs pos="0">
                <a:srgbClr val="000000">
                  <a:alpha val="95686"/>
                </a:srgbClr>
              </a:gs>
              <a:gs pos="100000">
                <a:srgbClr val="0F4861"/>
              </a:gs>
            </a:gsLst>
            <a:lin ang="8400134"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5" name="Google Shape;345;p45"/>
          <p:cNvSpPr/>
          <p:nvPr/>
        </p:nvSpPr>
        <p:spPr>
          <a:xfrm flipH="1" rot="10800000">
            <a:off x="6096643" y="9"/>
            <a:ext cx="3047400" cy="1182300"/>
          </a:xfrm>
          <a:prstGeom prst="rect">
            <a:avLst/>
          </a:prstGeom>
          <a:gradFill>
            <a:gsLst>
              <a:gs pos="0">
                <a:srgbClr val="0A3041">
                  <a:alpha val="67843"/>
                </a:srgbClr>
              </a:gs>
              <a:gs pos="19000">
                <a:srgbClr val="0A3041">
                  <a:alpha val="67843"/>
                </a:srgbClr>
              </a:gs>
              <a:gs pos="100000">
                <a:srgbClr val="156082">
                  <a:alpha val="78823"/>
                </a:srgbClr>
              </a:gs>
            </a:gsLst>
            <a:lin ang="1920016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6" name="Google Shape;346;p45"/>
          <p:cNvSpPr/>
          <p:nvPr/>
        </p:nvSpPr>
        <p:spPr>
          <a:xfrm rot="5400000">
            <a:off x="3980851" y="-3980850"/>
            <a:ext cx="1182300" cy="9144000"/>
          </a:xfrm>
          <a:prstGeom prst="rect">
            <a:avLst/>
          </a:prstGeom>
          <a:gradFill>
            <a:gsLst>
              <a:gs pos="0">
                <a:srgbClr val="156082">
                  <a:alpha val="0"/>
                </a:srgbClr>
              </a:gs>
              <a:gs pos="23000">
                <a:srgbClr val="156082">
                  <a:alpha val="0"/>
                </a:srgbClr>
              </a:gs>
              <a:gs pos="99000">
                <a:srgbClr val="000000">
                  <a:alpha val="73725"/>
                </a:srgbClr>
              </a:gs>
              <a:gs pos="100000">
                <a:srgbClr val="000000">
                  <a:alpha val="73725"/>
                </a:srgbClr>
              </a:gs>
            </a:gsLst>
            <a:lin ang="20399934"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7" name="Google Shape;347;p45"/>
          <p:cNvSpPr txBox="1"/>
          <p:nvPr>
            <p:ph type="title"/>
          </p:nvPr>
        </p:nvSpPr>
        <p:spPr>
          <a:xfrm>
            <a:off x="1028698" y="261649"/>
            <a:ext cx="7533000" cy="658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FFFFFF"/>
              </a:buClr>
              <a:buSzPts val="3000"/>
              <a:buFont typeface="Play"/>
              <a:buNone/>
            </a:pPr>
            <a:r>
              <a:rPr lang="en" sz="3000">
                <a:solidFill>
                  <a:srgbClr val="FFFFFF"/>
                </a:solidFill>
              </a:rPr>
              <a:t>Results </a:t>
            </a:r>
            <a:endParaRPr/>
          </a:p>
        </p:txBody>
      </p:sp>
      <p:sp>
        <p:nvSpPr>
          <p:cNvPr id="348" name="Google Shape;348;p45"/>
          <p:cNvSpPr txBox="1"/>
          <p:nvPr/>
        </p:nvSpPr>
        <p:spPr>
          <a:xfrm>
            <a:off x="223175" y="2760450"/>
            <a:ext cx="3000000" cy="3849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400"/>
              </a:spcBef>
              <a:spcAft>
                <a:spcPts val="400"/>
              </a:spcAft>
              <a:buNone/>
            </a:pPr>
            <a:r>
              <a:t/>
            </a:r>
            <a:endParaRPr b="1" sz="1300">
              <a:solidFill>
                <a:schemeClr val="dk1"/>
              </a:solidFill>
            </a:endParaRPr>
          </a:p>
        </p:txBody>
      </p:sp>
      <p:sp>
        <p:nvSpPr>
          <p:cNvPr id="349" name="Google Shape;349;p45"/>
          <p:cNvSpPr txBox="1"/>
          <p:nvPr/>
        </p:nvSpPr>
        <p:spPr>
          <a:xfrm>
            <a:off x="495300" y="1361200"/>
            <a:ext cx="4987500" cy="4002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400"/>
              </a:spcBef>
              <a:spcAft>
                <a:spcPts val="400"/>
              </a:spcAft>
              <a:buNone/>
            </a:pPr>
            <a:r>
              <a:rPr b="1" lang="en">
                <a:solidFill>
                  <a:schemeClr val="dk1"/>
                </a:solidFill>
              </a:rPr>
              <a:t>Identifying Key User Groups</a:t>
            </a:r>
            <a:endParaRPr sz="2100">
              <a:solidFill>
                <a:schemeClr val="dk1"/>
              </a:solidFill>
            </a:endParaRPr>
          </a:p>
        </p:txBody>
      </p:sp>
      <p:pic>
        <p:nvPicPr>
          <p:cNvPr id="350" name="Google Shape;350;p45"/>
          <p:cNvPicPr preferRelativeResize="0"/>
          <p:nvPr/>
        </p:nvPicPr>
        <p:blipFill>
          <a:blip r:embed="rId3">
            <a:alphaModFix/>
          </a:blip>
          <a:stretch>
            <a:fillRect/>
          </a:stretch>
        </p:blipFill>
        <p:spPr>
          <a:xfrm>
            <a:off x="495300" y="2467150"/>
            <a:ext cx="3884475" cy="2186375"/>
          </a:xfrm>
          <a:prstGeom prst="rect">
            <a:avLst/>
          </a:prstGeom>
          <a:noFill/>
          <a:ln>
            <a:noFill/>
          </a:ln>
        </p:spPr>
      </p:pic>
      <p:sp>
        <p:nvSpPr>
          <p:cNvPr id="351" name="Google Shape;351;p45"/>
          <p:cNvSpPr txBox="1"/>
          <p:nvPr/>
        </p:nvSpPr>
        <p:spPr>
          <a:xfrm>
            <a:off x="625200" y="1802575"/>
            <a:ext cx="4987500" cy="623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sz="1300">
                <a:solidFill>
                  <a:schemeClr val="dk1"/>
                </a:solidFill>
              </a:rPr>
              <a:t>Tried  to cluster the users to figure out key user groups</a:t>
            </a:r>
            <a:endParaRPr sz="900">
              <a:solidFill>
                <a:srgbClr val="202124"/>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202124"/>
                </a:solidFill>
                <a:latin typeface="Roboto Mono"/>
                <a:ea typeface="Roboto Mono"/>
                <a:cs typeface="Roboto Mono"/>
                <a:sym typeface="Roboto Mono"/>
              </a:rPr>
              <a:t>Model: K-mean</a:t>
            </a:r>
            <a:endParaRPr sz="2100">
              <a:solidFill>
                <a:schemeClr val="dk1"/>
              </a:solidFill>
            </a:endParaRPr>
          </a:p>
        </p:txBody>
      </p:sp>
      <p:pic>
        <p:nvPicPr>
          <p:cNvPr id="352" name="Google Shape;352;p45"/>
          <p:cNvPicPr preferRelativeResize="0"/>
          <p:nvPr/>
        </p:nvPicPr>
        <p:blipFill>
          <a:blip r:embed="rId4">
            <a:alphaModFix/>
          </a:blip>
          <a:stretch>
            <a:fillRect/>
          </a:stretch>
        </p:blipFill>
        <p:spPr>
          <a:xfrm>
            <a:off x="5124775" y="2922633"/>
            <a:ext cx="3315699" cy="1696242"/>
          </a:xfrm>
          <a:prstGeom prst="rect">
            <a:avLst/>
          </a:prstGeom>
          <a:noFill/>
          <a:ln>
            <a:noFill/>
          </a:ln>
        </p:spPr>
      </p:pic>
      <p:sp>
        <p:nvSpPr>
          <p:cNvPr id="353" name="Google Shape;353;p45"/>
          <p:cNvSpPr txBox="1"/>
          <p:nvPr/>
        </p:nvSpPr>
        <p:spPr>
          <a:xfrm>
            <a:off x="5240475" y="2615050"/>
            <a:ext cx="3921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solidFill>
                <a:schemeClr val="dk1"/>
              </a:solidFill>
            </a:endParaRPr>
          </a:p>
        </p:txBody>
      </p:sp>
      <p:sp>
        <p:nvSpPr>
          <p:cNvPr id="354" name="Google Shape;354;p45"/>
          <p:cNvSpPr txBox="1"/>
          <p:nvPr/>
        </p:nvSpPr>
        <p:spPr>
          <a:xfrm>
            <a:off x="495300" y="4694700"/>
            <a:ext cx="4987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Result of cluster</a:t>
            </a:r>
            <a:endParaRPr sz="1200">
              <a:solidFill>
                <a:schemeClr val="dk1"/>
              </a:solidFill>
            </a:endParaRPr>
          </a:p>
        </p:txBody>
      </p:sp>
      <p:sp>
        <p:nvSpPr>
          <p:cNvPr id="355" name="Google Shape;355;p45"/>
          <p:cNvSpPr txBox="1"/>
          <p:nvPr/>
        </p:nvSpPr>
        <p:spPr>
          <a:xfrm>
            <a:off x="5084625" y="465352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Result of model evaluating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9" name="Shape 359"/>
        <p:cNvGrpSpPr/>
        <p:nvPr/>
      </p:nvGrpSpPr>
      <p:grpSpPr>
        <a:xfrm>
          <a:off x="0" y="0"/>
          <a:ext cx="0" cy="0"/>
          <a:chOff x="0" y="0"/>
          <a:chExt cx="0" cy="0"/>
        </a:xfrm>
      </p:grpSpPr>
      <p:sp>
        <p:nvSpPr>
          <p:cNvPr id="360" name="Google Shape;360;p46"/>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457200" rtl="0" algn="l">
              <a:lnSpc>
                <a:spcPct val="150000"/>
              </a:lnSpc>
              <a:spcBef>
                <a:spcPts val="0"/>
              </a:spcBef>
              <a:spcAft>
                <a:spcPts val="0"/>
              </a:spcAft>
              <a:buNone/>
            </a:pPr>
            <a:r>
              <a:t/>
            </a:r>
            <a:endParaRPr sz="900">
              <a:solidFill>
                <a:srgbClr val="202124"/>
              </a:solidFill>
              <a:latin typeface="Roboto Mono"/>
              <a:ea typeface="Roboto Mono"/>
              <a:cs typeface="Roboto Mono"/>
              <a:sym typeface="Roboto Mono"/>
            </a:endParaRPr>
          </a:p>
        </p:txBody>
      </p:sp>
      <p:sp>
        <p:nvSpPr>
          <p:cNvPr id="361" name="Google Shape;361;p46"/>
          <p:cNvSpPr/>
          <p:nvPr/>
        </p:nvSpPr>
        <p:spPr>
          <a:xfrm flipH="1">
            <a:off x="0" y="0"/>
            <a:ext cx="9144000" cy="1182000"/>
          </a:xfrm>
          <a:prstGeom prst="rect">
            <a:avLst/>
          </a:prstGeom>
          <a:gradFill>
            <a:gsLst>
              <a:gs pos="0">
                <a:srgbClr val="000000">
                  <a:alpha val="95686"/>
                </a:srgbClr>
              </a:gs>
              <a:gs pos="100000">
                <a:srgbClr val="0F4861"/>
              </a:gs>
            </a:gsLst>
            <a:lin ang="8400134"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2" name="Google Shape;362;p46"/>
          <p:cNvSpPr/>
          <p:nvPr/>
        </p:nvSpPr>
        <p:spPr>
          <a:xfrm flipH="1" rot="10800000">
            <a:off x="6096643" y="9"/>
            <a:ext cx="3047400" cy="1182300"/>
          </a:xfrm>
          <a:prstGeom prst="rect">
            <a:avLst/>
          </a:prstGeom>
          <a:gradFill>
            <a:gsLst>
              <a:gs pos="0">
                <a:srgbClr val="0A3041">
                  <a:alpha val="67843"/>
                </a:srgbClr>
              </a:gs>
              <a:gs pos="19000">
                <a:srgbClr val="0A3041">
                  <a:alpha val="67843"/>
                </a:srgbClr>
              </a:gs>
              <a:gs pos="100000">
                <a:srgbClr val="156082">
                  <a:alpha val="78823"/>
                </a:srgbClr>
              </a:gs>
            </a:gsLst>
            <a:lin ang="1920016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3" name="Google Shape;363;p46"/>
          <p:cNvSpPr/>
          <p:nvPr/>
        </p:nvSpPr>
        <p:spPr>
          <a:xfrm rot="5400000">
            <a:off x="3980851" y="-3980850"/>
            <a:ext cx="1182300" cy="9144000"/>
          </a:xfrm>
          <a:prstGeom prst="rect">
            <a:avLst/>
          </a:prstGeom>
          <a:gradFill>
            <a:gsLst>
              <a:gs pos="0">
                <a:srgbClr val="156082">
                  <a:alpha val="0"/>
                </a:srgbClr>
              </a:gs>
              <a:gs pos="23000">
                <a:srgbClr val="156082">
                  <a:alpha val="0"/>
                </a:srgbClr>
              </a:gs>
              <a:gs pos="99000">
                <a:srgbClr val="000000">
                  <a:alpha val="73725"/>
                </a:srgbClr>
              </a:gs>
              <a:gs pos="100000">
                <a:srgbClr val="000000">
                  <a:alpha val="73725"/>
                </a:srgbClr>
              </a:gs>
            </a:gsLst>
            <a:lin ang="20399934"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4" name="Google Shape;364;p46"/>
          <p:cNvSpPr txBox="1"/>
          <p:nvPr>
            <p:ph type="title"/>
          </p:nvPr>
        </p:nvSpPr>
        <p:spPr>
          <a:xfrm>
            <a:off x="1028698" y="261649"/>
            <a:ext cx="7533000" cy="658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FFFFFF"/>
              </a:buClr>
              <a:buSzPts val="3000"/>
              <a:buFont typeface="Play"/>
              <a:buNone/>
            </a:pPr>
            <a:r>
              <a:rPr lang="en" sz="3000">
                <a:solidFill>
                  <a:srgbClr val="FFFFFF"/>
                </a:solidFill>
              </a:rPr>
              <a:t>Results </a:t>
            </a:r>
            <a:endParaRPr/>
          </a:p>
        </p:txBody>
      </p:sp>
      <p:sp>
        <p:nvSpPr>
          <p:cNvPr id="365" name="Google Shape;365;p46"/>
          <p:cNvSpPr txBox="1"/>
          <p:nvPr/>
        </p:nvSpPr>
        <p:spPr>
          <a:xfrm>
            <a:off x="223175" y="2760450"/>
            <a:ext cx="3000000" cy="3849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400"/>
              </a:spcBef>
              <a:spcAft>
                <a:spcPts val="400"/>
              </a:spcAft>
              <a:buNone/>
            </a:pPr>
            <a:r>
              <a:t/>
            </a:r>
            <a:endParaRPr b="1" sz="1300">
              <a:solidFill>
                <a:schemeClr val="dk1"/>
              </a:solidFill>
            </a:endParaRPr>
          </a:p>
        </p:txBody>
      </p:sp>
      <p:sp>
        <p:nvSpPr>
          <p:cNvPr id="366" name="Google Shape;366;p46"/>
          <p:cNvSpPr txBox="1"/>
          <p:nvPr/>
        </p:nvSpPr>
        <p:spPr>
          <a:xfrm>
            <a:off x="495300" y="1361200"/>
            <a:ext cx="4987500" cy="4002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400"/>
              </a:spcBef>
              <a:spcAft>
                <a:spcPts val="400"/>
              </a:spcAft>
              <a:buNone/>
            </a:pPr>
            <a:r>
              <a:rPr b="1" lang="en">
                <a:solidFill>
                  <a:schemeClr val="dk1"/>
                </a:solidFill>
              </a:rPr>
              <a:t>Identifying Key User Groups</a:t>
            </a:r>
            <a:endParaRPr sz="2100">
              <a:solidFill>
                <a:schemeClr val="dk1"/>
              </a:solidFill>
            </a:endParaRPr>
          </a:p>
        </p:txBody>
      </p:sp>
      <p:sp>
        <p:nvSpPr>
          <p:cNvPr id="367" name="Google Shape;367;p46"/>
          <p:cNvSpPr txBox="1"/>
          <p:nvPr/>
        </p:nvSpPr>
        <p:spPr>
          <a:xfrm>
            <a:off x="5240475" y="2615050"/>
            <a:ext cx="3921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solidFill>
                <a:schemeClr val="dk1"/>
              </a:solidFill>
            </a:endParaRPr>
          </a:p>
        </p:txBody>
      </p:sp>
      <p:pic>
        <p:nvPicPr>
          <p:cNvPr id="368" name="Google Shape;368;p46"/>
          <p:cNvPicPr preferRelativeResize="0"/>
          <p:nvPr/>
        </p:nvPicPr>
        <p:blipFill>
          <a:blip r:embed="rId3">
            <a:alphaModFix/>
          </a:blip>
          <a:stretch>
            <a:fillRect/>
          </a:stretch>
        </p:blipFill>
        <p:spPr>
          <a:xfrm>
            <a:off x="810525" y="2571750"/>
            <a:ext cx="5330525" cy="1663500"/>
          </a:xfrm>
          <a:prstGeom prst="rect">
            <a:avLst/>
          </a:prstGeom>
          <a:noFill/>
          <a:ln>
            <a:noFill/>
          </a:ln>
        </p:spPr>
      </p:pic>
      <p:sp>
        <p:nvSpPr>
          <p:cNvPr id="369" name="Google Shape;369;p46"/>
          <p:cNvSpPr txBox="1"/>
          <p:nvPr/>
        </p:nvSpPr>
        <p:spPr>
          <a:xfrm>
            <a:off x="810525" y="2099375"/>
            <a:ext cx="4987500" cy="32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sz="900">
                <a:solidFill>
                  <a:srgbClr val="202124"/>
                </a:solidFill>
                <a:latin typeface="Roboto Mono"/>
                <a:ea typeface="Roboto Mono"/>
                <a:cs typeface="Roboto Mono"/>
                <a:sym typeface="Roboto Mono"/>
              </a:rPr>
              <a:t>Finding Key user group: (based on LTV)</a:t>
            </a:r>
            <a:endParaRPr sz="21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3" name="Shape 373"/>
        <p:cNvGrpSpPr/>
        <p:nvPr/>
      </p:nvGrpSpPr>
      <p:grpSpPr>
        <a:xfrm>
          <a:off x="0" y="0"/>
          <a:ext cx="0" cy="0"/>
          <a:chOff x="0" y="0"/>
          <a:chExt cx="0" cy="0"/>
        </a:xfrm>
      </p:grpSpPr>
      <p:sp>
        <p:nvSpPr>
          <p:cNvPr id="374" name="Google Shape;374;p47"/>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rtl="0" algn="l">
              <a:lnSpc>
                <a:spcPct val="115000"/>
              </a:lnSpc>
              <a:spcBef>
                <a:spcPts val="1400"/>
              </a:spcBef>
              <a:spcAft>
                <a:spcPts val="0"/>
              </a:spcAft>
              <a:buClr>
                <a:schemeClr val="dk1"/>
              </a:buClr>
              <a:buSzPts val="1100"/>
              <a:buFont typeface="Arial"/>
              <a:buNone/>
            </a:pPr>
            <a:r>
              <a:t/>
            </a:r>
            <a:endParaRPr b="1" sz="1200">
              <a:solidFill>
                <a:schemeClr val="dk1"/>
              </a:solidFill>
            </a:endParaRPr>
          </a:p>
          <a:p>
            <a:pPr indent="0" lvl="0" marL="0" rtl="0" algn="l">
              <a:lnSpc>
                <a:spcPct val="115000"/>
              </a:lnSpc>
              <a:spcBef>
                <a:spcPts val="1400"/>
              </a:spcBef>
              <a:spcAft>
                <a:spcPts val="0"/>
              </a:spcAft>
              <a:buNone/>
            </a:pPr>
            <a:r>
              <a:rPr lang="en">
                <a:solidFill>
                  <a:schemeClr val="dk1"/>
                </a:solidFill>
              </a:rPr>
              <a:t>3) </a:t>
            </a:r>
            <a:r>
              <a:rPr lang="en">
                <a:solidFill>
                  <a:schemeClr val="dk1"/>
                </a:solidFill>
              </a:rPr>
              <a:t>What devices are most preferred by the key user groups?</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lang="en" sz="1200">
                <a:solidFill>
                  <a:schemeClr val="dk1"/>
                </a:solidFill>
              </a:rPr>
              <a:t>The data indicates that </a:t>
            </a:r>
            <a:r>
              <a:rPr b="1" lang="en" sz="1200">
                <a:solidFill>
                  <a:schemeClr val="dk1"/>
                </a:solidFill>
              </a:rPr>
              <a:t>smartphones </a:t>
            </a:r>
            <a:r>
              <a:rPr lang="en" sz="1200">
                <a:solidFill>
                  <a:schemeClr val="dk1"/>
                </a:solidFill>
              </a:rPr>
              <a:t>are the most preferred devices among key user groups. This suggests that the majority of users in the group rely on mobile access for the service, emphasizing the importance of optimizing the platform for mobile use.</a:t>
            </a:r>
            <a:endParaRPr sz="1200">
              <a:solidFill>
                <a:schemeClr val="dk1"/>
              </a:solidFill>
            </a:endParaRPr>
          </a:p>
          <a:p>
            <a:pPr indent="0" lvl="0" marL="0" rtl="0" algn="l">
              <a:lnSpc>
                <a:spcPct val="115000"/>
              </a:lnSpc>
              <a:spcBef>
                <a:spcPts val="4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400"/>
              </a:spcBef>
              <a:spcAft>
                <a:spcPts val="0"/>
              </a:spcAft>
              <a:buNone/>
            </a:pPr>
            <a:r>
              <a:rPr lang="en">
                <a:solidFill>
                  <a:schemeClr val="dk1"/>
                </a:solidFill>
              </a:rPr>
              <a:t>4) </a:t>
            </a:r>
            <a:r>
              <a:rPr lang="en">
                <a:solidFill>
                  <a:schemeClr val="dk1"/>
                </a:solidFill>
              </a:rPr>
              <a:t>Which subscription plans are most popular among the key user groups?</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200">
                <a:solidFill>
                  <a:schemeClr val="dk1"/>
                </a:solidFill>
              </a:rPr>
              <a:t> </a:t>
            </a:r>
            <a:r>
              <a:rPr lang="en" sz="1200">
                <a:solidFill>
                  <a:schemeClr val="dk1"/>
                </a:solidFill>
              </a:rPr>
              <a:t>The most popular subscription plan among the key user groups is the </a:t>
            </a:r>
            <a:r>
              <a:rPr b="1" lang="en" sz="1200">
                <a:solidFill>
                  <a:schemeClr val="dk1"/>
                </a:solidFill>
              </a:rPr>
              <a:t>Standard plan</a:t>
            </a:r>
            <a:r>
              <a:rPr lang="en" sz="1200">
                <a:solidFill>
                  <a:schemeClr val="dk1"/>
                </a:solidFill>
              </a:rPr>
              <a:t>. This likely reflects a preference for mid-tier features or pricing, balancing affordability and functionality.</a:t>
            </a:r>
            <a:endParaRPr sz="1200">
              <a:solidFill>
                <a:schemeClr val="dk1"/>
              </a:solidFill>
            </a:endParaRPr>
          </a:p>
          <a:p>
            <a:pPr indent="0" lvl="0" marL="228600" rtl="0" algn="l">
              <a:lnSpc>
                <a:spcPct val="115000"/>
              </a:lnSpc>
              <a:spcBef>
                <a:spcPts val="1400"/>
              </a:spcBef>
              <a:spcAft>
                <a:spcPts val="0"/>
              </a:spcAft>
              <a:buClr>
                <a:schemeClr val="dk1"/>
              </a:buClr>
              <a:buSzPts val="1100"/>
              <a:buFont typeface="Arial"/>
              <a:buNone/>
            </a:pPr>
            <a:r>
              <a:t/>
            </a:r>
            <a:endParaRPr sz="1300">
              <a:solidFill>
                <a:schemeClr val="dk1"/>
              </a:solidFill>
            </a:endParaRPr>
          </a:p>
          <a:p>
            <a:pPr indent="0" lvl="0" marL="228600" rtl="0" algn="l">
              <a:lnSpc>
                <a:spcPct val="115000"/>
              </a:lnSpc>
              <a:spcBef>
                <a:spcPts val="1400"/>
              </a:spcBef>
              <a:spcAft>
                <a:spcPts val="400"/>
              </a:spcAft>
              <a:buClr>
                <a:schemeClr val="dk1"/>
              </a:buClr>
              <a:buSzPts val="1100"/>
              <a:buFont typeface="Arial"/>
              <a:buNone/>
            </a:pPr>
            <a:r>
              <a:t/>
            </a:r>
            <a:endParaRPr sz="1300">
              <a:solidFill>
                <a:schemeClr val="dk1"/>
              </a:solidFill>
            </a:endParaRPr>
          </a:p>
        </p:txBody>
      </p:sp>
      <p:sp>
        <p:nvSpPr>
          <p:cNvPr id="375" name="Google Shape;375;p47"/>
          <p:cNvSpPr/>
          <p:nvPr/>
        </p:nvSpPr>
        <p:spPr>
          <a:xfrm flipH="1">
            <a:off x="0" y="0"/>
            <a:ext cx="9144000" cy="1182000"/>
          </a:xfrm>
          <a:prstGeom prst="rect">
            <a:avLst/>
          </a:prstGeom>
          <a:gradFill>
            <a:gsLst>
              <a:gs pos="0">
                <a:srgbClr val="000000">
                  <a:alpha val="95686"/>
                </a:srgbClr>
              </a:gs>
              <a:gs pos="100000">
                <a:srgbClr val="0F4861"/>
              </a:gs>
            </a:gsLst>
            <a:lin ang="8400134"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6" name="Google Shape;376;p47"/>
          <p:cNvSpPr/>
          <p:nvPr/>
        </p:nvSpPr>
        <p:spPr>
          <a:xfrm flipH="1" rot="10800000">
            <a:off x="6096643" y="9"/>
            <a:ext cx="3047400" cy="1182300"/>
          </a:xfrm>
          <a:prstGeom prst="rect">
            <a:avLst/>
          </a:prstGeom>
          <a:gradFill>
            <a:gsLst>
              <a:gs pos="0">
                <a:srgbClr val="0A3041">
                  <a:alpha val="67843"/>
                </a:srgbClr>
              </a:gs>
              <a:gs pos="19000">
                <a:srgbClr val="0A3041">
                  <a:alpha val="67843"/>
                </a:srgbClr>
              </a:gs>
              <a:gs pos="100000">
                <a:srgbClr val="156082">
                  <a:alpha val="78823"/>
                </a:srgbClr>
              </a:gs>
            </a:gsLst>
            <a:lin ang="1920016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7" name="Google Shape;377;p47"/>
          <p:cNvSpPr/>
          <p:nvPr/>
        </p:nvSpPr>
        <p:spPr>
          <a:xfrm rot="5400000">
            <a:off x="3980851" y="-3980850"/>
            <a:ext cx="1182300" cy="9144000"/>
          </a:xfrm>
          <a:prstGeom prst="rect">
            <a:avLst/>
          </a:prstGeom>
          <a:gradFill>
            <a:gsLst>
              <a:gs pos="0">
                <a:srgbClr val="156082">
                  <a:alpha val="0"/>
                </a:srgbClr>
              </a:gs>
              <a:gs pos="23000">
                <a:srgbClr val="156082">
                  <a:alpha val="0"/>
                </a:srgbClr>
              </a:gs>
              <a:gs pos="99000">
                <a:srgbClr val="000000">
                  <a:alpha val="73725"/>
                </a:srgbClr>
              </a:gs>
              <a:gs pos="100000">
                <a:srgbClr val="000000">
                  <a:alpha val="73725"/>
                </a:srgbClr>
              </a:gs>
            </a:gsLst>
            <a:lin ang="20399934"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8" name="Google Shape;378;p47"/>
          <p:cNvSpPr txBox="1"/>
          <p:nvPr>
            <p:ph type="title"/>
          </p:nvPr>
        </p:nvSpPr>
        <p:spPr>
          <a:xfrm>
            <a:off x="1028698" y="261649"/>
            <a:ext cx="7533000" cy="658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FFFFFF"/>
              </a:buClr>
              <a:buSzPts val="3000"/>
              <a:buFont typeface="Play"/>
              <a:buNone/>
            </a:pPr>
            <a:r>
              <a:rPr lang="en" sz="3000">
                <a:solidFill>
                  <a:srgbClr val="FFFFFF"/>
                </a:solidFill>
              </a:rPr>
              <a:t>Results </a:t>
            </a:r>
            <a:endParaRPr/>
          </a:p>
        </p:txBody>
      </p:sp>
      <p:sp>
        <p:nvSpPr>
          <p:cNvPr id="379" name="Google Shape;379;p47"/>
          <p:cNvSpPr txBox="1"/>
          <p:nvPr/>
        </p:nvSpPr>
        <p:spPr>
          <a:xfrm>
            <a:off x="223175" y="2760450"/>
            <a:ext cx="3000000" cy="3849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400"/>
              </a:spcBef>
              <a:spcAft>
                <a:spcPts val="400"/>
              </a:spcAft>
              <a:buNone/>
            </a:pPr>
            <a:r>
              <a:t/>
            </a:r>
            <a:endParaRPr b="1" sz="1300">
              <a:solidFill>
                <a:schemeClr val="dk1"/>
              </a:solidFill>
            </a:endParaRPr>
          </a:p>
        </p:txBody>
      </p:sp>
      <p:pic>
        <p:nvPicPr>
          <p:cNvPr id="380" name="Google Shape;380;p47"/>
          <p:cNvPicPr preferRelativeResize="0"/>
          <p:nvPr/>
        </p:nvPicPr>
        <p:blipFill>
          <a:blip r:embed="rId3">
            <a:alphaModFix/>
          </a:blip>
          <a:stretch>
            <a:fillRect/>
          </a:stretch>
        </p:blipFill>
        <p:spPr>
          <a:xfrm>
            <a:off x="722363" y="3558073"/>
            <a:ext cx="6899876" cy="1347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Limitations</a:t>
            </a:r>
            <a:endParaRPr/>
          </a:p>
        </p:txBody>
      </p:sp>
      <p:sp>
        <p:nvSpPr>
          <p:cNvPr id="386" name="Google Shape;386;p48"/>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17500" lvl="0" marL="457200" rtl="0" algn="l">
              <a:lnSpc>
                <a:spcPct val="200000"/>
              </a:lnSpc>
              <a:spcBef>
                <a:spcPts val="800"/>
              </a:spcBef>
              <a:spcAft>
                <a:spcPts val="0"/>
              </a:spcAft>
              <a:buSzPts val="1400"/>
              <a:buChar char="•"/>
            </a:pPr>
            <a:r>
              <a:rPr lang="en"/>
              <a:t>Not many features, harder to get meaningful analysis</a:t>
            </a:r>
            <a:endParaRPr/>
          </a:p>
          <a:p>
            <a:pPr indent="-317500" lvl="0" marL="457200" rtl="0" algn="l">
              <a:lnSpc>
                <a:spcPct val="200000"/>
              </a:lnSpc>
              <a:spcBef>
                <a:spcPts val="0"/>
              </a:spcBef>
              <a:spcAft>
                <a:spcPts val="0"/>
              </a:spcAft>
              <a:buSzPts val="1400"/>
              <a:buChar char="•"/>
            </a:pPr>
            <a:r>
              <a:rPr lang="en"/>
              <a:t>Some features were redundant or unnecessary</a:t>
            </a:r>
            <a:endParaRPr/>
          </a:p>
          <a:p>
            <a:pPr indent="-317500" lvl="0" marL="457200" rtl="0" algn="l">
              <a:lnSpc>
                <a:spcPct val="200000"/>
              </a:lnSpc>
              <a:spcBef>
                <a:spcPts val="0"/>
              </a:spcBef>
              <a:spcAft>
                <a:spcPts val="0"/>
              </a:spcAft>
              <a:buSzPts val="1400"/>
              <a:buChar char="•"/>
            </a:pPr>
            <a:r>
              <a:rPr lang="en"/>
              <a:t>Time - Would like to have done more models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Future Work</a:t>
            </a:r>
            <a:endParaRPr/>
          </a:p>
        </p:txBody>
      </p:sp>
      <p:sp>
        <p:nvSpPr>
          <p:cNvPr id="392" name="Google Shape;392;p49"/>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17500" lvl="0" marL="457200" rtl="0" algn="l">
              <a:spcBef>
                <a:spcPts val="800"/>
              </a:spcBef>
              <a:spcAft>
                <a:spcPts val="0"/>
              </a:spcAft>
              <a:buSzPts val="1400"/>
              <a:buChar char="•"/>
            </a:pPr>
            <a:r>
              <a:rPr lang="en"/>
              <a:t>Look into separating the data by each country to do more in depth analysis</a:t>
            </a:r>
            <a:endParaRPr/>
          </a:p>
          <a:p>
            <a:pPr indent="0" lvl="0" marL="457200" rtl="0" algn="l">
              <a:spcBef>
                <a:spcPts val="800"/>
              </a:spcBef>
              <a:spcAft>
                <a:spcPts val="0"/>
              </a:spcAft>
              <a:buNone/>
            </a:pPr>
            <a:r>
              <a:t/>
            </a:r>
            <a:endParaRPr/>
          </a:p>
          <a:p>
            <a:pPr indent="-317500" lvl="0" marL="457200" rtl="0" algn="l">
              <a:spcBef>
                <a:spcPts val="800"/>
              </a:spcBef>
              <a:spcAft>
                <a:spcPts val="0"/>
              </a:spcAft>
              <a:buSzPts val="1400"/>
              <a:buChar char="•"/>
            </a:pPr>
            <a:r>
              <a:rPr lang="en"/>
              <a:t>Run the </a:t>
            </a:r>
            <a:r>
              <a:rPr lang="en"/>
              <a:t>forecast over a longer period of time to see how the data changes.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96" name="Shape 396"/>
        <p:cNvGrpSpPr/>
        <p:nvPr/>
      </p:nvGrpSpPr>
      <p:grpSpPr>
        <a:xfrm>
          <a:off x="0" y="0"/>
          <a:ext cx="0" cy="0"/>
          <a:chOff x="0" y="0"/>
          <a:chExt cx="0" cy="0"/>
        </a:xfrm>
      </p:grpSpPr>
      <p:sp>
        <p:nvSpPr>
          <p:cNvPr id="397" name="Google Shape;397;p50"/>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n" sz="10000">
                <a:solidFill>
                  <a:schemeClr val="lt2"/>
                </a:solidFill>
              </a:rPr>
              <a:t>Thank You!</a:t>
            </a:r>
            <a:endParaRPr sz="1000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27"/>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3" name="Google Shape;153;p27"/>
          <p:cNvSpPr/>
          <p:nvPr/>
        </p:nvSpPr>
        <p:spPr>
          <a:xfrm flipH="1">
            <a:off x="-1" y="-1"/>
            <a:ext cx="9143999" cy="1193056"/>
          </a:xfrm>
          <a:prstGeom prst="rect">
            <a:avLst/>
          </a:prstGeom>
          <a:gradFill>
            <a:gsLst>
              <a:gs pos="0">
                <a:srgbClr val="000000"/>
              </a:gs>
              <a:gs pos="100000">
                <a:srgbClr val="0F4861"/>
              </a:gs>
            </a:gsLst>
            <a:lin ang="8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4" name="Google Shape;154;p27"/>
          <p:cNvSpPr/>
          <p:nvPr/>
        </p:nvSpPr>
        <p:spPr>
          <a:xfrm flipH="1" rot="10800000">
            <a:off x="-2" y="0"/>
            <a:ext cx="6086480" cy="1193056"/>
          </a:xfrm>
          <a:prstGeom prst="rect">
            <a:avLst/>
          </a:prstGeom>
          <a:gradFill>
            <a:gsLst>
              <a:gs pos="0">
                <a:srgbClr val="156082">
                  <a:alpha val="0"/>
                </a:srgbClr>
              </a:gs>
              <a:gs pos="20000">
                <a:srgbClr val="156082">
                  <a:alpha val="0"/>
                </a:srgbClr>
              </a:gs>
              <a:gs pos="100000">
                <a:srgbClr val="0A3041">
                  <a:alpha val="54901"/>
                </a:srgbClr>
              </a:gs>
            </a:gsLst>
            <a:lin ang="13800001"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5" name="Google Shape;155;p27"/>
          <p:cNvSpPr/>
          <p:nvPr/>
        </p:nvSpPr>
        <p:spPr>
          <a:xfrm flipH="1">
            <a:off x="6086474" y="-1"/>
            <a:ext cx="3057524" cy="1193056"/>
          </a:xfrm>
          <a:prstGeom prst="rect">
            <a:avLst/>
          </a:prstGeom>
          <a:gradFill>
            <a:gsLst>
              <a:gs pos="0">
                <a:srgbClr val="156082">
                  <a:alpha val="65882"/>
                </a:srgbClr>
              </a:gs>
              <a:gs pos="100000">
                <a:srgbClr val="000000">
                  <a:alpha val="29803"/>
                </a:srgbClr>
              </a:gs>
            </a:gsLst>
            <a:lin ang="13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6" name="Google Shape;156;p27"/>
          <p:cNvSpPr/>
          <p:nvPr/>
        </p:nvSpPr>
        <p:spPr>
          <a:xfrm>
            <a:off x="344513" y="-1"/>
            <a:ext cx="8799485" cy="1198075"/>
          </a:xfrm>
          <a:prstGeom prst="rect">
            <a:avLst/>
          </a:prstGeom>
          <a:gradFill>
            <a:gsLst>
              <a:gs pos="0">
                <a:srgbClr val="000000">
                  <a:alpha val="0"/>
                </a:srgbClr>
              </a:gs>
              <a:gs pos="50000">
                <a:srgbClr val="000000">
                  <a:alpha val="0"/>
                </a:srgbClr>
              </a:gs>
              <a:gs pos="99000">
                <a:srgbClr val="0A3041">
                  <a:alpha val="51764"/>
                </a:srgbClr>
              </a:gs>
              <a:gs pos="100000">
                <a:srgbClr val="0A3041">
                  <a:alpha val="51764"/>
                </a:srgbClr>
              </a:gs>
            </a:gsLst>
            <a:lin ang="168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7" name="Google Shape;157;p27"/>
          <p:cNvSpPr txBox="1"/>
          <p:nvPr>
            <p:ph type="title"/>
          </p:nvPr>
        </p:nvSpPr>
        <p:spPr>
          <a:xfrm>
            <a:off x="1028699" y="220903"/>
            <a:ext cx="7421963" cy="77525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FFFFFF"/>
              </a:buClr>
              <a:buSzPts val="3000"/>
              <a:buFont typeface="Play"/>
              <a:buNone/>
            </a:pPr>
            <a:r>
              <a:rPr lang="en" sz="3000">
                <a:solidFill>
                  <a:srgbClr val="FFFFFF"/>
                </a:solidFill>
              </a:rPr>
              <a:t>Dataset Description </a:t>
            </a:r>
            <a:endParaRPr/>
          </a:p>
        </p:txBody>
      </p:sp>
      <p:sp>
        <p:nvSpPr>
          <p:cNvPr id="158" name="Google Shape;158;p27"/>
          <p:cNvSpPr txBox="1"/>
          <p:nvPr>
            <p:ph idx="1" type="body"/>
          </p:nvPr>
        </p:nvSpPr>
        <p:spPr>
          <a:xfrm>
            <a:off x="1028699" y="1738648"/>
            <a:ext cx="7293023" cy="2762519"/>
          </a:xfrm>
          <a:prstGeom prst="rect">
            <a:avLst/>
          </a:prstGeom>
          <a:noFill/>
          <a:ln>
            <a:noFill/>
          </a:ln>
        </p:spPr>
        <p:txBody>
          <a:bodyPr anchorCtr="0" anchor="ctr" bIns="34275" lIns="68575" spcFirstLastPara="1" rIns="68575" wrap="square" tIns="34275">
            <a:noAutofit/>
          </a:bodyPr>
          <a:lstStyle/>
          <a:p>
            <a:pPr indent="-184150" lvl="0" marL="177800" rtl="0" algn="l">
              <a:lnSpc>
                <a:spcPct val="90000"/>
              </a:lnSpc>
              <a:spcBef>
                <a:spcPts val="0"/>
              </a:spcBef>
              <a:spcAft>
                <a:spcPts val="0"/>
              </a:spcAft>
              <a:buClr>
                <a:schemeClr val="dk1"/>
              </a:buClr>
              <a:buSzPts val="1100"/>
              <a:buChar char="•"/>
            </a:pPr>
            <a:r>
              <a:rPr lang="en" sz="1100"/>
              <a:t>User ID: A unique integer identifier for each user. (Example: 1, 2, 3)</a:t>
            </a:r>
            <a:endParaRPr sz="1100"/>
          </a:p>
          <a:p>
            <a:pPr indent="-184150" lvl="0" marL="177800" rtl="0" algn="l">
              <a:lnSpc>
                <a:spcPct val="90000"/>
              </a:lnSpc>
              <a:spcBef>
                <a:spcPts val="800"/>
              </a:spcBef>
              <a:spcAft>
                <a:spcPts val="0"/>
              </a:spcAft>
              <a:buClr>
                <a:schemeClr val="dk1"/>
              </a:buClr>
              <a:buSzPts val="1100"/>
              <a:buChar char="•"/>
            </a:pPr>
            <a:r>
              <a:rPr lang="en" sz="1100"/>
              <a:t>Subscription Type: The subscription plan type the user is subscribed to. (Example: "Basic", "Premium", "Standard")</a:t>
            </a:r>
            <a:endParaRPr sz="1100"/>
          </a:p>
          <a:p>
            <a:pPr indent="-184150" lvl="0" marL="177800" rtl="0" algn="l">
              <a:lnSpc>
                <a:spcPct val="90000"/>
              </a:lnSpc>
              <a:spcBef>
                <a:spcPts val="800"/>
              </a:spcBef>
              <a:spcAft>
                <a:spcPts val="0"/>
              </a:spcAft>
              <a:buClr>
                <a:schemeClr val="dk1"/>
              </a:buClr>
              <a:buSzPts val="1100"/>
              <a:buChar char="•"/>
            </a:pPr>
            <a:r>
              <a:rPr lang="en" sz="1100"/>
              <a:t>Monthly Revenue: The monthly revenue generated by the user, represented in integer format. (Example: 10, 15, 12)</a:t>
            </a:r>
            <a:endParaRPr sz="1100"/>
          </a:p>
          <a:p>
            <a:pPr indent="-184150" lvl="0" marL="177800" rtl="0" algn="l">
              <a:lnSpc>
                <a:spcPct val="90000"/>
              </a:lnSpc>
              <a:spcBef>
                <a:spcPts val="800"/>
              </a:spcBef>
              <a:spcAft>
                <a:spcPts val="0"/>
              </a:spcAft>
              <a:buClr>
                <a:schemeClr val="dk1"/>
              </a:buClr>
              <a:buSzPts val="1100"/>
              <a:buChar char="•"/>
            </a:pPr>
            <a:r>
              <a:rPr lang="en" sz="1100"/>
              <a:t>Join Date: The date when the user joined the platform. (Example: “01-05-23", “18-03-22")</a:t>
            </a:r>
            <a:endParaRPr sz="1100"/>
          </a:p>
          <a:p>
            <a:pPr indent="-184150" lvl="0" marL="177800" rtl="0" algn="l">
              <a:lnSpc>
                <a:spcPct val="90000"/>
              </a:lnSpc>
              <a:spcBef>
                <a:spcPts val="800"/>
              </a:spcBef>
              <a:spcAft>
                <a:spcPts val="0"/>
              </a:spcAft>
              <a:buClr>
                <a:schemeClr val="dk1"/>
              </a:buClr>
              <a:buSzPts val="1100"/>
              <a:buChar char="•"/>
            </a:pPr>
            <a:r>
              <a:rPr lang="en" sz="1100"/>
              <a:t>Last Payment Date: The most recent date when the user made a payment. (Example: “01-05-23", “18-03-22")</a:t>
            </a:r>
            <a:endParaRPr sz="1100"/>
          </a:p>
          <a:p>
            <a:pPr indent="-184150" lvl="0" marL="177800" rtl="0" algn="l">
              <a:lnSpc>
                <a:spcPct val="90000"/>
              </a:lnSpc>
              <a:spcBef>
                <a:spcPts val="800"/>
              </a:spcBef>
              <a:spcAft>
                <a:spcPts val="0"/>
              </a:spcAft>
              <a:buClr>
                <a:schemeClr val="dk1"/>
              </a:buClr>
              <a:buSzPts val="1100"/>
              <a:buChar char="•"/>
            </a:pPr>
            <a:r>
              <a:rPr lang="en" sz="1100"/>
              <a:t>Country: The country where the user is located. (Example: "United States", "Canada", "Germany")</a:t>
            </a:r>
            <a:endParaRPr sz="1100"/>
          </a:p>
          <a:p>
            <a:pPr indent="-184150" lvl="0" marL="177800" rtl="0" algn="l">
              <a:lnSpc>
                <a:spcPct val="90000"/>
              </a:lnSpc>
              <a:spcBef>
                <a:spcPts val="800"/>
              </a:spcBef>
              <a:spcAft>
                <a:spcPts val="0"/>
              </a:spcAft>
              <a:buClr>
                <a:schemeClr val="dk1"/>
              </a:buClr>
              <a:buSzPts val="1100"/>
              <a:buChar char="•"/>
            </a:pPr>
            <a:r>
              <a:rPr lang="en" sz="1100"/>
              <a:t>Age: The age of the user in years. (Example: 28, 35, 42)</a:t>
            </a:r>
            <a:endParaRPr sz="1100"/>
          </a:p>
          <a:p>
            <a:pPr indent="-184150" lvl="0" marL="177800" rtl="0" algn="l">
              <a:lnSpc>
                <a:spcPct val="90000"/>
              </a:lnSpc>
              <a:spcBef>
                <a:spcPts val="800"/>
              </a:spcBef>
              <a:spcAft>
                <a:spcPts val="0"/>
              </a:spcAft>
              <a:buClr>
                <a:schemeClr val="dk1"/>
              </a:buClr>
              <a:buSzPts val="1100"/>
              <a:buChar char="•"/>
            </a:pPr>
            <a:r>
              <a:rPr lang="en" sz="1100"/>
              <a:t>Gender: The gender of the user. (Example: "Male", "Female")</a:t>
            </a:r>
            <a:endParaRPr sz="1100"/>
          </a:p>
          <a:p>
            <a:pPr indent="-184150" lvl="0" marL="177800" rtl="0" algn="l">
              <a:lnSpc>
                <a:spcPct val="90000"/>
              </a:lnSpc>
              <a:spcBef>
                <a:spcPts val="800"/>
              </a:spcBef>
              <a:spcAft>
                <a:spcPts val="0"/>
              </a:spcAft>
              <a:buClr>
                <a:schemeClr val="dk1"/>
              </a:buClr>
              <a:buSzPts val="1100"/>
              <a:buChar char="•"/>
            </a:pPr>
            <a:r>
              <a:rPr lang="en" sz="1100"/>
              <a:t>Device: The primary device used to access the service. (Example: "Smartphone", "Tablet", "Smart TV")</a:t>
            </a:r>
            <a:endParaRPr sz="1100"/>
          </a:p>
          <a:p>
            <a:pPr indent="-184150" lvl="0" marL="177800" rtl="0" algn="l">
              <a:lnSpc>
                <a:spcPct val="90000"/>
              </a:lnSpc>
              <a:spcBef>
                <a:spcPts val="800"/>
              </a:spcBef>
              <a:spcAft>
                <a:spcPts val="0"/>
              </a:spcAft>
              <a:buClr>
                <a:schemeClr val="dk1"/>
              </a:buClr>
              <a:buSzPts val="1100"/>
              <a:buChar char="•"/>
            </a:pPr>
            <a:r>
              <a:rPr lang="en" sz="1100"/>
              <a:t>Plan Duration Days: The subscription duration plan. (Example: 600,425)</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28"/>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164" name="Google Shape;164;p28"/>
          <p:cNvSpPr/>
          <p:nvPr/>
        </p:nvSpPr>
        <p:spPr>
          <a:xfrm flipH="1">
            <a:off x="-1" y="-1"/>
            <a:ext cx="9143999" cy="1193056"/>
          </a:xfrm>
          <a:prstGeom prst="rect">
            <a:avLst/>
          </a:prstGeom>
          <a:gradFill>
            <a:gsLst>
              <a:gs pos="0">
                <a:srgbClr val="000000"/>
              </a:gs>
              <a:gs pos="100000">
                <a:srgbClr val="0F4861"/>
              </a:gs>
            </a:gsLst>
            <a:lin ang="8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5" name="Google Shape;165;p28"/>
          <p:cNvSpPr/>
          <p:nvPr/>
        </p:nvSpPr>
        <p:spPr>
          <a:xfrm flipH="1" rot="10800000">
            <a:off x="-2" y="0"/>
            <a:ext cx="6086480" cy="1193056"/>
          </a:xfrm>
          <a:prstGeom prst="rect">
            <a:avLst/>
          </a:prstGeom>
          <a:gradFill>
            <a:gsLst>
              <a:gs pos="0">
                <a:srgbClr val="156082">
                  <a:alpha val="0"/>
                </a:srgbClr>
              </a:gs>
              <a:gs pos="20000">
                <a:srgbClr val="156082">
                  <a:alpha val="0"/>
                </a:srgbClr>
              </a:gs>
              <a:gs pos="100000">
                <a:srgbClr val="0A3041">
                  <a:alpha val="54901"/>
                </a:srgbClr>
              </a:gs>
            </a:gsLst>
            <a:lin ang="13800001"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6" name="Google Shape;166;p28"/>
          <p:cNvSpPr/>
          <p:nvPr/>
        </p:nvSpPr>
        <p:spPr>
          <a:xfrm flipH="1">
            <a:off x="6086474" y="-1"/>
            <a:ext cx="3057524" cy="1193056"/>
          </a:xfrm>
          <a:prstGeom prst="rect">
            <a:avLst/>
          </a:prstGeom>
          <a:gradFill>
            <a:gsLst>
              <a:gs pos="0">
                <a:srgbClr val="156082">
                  <a:alpha val="65882"/>
                </a:srgbClr>
              </a:gs>
              <a:gs pos="100000">
                <a:srgbClr val="000000">
                  <a:alpha val="29803"/>
                </a:srgbClr>
              </a:gs>
            </a:gsLst>
            <a:lin ang="13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7" name="Google Shape;167;p28"/>
          <p:cNvSpPr/>
          <p:nvPr/>
        </p:nvSpPr>
        <p:spPr>
          <a:xfrm>
            <a:off x="344513" y="-1"/>
            <a:ext cx="8799485" cy="1198075"/>
          </a:xfrm>
          <a:prstGeom prst="rect">
            <a:avLst/>
          </a:prstGeom>
          <a:gradFill>
            <a:gsLst>
              <a:gs pos="0">
                <a:srgbClr val="000000">
                  <a:alpha val="0"/>
                </a:srgbClr>
              </a:gs>
              <a:gs pos="50000">
                <a:srgbClr val="000000">
                  <a:alpha val="0"/>
                </a:srgbClr>
              </a:gs>
              <a:gs pos="99000">
                <a:srgbClr val="0A3041">
                  <a:alpha val="51764"/>
                </a:srgbClr>
              </a:gs>
              <a:gs pos="100000">
                <a:srgbClr val="0A3041">
                  <a:alpha val="51764"/>
                </a:srgbClr>
              </a:gs>
            </a:gsLst>
            <a:lin ang="168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8" name="Google Shape;168;p28"/>
          <p:cNvSpPr txBox="1"/>
          <p:nvPr>
            <p:ph type="title"/>
          </p:nvPr>
        </p:nvSpPr>
        <p:spPr>
          <a:xfrm>
            <a:off x="1028699" y="220903"/>
            <a:ext cx="7421963" cy="77525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FFFFFF"/>
              </a:buClr>
              <a:buSzPts val="3000"/>
              <a:buFont typeface="Play"/>
              <a:buNone/>
            </a:pPr>
            <a:r>
              <a:rPr lang="en" sz="3000">
                <a:solidFill>
                  <a:srgbClr val="FFFFFF"/>
                </a:solidFill>
              </a:rPr>
              <a:t>Data Cleaning and Transformation</a:t>
            </a:r>
            <a:endParaRPr/>
          </a:p>
        </p:txBody>
      </p:sp>
      <p:sp>
        <p:nvSpPr>
          <p:cNvPr id="169" name="Google Shape;169;p28"/>
          <p:cNvSpPr txBox="1"/>
          <p:nvPr>
            <p:ph idx="1" type="body"/>
          </p:nvPr>
        </p:nvSpPr>
        <p:spPr>
          <a:xfrm>
            <a:off x="681600" y="1331813"/>
            <a:ext cx="7558800" cy="2136300"/>
          </a:xfrm>
          <a:prstGeom prst="rect">
            <a:avLst/>
          </a:prstGeom>
          <a:noFill/>
          <a:ln>
            <a:noFill/>
          </a:ln>
        </p:spPr>
        <p:txBody>
          <a:bodyPr anchorCtr="0" anchor="ctr" bIns="34275" lIns="68575" spcFirstLastPara="1" rIns="68575" wrap="square" tIns="34275">
            <a:normAutofit/>
          </a:bodyPr>
          <a:lstStyle/>
          <a:p>
            <a:pPr indent="-323850" lvl="0" marL="457200" rtl="0" algn="l">
              <a:lnSpc>
                <a:spcPct val="90000"/>
              </a:lnSpc>
              <a:spcBef>
                <a:spcPts val="0"/>
              </a:spcBef>
              <a:spcAft>
                <a:spcPts val="0"/>
              </a:spcAft>
              <a:buSzPts val="1500"/>
              <a:buAutoNum type="arabicParenR"/>
            </a:pPr>
            <a:r>
              <a:rPr lang="en" sz="1500"/>
              <a:t>Converted categorical data into numerical values</a:t>
            </a:r>
            <a:endParaRPr sz="1500"/>
          </a:p>
          <a:p>
            <a:pPr indent="279400" lvl="0" marL="177800" rtl="0" algn="l">
              <a:lnSpc>
                <a:spcPct val="90000"/>
              </a:lnSpc>
              <a:spcBef>
                <a:spcPts val="0"/>
              </a:spcBef>
              <a:spcAft>
                <a:spcPts val="0"/>
              </a:spcAft>
              <a:buNone/>
            </a:pPr>
            <a:r>
              <a:t/>
            </a:r>
            <a:endParaRPr sz="1500"/>
          </a:p>
          <a:p>
            <a:pPr indent="-311150" lvl="0" marL="457200" rtl="0" algn="l">
              <a:lnSpc>
                <a:spcPct val="90000"/>
              </a:lnSpc>
              <a:spcBef>
                <a:spcPts val="0"/>
              </a:spcBef>
              <a:spcAft>
                <a:spcPts val="0"/>
              </a:spcAft>
              <a:buSzPts val="1300"/>
              <a:buChar char="•"/>
            </a:pPr>
            <a:r>
              <a:rPr lang="en" sz="1300"/>
              <a:t>Subscription Type: ['Basic-0 ', 'Premium-1', 'Standard-2']</a:t>
            </a:r>
            <a:endParaRPr sz="1300"/>
          </a:p>
          <a:p>
            <a:pPr indent="-311150" lvl="0" marL="457200" rtl="0" algn="l">
              <a:lnSpc>
                <a:spcPct val="90000"/>
              </a:lnSpc>
              <a:spcBef>
                <a:spcPts val="0"/>
              </a:spcBef>
              <a:spcAft>
                <a:spcPts val="0"/>
              </a:spcAft>
              <a:buSzPts val="1300"/>
              <a:buChar char="•"/>
            </a:pPr>
            <a:r>
              <a:rPr lang="en" sz="1300"/>
              <a:t>Country: ['Australia-0', 'Brazil-1', 'Canada-2', 'France-3', 'Germany-4', 'Italy-5', 'Mexico-6', 'Spain-7', 'United Kingdom-8', 'United States-9']</a:t>
            </a:r>
            <a:endParaRPr sz="1300"/>
          </a:p>
          <a:p>
            <a:pPr indent="-311150" lvl="0" marL="457200" rtl="0" algn="l">
              <a:lnSpc>
                <a:spcPct val="90000"/>
              </a:lnSpc>
              <a:spcBef>
                <a:spcPts val="0"/>
              </a:spcBef>
              <a:spcAft>
                <a:spcPts val="0"/>
              </a:spcAft>
              <a:buSzPts val="1300"/>
              <a:buChar char="•"/>
            </a:pPr>
            <a:r>
              <a:rPr lang="en" sz="1300"/>
              <a:t>Gender: ['Female-0', 'Male-1']</a:t>
            </a:r>
            <a:endParaRPr sz="1300"/>
          </a:p>
          <a:p>
            <a:pPr indent="-311150" lvl="0" marL="457200" rtl="0" algn="l">
              <a:lnSpc>
                <a:spcPct val="90000"/>
              </a:lnSpc>
              <a:spcBef>
                <a:spcPts val="0"/>
              </a:spcBef>
              <a:spcAft>
                <a:spcPts val="0"/>
              </a:spcAft>
              <a:buSzPts val="1300"/>
              <a:buChar char="•"/>
            </a:pPr>
            <a:r>
              <a:rPr lang="en" sz="1300"/>
              <a:t>Device: ['Laptop-0', 'Smart TV-1', 'Smartphone-2', 'Tablet-3']</a:t>
            </a:r>
            <a:endParaRPr sz="1500"/>
          </a:p>
        </p:txBody>
      </p:sp>
      <p:sp>
        <p:nvSpPr>
          <p:cNvPr id="170" name="Google Shape;170;p28"/>
          <p:cNvSpPr txBox="1"/>
          <p:nvPr/>
        </p:nvSpPr>
        <p:spPr>
          <a:xfrm>
            <a:off x="763050" y="3286325"/>
            <a:ext cx="7824300" cy="702900"/>
          </a:xfrm>
          <a:prstGeom prst="rect">
            <a:avLst/>
          </a:prstGeom>
          <a:noFill/>
          <a:ln>
            <a:noFill/>
          </a:ln>
        </p:spPr>
        <p:txBody>
          <a:bodyPr anchorCtr="0" anchor="ctr" bIns="91425" lIns="91425" spcFirstLastPara="1" rIns="91425" wrap="square" tIns="91425">
            <a:spAutoFit/>
          </a:bodyPr>
          <a:lstStyle/>
          <a:p>
            <a:pPr indent="0" lvl="0" marL="0" rtl="0" algn="l">
              <a:lnSpc>
                <a:spcPct val="90000"/>
              </a:lnSpc>
              <a:spcBef>
                <a:spcPts val="800"/>
              </a:spcBef>
              <a:spcAft>
                <a:spcPts val="0"/>
              </a:spcAft>
              <a:buNone/>
            </a:pPr>
            <a:r>
              <a:rPr lang="en" sz="1500">
                <a:solidFill>
                  <a:schemeClr val="dk1"/>
                </a:solidFill>
              </a:rPr>
              <a:t>2)	</a:t>
            </a:r>
            <a:r>
              <a:rPr lang="en" sz="1500">
                <a:solidFill>
                  <a:schemeClr val="dk1"/>
                </a:solidFill>
              </a:rPr>
              <a:t>Deleted meaningless column</a:t>
            </a:r>
            <a:endParaRPr sz="1500">
              <a:solidFill>
                <a:schemeClr val="dk1"/>
              </a:solidFill>
            </a:endParaRPr>
          </a:p>
          <a:p>
            <a:pPr indent="0" lvl="0" marL="177800" rtl="0" algn="l">
              <a:lnSpc>
                <a:spcPct val="90000"/>
              </a:lnSpc>
              <a:spcBef>
                <a:spcPts val="800"/>
              </a:spcBef>
              <a:spcAft>
                <a:spcPts val="0"/>
              </a:spcAft>
              <a:buNone/>
            </a:pPr>
            <a:r>
              <a:rPr lang="en" sz="1500">
                <a:solidFill>
                  <a:schemeClr val="dk1"/>
                </a:solidFill>
              </a:rPr>
              <a:t>=&gt; Plan_Duration</a:t>
            </a:r>
            <a:endParaRPr sz="1500">
              <a:solidFill>
                <a:schemeClr val="dk1"/>
              </a:solidFill>
            </a:endParaRPr>
          </a:p>
        </p:txBody>
      </p:sp>
      <p:sp>
        <p:nvSpPr>
          <p:cNvPr id="171" name="Google Shape;171;p28"/>
          <p:cNvSpPr txBox="1"/>
          <p:nvPr/>
        </p:nvSpPr>
        <p:spPr>
          <a:xfrm>
            <a:off x="763050" y="4096800"/>
            <a:ext cx="5637000" cy="702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None/>
            </a:pPr>
            <a:r>
              <a:rPr lang="en" sz="1500">
                <a:solidFill>
                  <a:schemeClr val="dk1"/>
                </a:solidFill>
              </a:rPr>
              <a:t>3)	Adding</a:t>
            </a:r>
            <a:r>
              <a:rPr lang="en" sz="1500">
                <a:solidFill>
                  <a:schemeClr val="dk1"/>
                </a:solidFill>
              </a:rPr>
              <a:t> column</a:t>
            </a:r>
            <a:endParaRPr sz="1500">
              <a:solidFill>
                <a:schemeClr val="dk1"/>
              </a:solidFill>
            </a:endParaRPr>
          </a:p>
          <a:p>
            <a:pPr indent="0" lvl="0" marL="177800" rtl="0" algn="l">
              <a:lnSpc>
                <a:spcPct val="90000"/>
              </a:lnSpc>
              <a:spcBef>
                <a:spcPts val="800"/>
              </a:spcBef>
              <a:spcAft>
                <a:spcPts val="0"/>
              </a:spcAft>
              <a:buNone/>
            </a:pPr>
            <a:r>
              <a:rPr lang="en" sz="1500">
                <a:solidFill>
                  <a:schemeClr val="dk1"/>
                </a:solidFill>
              </a:rPr>
              <a:t>=&gt; Plan_Duration_days (Last Payment Date - Join Date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p29"/>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7" name="Google Shape;177;p29"/>
          <p:cNvSpPr/>
          <p:nvPr/>
        </p:nvSpPr>
        <p:spPr>
          <a:xfrm flipH="1">
            <a:off x="0" y="0"/>
            <a:ext cx="9144000" cy="1627500"/>
          </a:xfrm>
          <a:prstGeom prst="rect">
            <a:avLst/>
          </a:prstGeom>
          <a:gradFill>
            <a:gsLst>
              <a:gs pos="0">
                <a:srgbClr val="000000">
                  <a:alpha val="95686"/>
                </a:srgbClr>
              </a:gs>
              <a:gs pos="100000">
                <a:srgbClr val="0F4861"/>
              </a:gs>
            </a:gsLst>
            <a:lin ang="19800047"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8" name="Google Shape;178;p29"/>
          <p:cNvSpPr/>
          <p:nvPr/>
        </p:nvSpPr>
        <p:spPr>
          <a:xfrm flipH="1">
            <a:off x="6062123" y="0"/>
            <a:ext cx="3072900" cy="1628100"/>
          </a:xfrm>
          <a:prstGeom prst="rect">
            <a:avLst/>
          </a:prstGeom>
          <a:gradFill>
            <a:gsLst>
              <a:gs pos="0">
                <a:srgbClr val="0A3041">
                  <a:alpha val="67843"/>
                </a:srgbClr>
              </a:gs>
              <a:gs pos="19000">
                <a:srgbClr val="0A3041">
                  <a:alpha val="67843"/>
                </a:srgbClr>
              </a:gs>
              <a:gs pos="100000">
                <a:srgbClr val="156082">
                  <a:alpha val="47843"/>
                </a:srgbClr>
              </a:gs>
            </a:gsLst>
            <a:lin ang="1920016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9" name="Google Shape;179;p29"/>
          <p:cNvSpPr/>
          <p:nvPr/>
        </p:nvSpPr>
        <p:spPr>
          <a:xfrm flipH="1" rot="-5400000">
            <a:off x="3757950" y="-3757498"/>
            <a:ext cx="1628100" cy="9144000"/>
          </a:xfrm>
          <a:prstGeom prst="rect">
            <a:avLst/>
          </a:prstGeom>
          <a:gradFill>
            <a:gsLst>
              <a:gs pos="0">
                <a:srgbClr val="0F4861">
                  <a:alpha val="15686"/>
                </a:srgbClr>
              </a:gs>
              <a:gs pos="23000">
                <a:srgbClr val="0F4861">
                  <a:alpha val="15686"/>
                </a:srgbClr>
              </a:gs>
              <a:gs pos="99000">
                <a:srgbClr val="000000">
                  <a:alpha val="44705"/>
                </a:srgbClr>
              </a:gs>
              <a:gs pos="100000">
                <a:srgbClr val="000000">
                  <a:alpha val="44705"/>
                </a:srgbClr>
              </a:gs>
            </a:gsLst>
            <a:lin ang="2100016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0" name="Google Shape;180;p29"/>
          <p:cNvSpPr txBox="1"/>
          <p:nvPr>
            <p:ph type="title"/>
          </p:nvPr>
        </p:nvSpPr>
        <p:spPr>
          <a:xfrm>
            <a:off x="1037673" y="261649"/>
            <a:ext cx="7288500" cy="1182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FFFFFF"/>
              </a:buClr>
              <a:buSzPts val="3000"/>
              <a:buFont typeface="Play"/>
              <a:buNone/>
            </a:pPr>
            <a:r>
              <a:rPr lang="en" sz="3000">
                <a:solidFill>
                  <a:srgbClr val="FFFFFF"/>
                </a:solidFill>
              </a:rPr>
              <a:t>Features Before Data Processing</a:t>
            </a:r>
            <a:endParaRPr sz="3000">
              <a:solidFill>
                <a:srgbClr val="FFFFFF"/>
              </a:solidFill>
            </a:endParaRPr>
          </a:p>
        </p:txBody>
      </p:sp>
      <p:graphicFrame>
        <p:nvGraphicFramePr>
          <p:cNvPr id="181" name="Google Shape;181;p29"/>
          <p:cNvGraphicFramePr/>
          <p:nvPr/>
        </p:nvGraphicFramePr>
        <p:xfrm>
          <a:off x="560644" y="1961984"/>
          <a:ext cx="3000000" cy="3000000"/>
        </p:xfrm>
        <a:graphic>
          <a:graphicData uri="http://schemas.openxmlformats.org/drawingml/2006/table">
            <a:tbl>
              <a:tblPr>
                <a:noFill/>
                <a:tableStyleId>{BFE6D34F-B741-42ED-B69D-0562F5C7C2DF}</a:tableStyleId>
              </a:tblPr>
              <a:tblGrid>
                <a:gridCol w="2798175"/>
                <a:gridCol w="3180850"/>
                <a:gridCol w="1186475"/>
                <a:gridCol w="875125"/>
              </a:tblGrid>
              <a:tr h="251550">
                <a:tc>
                  <a:txBody>
                    <a:bodyPr/>
                    <a:lstStyle/>
                    <a:p>
                      <a:pPr indent="0" lvl="0" marL="0" marR="0" rtl="0" algn="l">
                        <a:spcBef>
                          <a:spcPts val="0"/>
                        </a:spcBef>
                        <a:spcAft>
                          <a:spcPts val="0"/>
                        </a:spcAft>
                        <a:buNone/>
                      </a:pPr>
                      <a:r>
                        <a:rPr b="1" i="0" lang="en" sz="1100" u="none" cap="none" strike="noStrike">
                          <a:solidFill>
                            <a:schemeClr val="dk1"/>
                          </a:solidFill>
                          <a:latin typeface="Arial"/>
                          <a:ea typeface="Arial"/>
                          <a:cs typeface="Arial"/>
                          <a:sym typeface="Arial"/>
                        </a:rPr>
                        <a:t>Feature</a:t>
                      </a:r>
                      <a:endParaRPr b="1"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spcBef>
                          <a:spcPts val="0"/>
                        </a:spcBef>
                        <a:spcAft>
                          <a:spcPts val="0"/>
                        </a:spcAft>
                        <a:buNone/>
                      </a:pPr>
                      <a:r>
                        <a:rPr b="1" i="0" lang="en" sz="1100" u="none" cap="none" strike="noStrike">
                          <a:solidFill>
                            <a:schemeClr val="dk1"/>
                          </a:solidFill>
                          <a:latin typeface="Arial"/>
                          <a:ea typeface="Arial"/>
                          <a:cs typeface="Arial"/>
                          <a:sym typeface="Arial"/>
                        </a:rPr>
                        <a:t>Example Values</a:t>
                      </a:r>
                      <a:endParaRPr b="1"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spcBef>
                          <a:spcPts val="0"/>
                        </a:spcBef>
                        <a:spcAft>
                          <a:spcPts val="0"/>
                        </a:spcAft>
                        <a:buNone/>
                      </a:pPr>
                      <a:r>
                        <a:rPr b="1" i="0" lang="en" sz="1100" u="none" cap="none" strike="noStrike">
                          <a:solidFill>
                            <a:schemeClr val="dk1"/>
                          </a:solidFill>
                          <a:latin typeface="Arial"/>
                          <a:ea typeface="Arial"/>
                          <a:cs typeface="Arial"/>
                          <a:sym typeface="Arial"/>
                        </a:rPr>
                        <a:t>Type</a:t>
                      </a:r>
                      <a:endParaRPr b="1"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spcBef>
                          <a:spcPts val="0"/>
                        </a:spcBef>
                        <a:spcAft>
                          <a:spcPts val="0"/>
                        </a:spcAft>
                        <a:buNone/>
                      </a:pPr>
                      <a:r>
                        <a:rPr b="1" i="0" lang="en" sz="1100" u="none" cap="none" strike="noStrike">
                          <a:solidFill>
                            <a:schemeClr val="dk1"/>
                          </a:solidFill>
                          <a:latin typeface="Arial"/>
                          <a:ea typeface="Arial"/>
                          <a:cs typeface="Arial"/>
                          <a:sym typeface="Arial"/>
                        </a:rPr>
                        <a:t>Size</a:t>
                      </a:r>
                      <a:endParaRPr b="1"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accent1"/>
                      </a:solidFill>
                      <a:prstDash val="solid"/>
                      <a:round/>
                      <a:headEnd len="sm" w="sm" type="none"/>
                      <a:tailEnd len="sm" w="sm" type="none"/>
                    </a:lnB>
                  </a:tcPr>
                </a:tc>
              </a:tr>
              <a:tr h="251550">
                <a:tc>
                  <a:txBody>
                    <a:bodyPr/>
                    <a:lstStyle/>
                    <a:p>
                      <a:pPr indent="0" lvl="0" marL="0" marR="0" rtl="0" algn="l">
                        <a:spcBef>
                          <a:spcPts val="0"/>
                        </a:spcBef>
                        <a:spcAft>
                          <a:spcPts val="0"/>
                        </a:spcAft>
                        <a:buNone/>
                      </a:pPr>
                      <a:r>
                        <a:rPr b="0" i="0" lang="en" sz="1100" u="none" cap="none" strike="noStrike">
                          <a:solidFill>
                            <a:schemeClr val="dk1"/>
                          </a:solidFill>
                          <a:latin typeface="Arial"/>
                          <a:ea typeface="Arial"/>
                          <a:cs typeface="Arial"/>
                          <a:sym typeface="Arial"/>
                        </a:rPr>
                        <a:t>User ID</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0" i="0" lang="en" sz="1100" u="none" cap="none" strike="noStrike">
                          <a:solidFill>
                            <a:schemeClr val="dk1"/>
                          </a:solidFill>
                          <a:latin typeface="Arial"/>
                          <a:ea typeface="Arial"/>
                          <a:cs typeface="Arial"/>
                          <a:sym typeface="Arial"/>
                        </a:rPr>
                        <a:t>1,2,3,4......2000</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0" i="0" lang="en" sz="1100" u="none" cap="none" strike="noStrike">
                          <a:solidFill>
                            <a:schemeClr val="dk1"/>
                          </a:solidFill>
                          <a:latin typeface="Arial"/>
                          <a:ea typeface="Arial"/>
                          <a:cs typeface="Arial"/>
                          <a:sym typeface="Arial"/>
                        </a:rPr>
                        <a:t>Integer</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b="0" i="0" lang="en" sz="1100" u="none" cap="none" strike="noStrike">
                          <a:solidFill>
                            <a:schemeClr val="dk1"/>
                          </a:solidFill>
                          <a:latin typeface="Arial"/>
                          <a:ea typeface="Arial"/>
                          <a:cs typeface="Arial"/>
                          <a:sym typeface="Arial"/>
                        </a:rPr>
                        <a:t>4</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r>
              <a:tr h="251550">
                <a:tc>
                  <a:txBody>
                    <a:bodyPr/>
                    <a:lstStyle/>
                    <a:p>
                      <a:pPr indent="0" lvl="0" marL="0" marR="0" rtl="0" algn="l">
                        <a:spcBef>
                          <a:spcPts val="0"/>
                        </a:spcBef>
                        <a:spcAft>
                          <a:spcPts val="0"/>
                        </a:spcAft>
                        <a:buNone/>
                      </a:pPr>
                      <a:r>
                        <a:rPr b="0" i="0" lang="en" sz="1100" u="none" cap="none" strike="noStrike">
                          <a:solidFill>
                            <a:schemeClr val="dk1"/>
                          </a:solidFill>
                          <a:latin typeface="Arial"/>
                          <a:ea typeface="Arial"/>
                          <a:cs typeface="Arial"/>
                          <a:sym typeface="Arial"/>
                        </a:rPr>
                        <a:t>Subscription Type</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0" i="0" lang="en" sz="1100" u="none" cap="none" strike="noStrike">
                          <a:solidFill>
                            <a:schemeClr val="dk1"/>
                          </a:solidFill>
                          <a:latin typeface="Arial"/>
                          <a:ea typeface="Arial"/>
                          <a:cs typeface="Arial"/>
                          <a:sym typeface="Arial"/>
                        </a:rPr>
                        <a:t>Basic,Standard,Premium</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0" i="0" lang="en" sz="1100" u="none" cap="none" strike="noStrike">
                          <a:solidFill>
                            <a:schemeClr val="dk1"/>
                          </a:solidFill>
                          <a:latin typeface="Arial"/>
                          <a:ea typeface="Arial"/>
                          <a:cs typeface="Arial"/>
                          <a:sym typeface="Arial"/>
                        </a:rPr>
                        <a:t>String</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b="0" i="0" lang="en" sz="1100" u="none" cap="none" strike="noStrike">
                          <a:solidFill>
                            <a:schemeClr val="dk1"/>
                          </a:solidFill>
                          <a:latin typeface="Arial"/>
                          <a:ea typeface="Arial"/>
                          <a:cs typeface="Arial"/>
                          <a:sym typeface="Arial"/>
                        </a:rPr>
                        <a:t>10</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51550">
                <a:tc>
                  <a:txBody>
                    <a:bodyPr/>
                    <a:lstStyle/>
                    <a:p>
                      <a:pPr indent="0" lvl="0" marL="0" marR="0" rtl="0" algn="l">
                        <a:spcBef>
                          <a:spcPts val="0"/>
                        </a:spcBef>
                        <a:spcAft>
                          <a:spcPts val="0"/>
                        </a:spcAft>
                        <a:buNone/>
                      </a:pPr>
                      <a:r>
                        <a:rPr b="0" i="0" lang="en" sz="1100" u="none" cap="none" strike="noStrike">
                          <a:solidFill>
                            <a:schemeClr val="dk1"/>
                          </a:solidFill>
                          <a:latin typeface="Arial"/>
                          <a:ea typeface="Arial"/>
                          <a:cs typeface="Arial"/>
                          <a:sym typeface="Arial"/>
                        </a:rPr>
                        <a:t>Monthly Revenue</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0" i="0" lang="en" sz="1100" u="none" cap="none" strike="noStrike">
                          <a:solidFill>
                            <a:schemeClr val="dk1"/>
                          </a:solidFill>
                          <a:latin typeface="Arial"/>
                          <a:ea typeface="Arial"/>
                          <a:cs typeface="Arial"/>
                          <a:sym typeface="Arial"/>
                        </a:rPr>
                        <a:t>10,12,15</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0" i="0" lang="en" sz="1100" u="none" cap="none" strike="noStrike">
                          <a:solidFill>
                            <a:schemeClr val="dk1"/>
                          </a:solidFill>
                          <a:latin typeface="Arial"/>
                          <a:ea typeface="Arial"/>
                          <a:cs typeface="Arial"/>
                          <a:sym typeface="Arial"/>
                        </a:rPr>
                        <a:t>Integer</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b="0" i="0" lang="en" sz="1100" u="none" cap="none" strike="noStrike">
                          <a:solidFill>
                            <a:schemeClr val="dk1"/>
                          </a:solidFill>
                          <a:latin typeface="Arial"/>
                          <a:ea typeface="Arial"/>
                          <a:cs typeface="Arial"/>
                          <a:sym typeface="Arial"/>
                        </a:rPr>
                        <a:t>2</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51550">
                <a:tc>
                  <a:txBody>
                    <a:bodyPr/>
                    <a:lstStyle/>
                    <a:p>
                      <a:pPr indent="0" lvl="0" marL="0" marR="0" rtl="0" algn="l">
                        <a:spcBef>
                          <a:spcPts val="0"/>
                        </a:spcBef>
                        <a:spcAft>
                          <a:spcPts val="0"/>
                        </a:spcAft>
                        <a:buNone/>
                      </a:pPr>
                      <a:r>
                        <a:rPr b="0" i="0" lang="en" sz="1100" u="none" cap="none" strike="noStrike">
                          <a:solidFill>
                            <a:schemeClr val="dk1"/>
                          </a:solidFill>
                          <a:latin typeface="Arial"/>
                          <a:ea typeface="Arial"/>
                          <a:cs typeface="Arial"/>
                          <a:sym typeface="Arial"/>
                        </a:rPr>
                        <a:t>Join Date</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0" i="0" lang="en" sz="1100" u="none" cap="none" strike="noStrike">
                          <a:solidFill>
                            <a:schemeClr val="dk1"/>
                          </a:solidFill>
                          <a:latin typeface="Arial"/>
                          <a:ea typeface="Arial"/>
                          <a:cs typeface="Arial"/>
                          <a:sym typeface="Arial"/>
                        </a:rPr>
                        <a:t>01-05-23, 18-03-22...</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0" i="0" lang="en" sz="1100" u="none" cap="none" strike="noStrike">
                          <a:solidFill>
                            <a:schemeClr val="dk1"/>
                          </a:solidFill>
                          <a:latin typeface="Arial"/>
                          <a:ea typeface="Arial"/>
                          <a:cs typeface="Arial"/>
                          <a:sym typeface="Arial"/>
                        </a:rPr>
                        <a:t>String</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b="0" i="0" lang="en" sz="1100" u="none" cap="none" strike="noStrike">
                          <a:solidFill>
                            <a:schemeClr val="dk1"/>
                          </a:solidFill>
                          <a:latin typeface="Arial"/>
                          <a:ea typeface="Arial"/>
                          <a:cs typeface="Arial"/>
                          <a:sym typeface="Arial"/>
                        </a:rPr>
                        <a:t>8</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51550">
                <a:tc>
                  <a:txBody>
                    <a:bodyPr/>
                    <a:lstStyle/>
                    <a:p>
                      <a:pPr indent="0" lvl="0" marL="0" marR="0" rtl="0" algn="l">
                        <a:spcBef>
                          <a:spcPts val="0"/>
                        </a:spcBef>
                        <a:spcAft>
                          <a:spcPts val="0"/>
                        </a:spcAft>
                        <a:buNone/>
                      </a:pPr>
                      <a:r>
                        <a:rPr b="0" i="0" lang="en" sz="1100" u="none" cap="none" strike="noStrike">
                          <a:solidFill>
                            <a:schemeClr val="dk1"/>
                          </a:solidFill>
                          <a:latin typeface="Arial"/>
                          <a:ea typeface="Arial"/>
                          <a:cs typeface="Arial"/>
                          <a:sym typeface="Arial"/>
                        </a:rPr>
                        <a:t>Last Payment Date</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0" i="0" lang="en" sz="1100" u="none" cap="none" strike="noStrike">
                          <a:solidFill>
                            <a:schemeClr val="dk1"/>
                          </a:solidFill>
                          <a:latin typeface="Arial"/>
                          <a:ea typeface="Arial"/>
                          <a:cs typeface="Arial"/>
                          <a:sym typeface="Arial"/>
                        </a:rPr>
                        <a:t>01-05-23, 18-03-22...</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0" i="0" lang="en" sz="1100" u="none" cap="none" strike="noStrike">
                          <a:solidFill>
                            <a:schemeClr val="dk1"/>
                          </a:solidFill>
                          <a:latin typeface="Arial"/>
                          <a:ea typeface="Arial"/>
                          <a:cs typeface="Arial"/>
                          <a:sym typeface="Arial"/>
                        </a:rPr>
                        <a:t>String</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b="0" i="0" lang="en" sz="1100" u="none" cap="none" strike="noStrike">
                          <a:solidFill>
                            <a:schemeClr val="dk1"/>
                          </a:solidFill>
                          <a:latin typeface="Arial"/>
                          <a:ea typeface="Arial"/>
                          <a:cs typeface="Arial"/>
                          <a:sym typeface="Arial"/>
                        </a:rPr>
                        <a:t>8</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51550">
                <a:tc>
                  <a:txBody>
                    <a:bodyPr/>
                    <a:lstStyle/>
                    <a:p>
                      <a:pPr indent="0" lvl="0" marL="0" marR="0" rtl="0" algn="l">
                        <a:spcBef>
                          <a:spcPts val="0"/>
                        </a:spcBef>
                        <a:spcAft>
                          <a:spcPts val="0"/>
                        </a:spcAft>
                        <a:buNone/>
                      </a:pPr>
                      <a:r>
                        <a:rPr b="0" i="0" lang="en" sz="1100" u="none" cap="none" strike="noStrike">
                          <a:solidFill>
                            <a:schemeClr val="dk1"/>
                          </a:solidFill>
                          <a:latin typeface="Arial"/>
                          <a:ea typeface="Arial"/>
                          <a:cs typeface="Arial"/>
                          <a:sym typeface="Arial"/>
                        </a:rPr>
                        <a:t>Country</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0" i="0" lang="en" sz="1100" u="none" cap="none" strike="noStrike">
                          <a:solidFill>
                            <a:schemeClr val="dk1"/>
                          </a:solidFill>
                          <a:latin typeface="Arial"/>
                          <a:ea typeface="Arial"/>
                          <a:cs typeface="Arial"/>
                          <a:sym typeface="Arial"/>
                        </a:rPr>
                        <a:t>Germany, France, Mexico...</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0" i="0" lang="en" sz="1100" u="none" cap="none" strike="noStrike">
                          <a:solidFill>
                            <a:schemeClr val="dk1"/>
                          </a:solidFill>
                          <a:latin typeface="Arial"/>
                          <a:ea typeface="Arial"/>
                          <a:cs typeface="Arial"/>
                          <a:sym typeface="Arial"/>
                        </a:rPr>
                        <a:t>String</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b="0" i="0" lang="en" sz="1100" u="none" cap="none" strike="noStrike">
                          <a:solidFill>
                            <a:schemeClr val="dk1"/>
                          </a:solidFill>
                          <a:latin typeface="Arial"/>
                          <a:ea typeface="Arial"/>
                          <a:cs typeface="Arial"/>
                          <a:sym typeface="Arial"/>
                        </a:rPr>
                        <a:t>16</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51550">
                <a:tc>
                  <a:txBody>
                    <a:bodyPr/>
                    <a:lstStyle/>
                    <a:p>
                      <a:pPr indent="0" lvl="0" marL="0" marR="0" rtl="0" algn="l">
                        <a:spcBef>
                          <a:spcPts val="0"/>
                        </a:spcBef>
                        <a:spcAft>
                          <a:spcPts val="0"/>
                        </a:spcAft>
                        <a:buNone/>
                      </a:pPr>
                      <a:r>
                        <a:rPr b="0" i="0" lang="en" sz="1100" u="none" cap="none" strike="noStrike">
                          <a:solidFill>
                            <a:schemeClr val="dk1"/>
                          </a:solidFill>
                          <a:latin typeface="Arial"/>
                          <a:ea typeface="Arial"/>
                          <a:cs typeface="Arial"/>
                          <a:sym typeface="Arial"/>
                        </a:rPr>
                        <a:t>Age</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0" i="0" lang="en" sz="1100" u="none" cap="none" strike="noStrike">
                          <a:solidFill>
                            <a:schemeClr val="dk1"/>
                          </a:solidFill>
                          <a:latin typeface="Arial"/>
                          <a:ea typeface="Arial"/>
                          <a:cs typeface="Arial"/>
                          <a:sym typeface="Arial"/>
                        </a:rPr>
                        <a:t>28,35,42....</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0" i="0" lang="en" sz="1100" u="none" cap="none" strike="noStrike">
                          <a:solidFill>
                            <a:schemeClr val="dk1"/>
                          </a:solidFill>
                          <a:latin typeface="Arial"/>
                          <a:ea typeface="Arial"/>
                          <a:cs typeface="Arial"/>
                          <a:sym typeface="Arial"/>
                        </a:rPr>
                        <a:t>Integer</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b="0" i="0" lang="en" sz="1100" u="none" cap="none" strike="noStrike">
                          <a:solidFill>
                            <a:schemeClr val="dk1"/>
                          </a:solidFill>
                          <a:latin typeface="Arial"/>
                          <a:ea typeface="Arial"/>
                          <a:cs typeface="Arial"/>
                          <a:sym typeface="Arial"/>
                        </a:rPr>
                        <a:t>2</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51550">
                <a:tc>
                  <a:txBody>
                    <a:bodyPr/>
                    <a:lstStyle/>
                    <a:p>
                      <a:pPr indent="0" lvl="0" marL="0" marR="0" rtl="0" algn="l">
                        <a:spcBef>
                          <a:spcPts val="0"/>
                        </a:spcBef>
                        <a:spcAft>
                          <a:spcPts val="0"/>
                        </a:spcAft>
                        <a:buNone/>
                      </a:pPr>
                      <a:r>
                        <a:rPr b="0" i="0" lang="en" sz="1100" u="none" cap="none" strike="noStrike">
                          <a:solidFill>
                            <a:schemeClr val="dk1"/>
                          </a:solidFill>
                          <a:latin typeface="Arial"/>
                          <a:ea typeface="Arial"/>
                          <a:cs typeface="Arial"/>
                          <a:sym typeface="Arial"/>
                        </a:rPr>
                        <a:t>Gender</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0" i="0" lang="en" sz="1100" u="none" cap="none" strike="noStrike">
                          <a:solidFill>
                            <a:schemeClr val="dk1"/>
                          </a:solidFill>
                          <a:latin typeface="Arial"/>
                          <a:ea typeface="Arial"/>
                          <a:cs typeface="Arial"/>
                          <a:sym typeface="Arial"/>
                        </a:rPr>
                        <a:t>Male,Female</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0" i="0" lang="en" sz="1100" u="none" cap="none" strike="noStrike">
                          <a:solidFill>
                            <a:schemeClr val="dk1"/>
                          </a:solidFill>
                          <a:latin typeface="Arial"/>
                          <a:ea typeface="Arial"/>
                          <a:cs typeface="Arial"/>
                          <a:sym typeface="Arial"/>
                        </a:rPr>
                        <a:t>String</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b="0" i="0" lang="en" sz="1100" u="none" cap="none" strike="noStrike">
                          <a:solidFill>
                            <a:schemeClr val="dk1"/>
                          </a:solidFill>
                          <a:latin typeface="Arial"/>
                          <a:ea typeface="Arial"/>
                          <a:cs typeface="Arial"/>
                          <a:sym typeface="Arial"/>
                        </a:rPr>
                        <a:t>6</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51550">
                <a:tc>
                  <a:txBody>
                    <a:bodyPr/>
                    <a:lstStyle/>
                    <a:p>
                      <a:pPr indent="0" lvl="0" marL="0" marR="0" rtl="0" algn="l">
                        <a:spcBef>
                          <a:spcPts val="0"/>
                        </a:spcBef>
                        <a:spcAft>
                          <a:spcPts val="0"/>
                        </a:spcAft>
                        <a:buNone/>
                      </a:pPr>
                      <a:r>
                        <a:rPr b="0" i="0" lang="en" sz="1100" u="none" cap="none" strike="noStrike">
                          <a:solidFill>
                            <a:schemeClr val="dk1"/>
                          </a:solidFill>
                          <a:latin typeface="Arial"/>
                          <a:ea typeface="Arial"/>
                          <a:cs typeface="Arial"/>
                          <a:sym typeface="Arial"/>
                        </a:rPr>
                        <a:t>Device</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0" i="0" lang="en" sz="1100" u="none" cap="none" strike="noStrike">
                          <a:solidFill>
                            <a:schemeClr val="dk1"/>
                          </a:solidFill>
                          <a:latin typeface="Arial"/>
                          <a:ea typeface="Arial"/>
                          <a:cs typeface="Arial"/>
                          <a:sym typeface="Arial"/>
                        </a:rPr>
                        <a:t>Smartphone,Tablet,laptop....</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0" i="0" lang="en" sz="1100" u="none" cap="none" strike="noStrike">
                          <a:solidFill>
                            <a:schemeClr val="dk1"/>
                          </a:solidFill>
                          <a:latin typeface="Arial"/>
                          <a:ea typeface="Arial"/>
                          <a:cs typeface="Arial"/>
                          <a:sym typeface="Arial"/>
                        </a:rPr>
                        <a:t>String</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spcBef>
                          <a:spcPts val="0"/>
                        </a:spcBef>
                        <a:spcAft>
                          <a:spcPts val="0"/>
                        </a:spcAft>
                        <a:buNone/>
                      </a:pPr>
                      <a:r>
                        <a:rPr b="0" i="0" lang="en" sz="1100" u="none" cap="none" strike="noStrike">
                          <a:solidFill>
                            <a:schemeClr val="dk1"/>
                          </a:solidFill>
                          <a:latin typeface="Arial"/>
                          <a:ea typeface="Arial"/>
                          <a:cs typeface="Arial"/>
                          <a:sym typeface="Arial"/>
                        </a:rPr>
                        <a:t>16</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51550">
                <a:tc>
                  <a:txBody>
                    <a:bodyPr/>
                    <a:lstStyle/>
                    <a:p>
                      <a:pPr indent="0" lvl="0" marL="0" marR="0" rtl="0" algn="l">
                        <a:spcBef>
                          <a:spcPts val="0"/>
                        </a:spcBef>
                        <a:spcAft>
                          <a:spcPts val="0"/>
                        </a:spcAft>
                        <a:buNone/>
                      </a:pPr>
                      <a:r>
                        <a:rPr b="0" i="0" lang="en" sz="1100" u="none" cap="none" strike="noStrike">
                          <a:solidFill>
                            <a:schemeClr val="dk1"/>
                          </a:solidFill>
                          <a:latin typeface="Arial"/>
                          <a:ea typeface="Arial"/>
                          <a:cs typeface="Arial"/>
                          <a:sym typeface="Arial"/>
                        </a:rPr>
                        <a:t>Plan Duration(Days)</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l">
                        <a:spcBef>
                          <a:spcPts val="0"/>
                        </a:spcBef>
                        <a:spcAft>
                          <a:spcPts val="0"/>
                        </a:spcAft>
                        <a:buNone/>
                      </a:pPr>
                      <a:r>
                        <a:rPr b="0" i="0" lang="en" sz="1100" u="none" cap="none" strike="noStrike">
                          <a:solidFill>
                            <a:schemeClr val="dk1"/>
                          </a:solidFill>
                          <a:latin typeface="Arial"/>
                          <a:ea typeface="Arial"/>
                          <a:cs typeface="Arial"/>
                          <a:sym typeface="Arial"/>
                        </a:rPr>
                        <a:t>600, 425....</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l">
                        <a:spcBef>
                          <a:spcPts val="0"/>
                        </a:spcBef>
                        <a:spcAft>
                          <a:spcPts val="0"/>
                        </a:spcAft>
                        <a:buNone/>
                      </a:pPr>
                      <a:r>
                        <a:rPr b="0" i="0" lang="en" sz="1100" u="none" cap="none" strike="noStrike">
                          <a:solidFill>
                            <a:schemeClr val="dk1"/>
                          </a:solidFill>
                          <a:latin typeface="Arial"/>
                          <a:ea typeface="Arial"/>
                          <a:cs typeface="Arial"/>
                          <a:sym typeface="Arial"/>
                        </a:rPr>
                        <a:t>Integer</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r">
                        <a:spcBef>
                          <a:spcPts val="0"/>
                        </a:spcBef>
                        <a:spcAft>
                          <a:spcPts val="0"/>
                        </a:spcAft>
                        <a:buNone/>
                      </a:pPr>
                      <a:r>
                        <a:rPr b="0" i="0" lang="en" sz="1100" u="none" cap="none" strike="noStrike">
                          <a:solidFill>
                            <a:schemeClr val="dk1"/>
                          </a:solidFill>
                          <a:latin typeface="Arial"/>
                          <a:ea typeface="Arial"/>
                          <a:cs typeface="Arial"/>
                          <a:sym typeface="Arial"/>
                        </a:rPr>
                        <a:t>4</a:t>
                      </a:r>
                      <a:endParaRPr sz="2000" u="none" cap="none" strike="noStrike">
                        <a:solidFill>
                          <a:schemeClr val="dk1"/>
                        </a:solidFill>
                      </a:endParaRPr>
                    </a:p>
                  </a:txBody>
                  <a:tcPr marT="28175" marB="28175" marR="28175" marL="281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12700">
                      <a:solidFill>
                        <a:schemeClr val="accent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30"/>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7" name="Google Shape;187;p30"/>
          <p:cNvSpPr/>
          <p:nvPr/>
        </p:nvSpPr>
        <p:spPr>
          <a:xfrm flipH="1">
            <a:off x="0" y="0"/>
            <a:ext cx="9144000" cy="1627500"/>
          </a:xfrm>
          <a:prstGeom prst="rect">
            <a:avLst/>
          </a:prstGeom>
          <a:gradFill>
            <a:gsLst>
              <a:gs pos="0">
                <a:srgbClr val="000000">
                  <a:alpha val="95686"/>
                </a:srgbClr>
              </a:gs>
              <a:gs pos="100000">
                <a:srgbClr val="0F4861"/>
              </a:gs>
            </a:gsLst>
            <a:lin ang="19800047"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8" name="Google Shape;188;p30"/>
          <p:cNvSpPr/>
          <p:nvPr/>
        </p:nvSpPr>
        <p:spPr>
          <a:xfrm flipH="1">
            <a:off x="6062123" y="0"/>
            <a:ext cx="3072900" cy="1628100"/>
          </a:xfrm>
          <a:prstGeom prst="rect">
            <a:avLst/>
          </a:prstGeom>
          <a:gradFill>
            <a:gsLst>
              <a:gs pos="0">
                <a:srgbClr val="0A3041">
                  <a:alpha val="67843"/>
                </a:srgbClr>
              </a:gs>
              <a:gs pos="19000">
                <a:srgbClr val="0A3041">
                  <a:alpha val="67843"/>
                </a:srgbClr>
              </a:gs>
              <a:gs pos="100000">
                <a:srgbClr val="156082">
                  <a:alpha val="47843"/>
                </a:srgbClr>
              </a:gs>
            </a:gsLst>
            <a:lin ang="1920016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9" name="Google Shape;189;p30"/>
          <p:cNvSpPr/>
          <p:nvPr/>
        </p:nvSpPr>
        <p:spPr>
          <a:xfrm flipH="1" rot="-5400000">
            <a:off x="3757950" y="-3757498"/>
            <a:ext cx="1628100" cy="9144000"/>
          </a:xfrm>
          <a:prstGeom prst="rect">
            <a:avLst/>
          </a:prstGeom>
          <a:gradFill>
            <a:gsLst>
              <a:gs pos="0">
                <a:srgbClr val="0F4861">
                  <a:alpha val="15686"/>
                </a:srgbClr>
              </a:gs>
              <a:gs pos="23000">
                <a:srgbClr val="0F4861">
                  <a:alpha val="15686"/>
                </a:srgbClr>
              </a:gs>
              <a:gs pos="99000">
                <a:srgbClr val="000000">
                  <a:alpha val="44705"/>
                </a:srgbClr>
              </a:gs>
              <a:gs pos="100000">
                <a:srgbClr val="000000">
                  <a:alpha val="44705"/>
                </a:srgbClr>
              </a:gs>
            </a:gsLst>
            <a:lin ang="2100016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0" name="Google Shape;190;p30"/>
          <p:cNvSpPr txBox="1"/>
          <p:nvPr>
            <p:ph type="title"/>
          </p:nvPr>
        </p:nvSpPr>
        <p:spPr>
          <a:xfrm>
            <a:off x="1037673" y="261649"/>
            <a:ext cx="7288500" cy="1182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FFFFFF"/>
              </a:buClr>
              <a:buSzPts val="3000"/>
              <a:buFont typeface="Play"/>
              <a:buNone/>
            </a:pPr>
            <a:r>
              <a:rPr lang="en" sz="3000">
                <a:solidFill>
                  <a:srgbClr val="FFFFFF"/>
                </a:solidFill>
              </a:rPr>
              <a:t>Data Processing</a:t>
            </a:r>
            <a:endParaRPr sz="3000">
              <a:solidFill>
                <a:srgbClr val="FFFFFF"/>
              </a:solidFill>
            </a:endParaRPr>
          </a:p>
        </p:txBody>
      </p:sp>
      <p:pic>
        <p:nvPicPr>
          <p:cNvPr id="191" name="Google Shape;191;p30"/>
          <p:cNvPicPr preferRelativeResize="0"/>
          <p:nvPr/>
        </p:nvPicPr>
        <p:blipFill>
          <a:blip r:embed="rId3">
            <a:alphaModFix/>
          </a:blip>
          <a:stretch>
            <a:fillRect/>
          </a:stretch>
        </p:blipFill>
        <p:spPr>
          <a:xfrm>
            <a:off x="172125" y="1831900"/>
            <a:ext cx="4272774" cy="2821625"/>
          </a:xfrm>
          <a:prstGeom prst="rect">
            <a:avLst/>
          </a:prstGeom>
          <a:solidFill>
            <a:schemeClr val="lt1"/>
          </a:solidFill>
          <a:ln>
            <a:noFill/>
          </a:ln>
        </p:spPr>
      </p:pic>
      <p:pic>
        <p:nvPicPr>
          <p:cNvPr id="192" name="Google Shape;192;p30"/>
          <p:cNvPicPr preferRelativeResize="0"/>
          <p:nvPr/>
        </p:nvPicPr>
        <p:blipFill>
          <a:blip r:embed="rId4">
            <a:alphaModFix/>
          </a:blip>
          <a:stretch>
            <a:fillRect/>
          </a:stretch>
        </p:blipFill>
        <p:spPr>
          <a:xfrm>
            <a:off x="4085200" y="2130950"/>
            <a:ext cx="5003625" cy="2569549"/>
          </a:xfrm>
          <a:prstGeom prst="rect">
            <a:avLst/>
          </a:prstGeom>
          <a:solidFill>
            <a:schemeClr val="lt1"/>
          </a:solidFill>
          <a:ln>
            <a:noFill/>
          </a:ln>
        </p:spPr>
      </p:pic>
      <p:sp>
        <p:nvSpPr>
          <p:cNvPr id="193" name="Google Shape;193;p30"/>
          <p:cNvSpPr txBox="1"/>
          <p:nvPr/>
        </p:nvSpPr>
        <p:spPr>
          <a:xfrm>
            <a:off x="1556350" y="1786375"/>
            <a:ext cx="1581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highlight>
                  <a:srgbClr val="FFFF00"/>
                </a:highlight>
              </a:rPr>
              <a:t>&lt;= Using pandas</a:t>
            </a:r>
            <a:endParaRPr sz="1100">
              <a:solidFill>
                <a:schemeClr val="dk1"/>
              </a:solidFill>
              <a:highlight>
                <a:srgbClr val="FFFF00"/>
              </a:highlight>
            </a:endParaRPr>
          </a:p>
        </p:txBody>
      </p:sp>
      <p:sp>
        <p:nvSpPr>
          <p:cNvPr id="194" name="Google Shape;194;p30"/>
          <p:cNvSpPr txBox="1"/>
          <p:nvPr/>
        </p:nvSpPr>
        <p:spPr>
          <a:xfrm>
            <a:off x="2048450" y="3395625"/>
            <a:ext cx="2266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highlight>
                  <a:srgbClr val="FFFF00"/>
                </a:highlight>
              </a:rPr>
              <a:t>&lt;= Encoding categorical data  </a:t>
            </a:r>
            <a:endParaRPr sz="1100">
              <a:solidFill>
                <a:schemeClr val="dk1"/>
              </a:solidFill>
              <a:highlight>
                <a:srgbClr val="FFFF00"/>
              </a:highlight>
            </a:endParaRPr>
          </a:p>
        </p:txBody>
      </p:sp>
      <p:sp>
        <p:nvSpPr>
          <p:cNvPr id="195" name="Google Shape;195;p30"/>
          <p:cNvSpPr txBox="1"/>
          <p:nvPr/>
        </p:nvSpPr>
        <p:spPr>
          <a:xfrm>
            <a:off x="2482350" y="2760750"/>
            <a:ext cx="1329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highlight>
                  <a:srgbClr val="FFFF00"/>
                </a:highlight>
              </a:rPr>
              <a:t>&lt;= Drop null data</a:t>
            </a:r>
            <a:endParaRPr/>
          </a:p>
        </p:txBody>
      </p:sp>
      <p:sp>
        <p:nvSpPr>
          <p:cNvPr id="196" name="Google Shape;196;p30"/>
          <p:cNvSpPr txBox="1"/>
          <p:nvPr/>
        </p:nvSpPr>
        <p:spPr>
          <a:xfrm>
            <a:off x="6632400" y="1722025"/>
            <a:ext cx="2541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rPr>
              <a:t>Data flow</a:t>
            </a:r>
            <a:endParaRPr sz="2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p31"/>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2" name="Google Shape;202;p31"/>
          <p:cNvSpPr/>
          <p:nvPr/>
        </p:nvSpPr>
        <p:spPr>
          <a:xfrm flipH="1">
            <a:off x="0" y="0"/>
            <a:ext cx="9144000" cy="1627500"/>
          </a:xfrm>
          <a:prstGeom prst="rect">
            <a:avLst/>
          </a:prstGeom>
          <a:gradFill>
            <a:gsLst>
              <a:gs pos="0">
                <a:srgbClr val="000000">
                  <a:alpha val="95686"/>
                </a:srgbClr>
              </a:gs>
              <a:gs pos="100000">
                <a:srgbClr val="0F4861"/>
              </a:gs>
            </a:gsLst>
            <a:lin ang="19800047"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3" name="Google Shape;203;p31"/>
          <p:cNvSpPr/>
          <p:nvPr/>
        </p:nvSpPr>
        <p:spPr>
          <a:xfrm flipH="1">
            <a:off x="6062123" y="0"/>
            <a:ext cx="3072900" cy="1628100"/>
          </a:xfrm>
          <a:prstGeom prst="rect">
            <a:avLst/>
          </a:prstGeom>
          <a:gradFill>
            <a:gsLst>
              <a:gs pos="0">
                <a:srgbClr val="0A3041">
                  <a:alpha val="67843"/>
                </a:srgbClr>
              </a:gs>
              <a:gs pos="19000">
                <a:srgbClr val="0A3041">
                  <a:alpha val="67843"/>
                </a:srgbClr>
              </a:gs>
              <a:gs pos="100000">
                <a:srgbClr val="156082">
                  <a:alpha val="47843"/>
                </a:srgbClr>
              </a:gs>
            </a:gsLst>
            <a:lin ang="1920016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4" name="Google Shape;204;p31"/>
          <p:cNvSpPr/>
          <p:nvPr/>
        </p:nvSpPr>
        <p:spPr>
          <a:xfrm flipH="1" rot="-5400000">
            <a:off x="3757950" y="-3757498"/>
            <a:ext cx="1628100" cy="9144000"/>
          </a:xfrm>
          <a:prstGeom prst="rect">
            <a:avLst/>
          </a:prstGeom>
          <a:gradFill>
            <a:gsLst>
              <a:gs pos="0">
                <a:srgbClr val="0F4861">
                  <a:alpha val="15686"/>
                </a:srgbClr>
              </a:gs>
              <a:gs pos="23000">
                <a:srgbClr val="0F4861">
                  <a:alpha val="15686"/>
                </a:srgbClr>
              </a:gs>
              <a:gs pos="99000">
                <a:srgbClr val="000000">
                  <a:alpha val="44705"/>
                </a:srgbClr>
              </a:gs>
              <a:gs pos="100000">
                <a:srgbClr val="000000">
                  <a:alpha val="44705"/>
                </a:srgbClr>
              </a:gs>
            </a:gsLst>
            <a:lin ang="21000163"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5" name="Google Shape;205;p31"/>
          <p:cNvSpPr txBox="1"/>
          <p:nvPr>
            <p:ph type="title"/>
          </p:nvPr>
        </p:nvSpPr>
        <p:spPr>
          <a:xfrm>
            <a:off x="1037673" y="261649"/>
            <a:ext cx="7288500" cy="1182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FFFFFF"/>
              </a:buClr>
              <a:buSzPts val="3000"/>
              <a:buFont typeface="Play"/>
              <a:buNone/>
            </a:pPr>
            <a:r>
              <a:rPr lang="en" sz="3000">
                <a:solidFill>
                  <a:srgbClr val="FFFFFF"/>
                </a:solidFill>
              </a:rPr>
              <a:t>Schema</a:t>
            </a:r>
            <a:r>
              <a:rPr lang="en" sz="3000">
                <a:solidFill>
                  <a:srgbClr val="FFFFFF"/>
                </a:solidFill>
              </a:rPr>
              <a:t> After Data Processing</a:t>
            </a:r>
            <a:endParaRPr/>
          </a:p>
        </p:txBody>
      </p:sp>
      <p:pic>
        <p:nvPicPr>
          <p:cNvPr id="206" name="Google Shape;206;p31"/>
          <p:cNvPicPr preferRelativeResize="0"/>
          <p:nvPr/>
        </p:nvPicPr>
        <p:blipFill rotWithShape="1">
          <a:blip r:embed="rId3">
            <a:alphaModFix/>
          </a:blip>
          <a:srcRect b="0" l="0" r="0" t="7330"/>
          <a:stretch/>
        </p:blipFill>
        <p:spPr>
          <a:xfrm>
            <a:off x="3204275" y="1865000"/>
            <a:ext cx="2735450" cy="2793975"/>
          </a:xfrm>
          <a:prstGeom prst="rect">
            <a:avLst/>
          </a:prstGeom>
          <a:noFill/>
          <a:ln>
            <a:noFill/>
          </a:ln>
        </p:spPr>
      </p:pic>
      <p:sp>
        <p:nvSpPr>
          <p:cNvPr id="207" name="Google Shape;207;p31"/>
          <p:cNvSpPr txBox="1"/>
          <p:nvPr/>
        </p:nvSpPr>
        <p:spPr>
          <a:xfrm>
            <a:off x="6128675" y="1960150"/>
            <a:ext cx="3072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rPr>
              <a:t>Stored in cloud storage</a:t>
            </a:r>
            <a:endParaRPr sz="2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Data Before Processing</a:t>
            </a:r>
            <a:endParaRPr/>
          </a:p>
        </p:txBody>
      </p:sp>
      <p:sp>
        <p:nvSpPr>
          <p:cNvPr id="213" name="Google Shape;213;p32"/>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214" name="Google Shape;214;p32"/>
          <p:cNvPicPr preferRelativeResize="0"/>
          <p:nvPr/>
        </p:nvPicPr>
        <p:blipFill>
          <a:blip r:embed="rId3">
            <a:alphaModFix/>
          </a:blip>
          <a:stretch>
            <a:fillRect/>
          </a:stretch>
        </p:blipFill>
        <p:spPr>
          <a:xfrm>
            <a:off x="336925" y="1000050"/>
            <a:ext cx="8205701" cy="40496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Cleaned Data</a:t>
            </a:r>
            <a:endParaRPr/>
          </a:p>
        </p:txBody>
      </p:sp>
      <p:sp>
        <p:nvSpPr>
          <p:cNvPr id="220" name="Google Shape;220;p33"/>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221" name="Google Shape;221;p33"/>
          <p:cNvPicPr preferRelativeResize="0"/>
          <p:nvPr/>
        </p:nvPicPr>
        <p:blipFill>
          <a:blip r:embed="rId3">
            <a:alphaModFix/>
          </a:blip>
          <a:stretch>
            <a:fillRect/>
          </a:stretch>
        </p:blipFill>
        <p:spPr>
          <a:xfrm>
            <a:off x="628650" y="1066875"/>
            <a:ext cx="7886700" cy="3691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