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Libre Franklin"/>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bold.fntdata"/><Relationship Id="rId16" Type="http://schemas.openxmlformats.org/officeDocument/2006/relationships/font" Target="fonts/LibreFranklin-regular.fntdata"/><Relationship Id="rId5" Type="http://schemas.openxmlformats.org/officeDocument/2006/relationships/slide" Target="slides/slide1.xml"/><Relationship Id="rId19" Type="http://schemas.openxmlformats.org/officeDocument/2006/relationships/font" Target="fonts/LibreFranklin-boldItalic.fntdata"/><Relationship Id="rId6" Type="http://schemas.openxmlformats.org/officeDocument/2006/relationships/slide" Target="slides/slide2.xml"/><Relationship Id="rId18" Type="http://schemas.openxmlformats.org/officeDocument/2006/relationships/font" Target="fonts/LibreFranklin-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de-D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97b4f2986a_4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97b4f2986a_4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297b4f2986a_4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97b4f2986a_4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97b4f2986a_4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297b4f2986a_4_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97b4f2986a_4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97b4f2986a_4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297b4f2986a_4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97b4f2986a_4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97b4f2986a_4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297b4f2986a_4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97b4f2986a_4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97b4f2986a_4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297b4f2986a_4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97b4f2986a_4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97b4f2986a_4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297b4f2986a_4_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Arial"/>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78" name="Shape 78"/>
        <p:cNvGrpSpPr/>
        <p:nvPr/>
      </p:nvGrpSpPr>
      <p:grpSpPr>
        <a:xfrm>
          <a:off x="0" y="0"/>
          <a:ext cx="0" cy="0"/>
          <a:chOff x="0" y="0"/>
          <a:chExt cx="0" cy="0"/>
        </a:xfrm>
      </p:grpSpPr>
      <p:sp>
        <p:nvSpPr>
          <p:cNvPr id="79" name="Google Shape;79;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 type="body"/>
          </p:nvPr>
        </p:nvSpPr>
        <p:spPr>
          <a:xfrm rot="5400000">
            <a:off x="4269977" y="-1352782"/>
            <a:ext cx="3652047"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1" name="Google Shape;81;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垂直排列标题与文本" showMasterSp="0" type="vertTitleAndTx">
  <p:cSld name="VERTICAL_TITLE_AND_VERTICAL_TEXT">
    <p:spTree>
      <p:nvGrpSpPr>
        <p:cNvPr id="84" name="Shape 84"/>
        <p:cNvGrpSpPr/>
        <p:nvPr/>
      </p:nvGrpSpPr>
      <p:grpSpPr>
        <a:xfrm>
          <a:off x="0" y="0"/>
          <a:ext cx="0" cy="0"/>
          <a:chOff x="0" y="0"/>
          <a:chExt cx="0" cy="0"/>
        </a:xfrm>
      </p:grpSpPr>
      <p:sp>
        <p:nvSpPr>
          <p:cNvPr id="85" name="Google Shape;85;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Arial"/>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8" name="Google Shape;88;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31" name="Shape 31"/>
        <p:cNvGrpSpPr/>
        <p:nvPr/>
      </p:nvGrpSpPr>
      <p:grpSpPr>
        <a:xfrm>
          <a:off x="0" y="0"/>
          <a:ext cx="0" cy="0"/>
          <a:chOff x="0" y="0"/>
          <a:chExt cx="0" cy="0"/>
        </a:xfrm>
      </p:grpSpPr>
      <p:sp>
        <p:nvSpPr>
          <p:cNvPr id="32" name="Google Shape;32;p4"/>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Arial"/>
              <a:buNone/>
              <a:defRPr b="1"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5" name="Google Shape;35;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38" name="Shape 38"/>
        <p:cNvGrpSpPr/>
        <p:nvPr/>
      </p:nvGrpSpPr>
      <p:grpSpPr>
        <a:xfrm>
          <a:off x="0" y="0"/>
          <a:ext cx="0" cy="0"/>
          <a:chOff x="0" y="0"/>
          <a:chExt cx="0" cy="0"/>
        </a:xfrm>
      </p:grpSpPr>
      <p:sp>
        <p:nvSpPr>
          <p:cNvPr id="39" name="Google Shape;39;p5"/>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 type="body"/>
          </p:nvPr>
        </p:nvSpPr>
        <p:spPr>
          <a:xfrm>
            <a:off x="581193" y="2228003"/>
            <a:ext cx="5194767"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1" name="Google Shape;41;p5"/>
          <p:cNvSpPr txBox="1"/>
          <p:nvPr>
            <p:ph idx="2" type="body"/>
          </p:nvPr>
        </p:nvSpPr>
        <p:spPr>
          <a:xfrm>
            <a:off x="6416039" y="2228003"/>
            <a:ext cx="5194769"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2" name="Google Shape;42;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p:cSld name="比较">
    <p:spTree>
      <p:nvGrpSpPr>
        <p:cNvPr id="45" name="Shape 45"/>
        <p:cNvGrpSpPr/>
        <p:nvPr/>
      </p:nvGrpSpPr>
      <p:grpSpPr>
        <a:xfrm>
          <a:off x="0" y="0"/>
          <a:ext cx="0" cy="0"/>
          <a:chOff x="0" y="0"/>
          <a:chExt cx="0" cy="0"/>
        </a:xfrm>
      </p:grpSpPr>
      <p:sp>
        <p:nvSpPr>
          <p:cNvPr id="46" name="Google Shape;46;p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8" name="Google Shape;48;p6"/>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9" name="Google Shape;49;p6"/>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0" name="Google Shape;50;p6"/>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1" name="Google Shape;51;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54" name="Shape 54"/>
        <p:cNvGrpSpPr/>
        <p:nvPr/>
      </p:nvGrpSpPr>
      <p:grpSpPr>
        <a:xfrm>
          <a:off x="0" y="0"/>
          <a:ext cx="0" cy="0"/>
          <a:chOff x="0" y="0"/>
          <a:chExt cx="0" cy="0"/>
        </a:xfrm>
      </p:grpSpPr>
      <p:sp>
        <p:nvSpPr>
          <p:cNvPr id="55" name="Google Shape;55;p7"/>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 type="blank">
  <p:cSld name="BLANK">
    <p:spTree>
      <p:nvGrpSpPr>
        <p:cNvPr id="59" name="Shape 59"/>
        <p:cNvGrpSpPr/>
        <p:nvPr/>
      </p:nvGrpSpPr>
      <p:grpSpPr>
        <a:xfrm>
          <a:off x="0" y="0"/>
          <a:ext cx="0" cy="0"/>
          <a:chOff x="0" y="0"/>
          <a:chExt cx="0" cy="0"/>
        </a:xfrm>
      </p:grpSpPr>
      <p:sp>
        <p:nvSpPr>
          <p:cNvPr id="60" name="Google Shape;60;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带标题的内容" type="objTx">
  <p:cSld name="OBJECT_WITH_CAPTION_TEXT">
    <p:spTree>
      <p:nvGrpSpPr>
        <p:cNvPr id="63" name="Shape 63"/>
        <p:cNvGrpSpPr/>
        <p:nvPr/>
      </p:nvGrpSpPr>
      <p:grpSpPr>
        <a:xfrm>
          <a:off x="0" y="0"/>
          <a:ext cx="0" cy="0"/>
          <a:chOff x="0" y="0"/>
          <a:chExt cx="0" cy="0"/>
        </a:xfrm>
      </p:grpSpPr>
      <p:sp>
        <p:nvSpPr>
          <p:cNvPr id="64" name="Google Shape;64;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Arial"/>
              <a:buNone/>
              <a:defRPr b="1"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7" name="Google Shape;67;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8" name="Google Shape;68;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1" type="ftr"/>
          </p:nvPr>
        </p:nvSpPr>
        <p:spPr>
          <a:xfrm>
            <a:off x="581192" y="6452590"/>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带题注的图片" type="picTx">
  <p:cSld name="PICTURE_WITH_CAPTION_TEXT">
    <p:spTree>
      <p:nvGrpSpPr>
        <p:cNvPr id="71" name="Shape 71"/>
        <p:cNvGrpSpPr/>
        <p:nvPr/>
      </p:nvGrpSpPr>
      <p:grpSpPr>
        <a:xfrm>
          <a:off x="0" y="0"/>
          <a:ext cx="0" cy="0"/>
          <a:chOff x="0" y="0"/>
          <a:chExt cx="0" cy="0"/>
        </a:xfrm>
      </p:grpSpPr>
      <p:sp>
        <p:nvSpPr>
          <p:cNvPr id="72" name="Google Shape;72;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Arial"/>
              <a:buNone/>
              <a:defRPr b="1"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p:nvPr>
            <p:ph idx="2" type="pic"/>
          </p:nvPr>
        </p:nvSpPr>
        <p:spPr>
          <a:xfrm>
            <a:off x="447817" y="641350"/>
            <a:ext cx="11290859" cy="3651249"/>
          </a:xfrm>
          <a:prstGeom prst="rect">
            <a:avLst/>
          </a:prstGeom>
          <a:noFill/>
          <a:ln>
            <a:noFill/>
          </a:ln>
        </p:spPr>
      </p:sp>
      <p:sp>
        <p:nvSpPr>
          <p:cNvPr id="74" name="Google Shape;74;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5" name="Google Shape;75;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Arial"/>
              <a:buNone/>
              <a:defRPr b="1" i="0" sz="2800" u="none" cap="none" strike="noStrike">
                <a:solidFill>
                  <a:srgbClr val="3F3F3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2336002"/>
            <a:ext cx="11029616" cy="3652047"/>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Arial"/>
                <a:ea typeface="Arial"/>
                <a:cs typeface="Arial"/>
                <a:sym typeface="Arial"/>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Arial"/>
                <a:ea typeface="Arial"/>
                <a:cs typeface="Arial"/>
                <a:sym typeface="Arial"/>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Arial"/>
                <a:ea typeface="Arial"/>
                <a:cs typeface="Arial"/>
                <a:sym typeface="Arial"/>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Arial"/>
                <a:ea typeface="Arial"/>
                <a:cs typeface="Arial"/>
                <a:sym typeface="Arial"/>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Arial"/>
                <a:ea typeface="Arial"/>
                <a:cs typeface="Arial"/>
                <a:sym typeface="Arial"/>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3F3F3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4" name="Google Shape;14;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Arial"/>
                <a:ea typeface="Arial"/>
                <a:cs typeface="Arial"/>
                <a:sym typeface="Arial"/>
              </a:defRPr>
            </a:lvl1pPr>
            <a:lvl2pPr indent="0" lvl="1" marL="0" marR="0" rtl="0" algn="r">
              <a:spcBef>
                <a:spcPts val="0"/>
              </a:spcBef>
              <a:buNone/>
              <a:defRPr b="0" i="0" sz="900" u="none" cap="none" strike="noStrike">
                <a:solidFill>
                  <a:srgbClr val="3F3F3F"/>
                </a:solidFill>
                <a:latin typeface="Arial"/>
                <a:ea typeface="Arial"/>
                <a:cs typeface="Arial"/>
                <a:sym typeface="Arial"/>
              </a:defRPr>
            </a:lvl2pPr>
            <a:lvl3pPr indent="0" lvl="2" marL="0" marR="0" rtl="0" algn="r">
              <a:spcBef>
                <a:spcPts val="0"/>
              </a:spcBef>
              <a:buNone/>
              <a:defRPr b="0" i="0" sz="900" u="none" cap="none" strike="noStrike">
                <a:solidFill>
                  <a:srgbClr val="3F3F3F"/>
                </a:solidFill>
                <a:latin typeface="Arial"/>
                <a:ea typeface="Arial"/>
                <a:cs typeface="Arial"/>
                <a:sym typeface="Arial"/>
              </a:defRPr>
            </a:lvl3pPr>
            <a:lvl4pPr indent="0" lvl="3" marL="0" marR="0" rtl="0" algn="r">
              <a:spcBef>
                <a:spcPts val="0"/>
              </a:spcBef>
              <a:buNone/>
              <a:defRPr b="0" i="0" sz="900" u="none" cap="none" strike="noStrike">
                <a:solidFill>
                  <a:srgbClr val="3F3F3F"/>
                </a:solidFill>
                <a:latin typeface="Arial"/>
                <a:ea typeface="Arial"/>
                <a:cs typeface="Arial"/>
                <a:sym typeface="Arial"/>
              </a:defRPr>
            </a:lvl4pPr>
            <a:lvl5pPr indent="0" lvl="4" marL="0" marR="0" rtl="0" algn="r">
              <a:spcBef>
                <a:spcPts val="0"/>
              </a:spcBef>
              <a:buNone/>
              <a:defRPr b="0" i="0" sz="900" u="none" cap="none" strike="noStrike">
                <a:solidFill>
                  <a:srgbClr val="3F3F3F"/>
                </a:solidFill>
                <a:latin typeface="Arial"/>
                <a:ea typeface="Arial"/>
                <a:cs typeface="Arial"/>
                <a:sym typeface="Arial"/>
              </a:defRPr>
            </a:lvl5pPr>
            <a:lvl6pPr indent="0" lvl="5" marL="0" marR="0" rtl="0" algn="r">
              <a:spcBef>
                <a:spcPts val="0"/>
              </a:spcBef>
              <a:buNone/>
              <a:defRPr b="0" i="0" sz="900" u="none" cap="none" strike="noStrike">
                <a:solidFill>
                  <a:srgbClr val="3F3F3F"/>
                </a:solidFill>
                <a:latin typeface="Arial"/>
                <a:ea typeface="Arial"/>
                <a:cs typeface="Arial"/>
                <a:sym typeface="Arial"/>
              </a:defRPr>
            </a:lvl6pPr>
            <a:lvl7pPr indent="0" lvl="6" marL="0" marR="0" rtl="0" algn="r">
              <a:spcBef>
                <a:spcPts val="0"/>
              </a:spcBef>
              <a:buNone/>
              <a:defRPr b="0" i="0" sz="900" u="none" cap="none" strike="noStrike">
                <a:solidFill>
                  <a:srgbClr val="3F3F3F"/>
                </a:solidFill>
                <a:latin typeface="Arial"/>
                <a:ea typeface="Arial"/>
                <a:cs typeface="Arial"/>
                <a:sym typeface="Arial"/>
              </a:defRPr>
            </a:lvl7pPr>
            <a:lvl8pPr indent="0" lvl="7" marL="0" marR="0" rtl="0" algn="r">
              <a:spcBef>
                <a:spcPts val="0"/>
              </a:spcBef>
              <a:buNone/>
              <a:defRPr b="0" i="0" sz="900" u="none" cap="none" strike="noStrike">
                <a:solidFill>
                  <a:srgbClr val="3F3F3F"/>
                </a:solidFill>
                <a:latin typeface="Arial"/>
                <a:ea typeface="Arial"/>
                <a:cs typeface="Arial"/>
                <a:sym typeface="Arial"/>
              </a:defRPr>
            </a:lvl8pPr>
            <a:lvl9pPr indent="0" lvl="8" marL="0" marR="0" rtl="0" algn="r">
              <a:spcBef>
                <a:spcPts val="0"/>
              </a:spcBef>
              <a:buNone/>
              <a:defRPr b="0" i="0" sz="900" u="none" cap="none" strike="noStrike">
                <a:solidFill>
                  <a:srgbClr val="3F3F3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
        <p:nvSpPr>
          <p:cNvPr id="15" name="Google Shape;15;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gigamesh.eu/index.html" TargetMode="External"/><Relationship Id="rId4" Type="http://schemas.openxmlformats.org/officeDocument/2006/relationships/hyperlink" Target="https://imagej.net/ij/features.html" TargetMode="External"/><Relationship Id="rId5" Type="http://schemas.openxmlformats.org/officeDocument/2006/relationships/hyperlink" Target="https://www.slicer.org/" TargetMode="External"/><Relationship Id="rId6" Type="http://schemas.openxmlformats.org/officeDocument/2006/relationships/hyperlink" Target="https://www.gimp.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99" name="Google Shape;99;p13"/>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3600"/>
              <a:buFont typeface="Arial"/>
              <a:buNone/>
            </a:pPr>
            <a:r>
              <a:rPr lang="de-DE"/>
              <a:t>ANALYSE DIGITALISIERTER MITTELALTERLICHER FUNDMÜNZEN</a:t>
            </a:r>
            <a:endParaRPr/>
          </a:p>
        </p:txBody>
      </p:sp>
      <p:sp>
        <p:nvSpPr>
          <p:cNvPr id="100" name="Google Shape;100;p13"/>
          <p:cNvSpPr txBox="1"/>
          <p:nvPr>
            <p:ph idx="1" type="subTitle"/>
          </p:nvPr>
        </p:nvSpPr>
        <p:spPr>
          <a:xfrm>
            <a:off x="581194" y="2495445"/>
            <a:ext cx="10993546" cy="468233"/>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1472"/>
              <a:buNone/>
            </a:pPr>
            <a:r>
              <a:rPr lang="de-DE"/>
              <a:t>TEAMMITGLIED: SAMINA, CHUIN-FEI, GUOZHENG, SHIMING</a:t>
            </a:r>
            <a:endParaRPr/>
          </a:p>
        </p:txBody>
      </p:sp>
      <p:sp>
        <p:nvSpPr>
          <p:cNvPr id="101" name="Google Shape;101;p13"/>
          <p:cNvSpPr/>
          <p:nvPr/>
        </p:nvSpPr>
        <p:spPr>
          <a:xfrm>
            <a:off x="446534" y="457200"/>
            <a:ext cx="3703320" cy="94997"/>
          </a:xfrm>
          <a:prstGeom prst="rect">
            <a:avLst/>
          </a:prstGeom>
          <a:solidFill>
            <a:srgbClr val="46535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02" name="Google Shape;102;p13"/>
          <p:cNvSpPr/>
          <p:nvPr/>
        </p:nvSpPr>
        <p:spPr>
          <a:xfrm>
            <a:off x="4241830" y="457200"/>
            <a:ext cx="3703320" cy="9144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03" name="Google Shape;103;p13"/>
          <p:cNvSpPr/>
          <p:nvPr/>
        </p:nvSpPr>
        <p:spPr>
          <a:xfrm>
            <a:off x="8042147" y="453643"/>
            <a:ext cx="3703320" cy="98554"/>
          </a:xfrm>
          <a:prstGeom prst="rect">
            <a:avLst/>
          </a:prstGeom>
          <a:solidFill>
            <a:srgbClr val="969F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pic>
        <p:nvPicPr>
          <p:cNvPr id="104" name="Google Shape;104;p13"/>
          <p:cNvPicPr preferRelativeResize="0"/>
          <p:nvPr/>
        </p:nvPicPr>
        <p:blipFill rotWithShape="1">
          <a:blip r:embed="rId3">
            <a:alphaModFix/>
          </a:blip>
          <a:srcRect b="0" l="0" r="0" t="0"/>
          <a:stretch/>
        </p:blipFill>
        <p:spPr>
          <a:xfrm>
            <a:off x="653142" y="3305298"/>
            <a:ext cx="3095502" cy="3095502"/>
          </a:xfrm>
          <a:prstGeom prst="rect">
            <a:avLst/>
          </a:prstGeom>
          <a:noFill/>
          <a:ln>
            <a:noFill/>
          </a:ln>
        </p:spPr>
      </p:pic>
      <p:pic>
        <p:nvPicPr>
          <p:cNvPr id="105" name="Google Shape;105;p13"/>
          <p:cNvPicPr preferRelativeResize="0"/>
          <p:nvPr/>
        </p:nvPicPr>
        <p:blipFill rotWithShape="1">
          <a:blip r:embed="rId4">
            <a:alphaModFix/>
          </a:blip>
          <a:srcRect b="0" l="0" r="0" t="0"/>
          <a:stretch/>
        </p:blipFill>
        <p:spPr>
          <a:xfrm>
            <a:off x="4396930" y="3407141"/>
            <a:ext cx="3095503" cy="3007396"/>
          </a:xfrm>
          <a:prstGeom prst="rect">
            <a:avLst/>
          </a:prstGeom>
          <a:noFill/>
          <a:ln>
            <a:noFill/>
          </a:ln>
        </p:spPr>
      </p:pic>
      <p:pic>
        <p:nvPicPr>
          <p:cNvPr id="106" name="Google Shape;106;p13"/>
          <p:cNvPicPr preferRelativeResize="0"/>
          <p:nvPr/>
        </p:nvPicPr>
        <p:blipFill rotWithShape="1">
          <a:blip r:embed="rId5">
            <a:alphaModFix/>
          </a:blip>
          <a:srcRect b="0" l="0" r="0" t="0"/>
          <a:stretch/>
        </p:blipFill>
        <p:spPr>
          <a:xfrm>
            <a:off x="7945759" y="2518441"/>
            <a:ext cx="3896096" cy="389609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581192" y="702156"/>
            <a:ext cx="11029500" cy="1188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de-DE"/>
              <a:t>Zeitplan </a:t>
            </a:r>
            <a:endParaRPr/>
          </a:p>
        </p:txBody>
      </p:sp>
      <p:sp>
        <p:nvSpPr>
          <p:cNvPr id="165" name="Google Shape;165;p22"/>
          <p:cNvSpPr txBox="1"/>
          <p:nvPr>
            <p:ph idx="1" type="body"/>
          </p:nvPr>
        </p:nvSpPr>
        <p:spPr>
          <a:xfrm>
            <a:off x="581192" y="2340864"/>
            <a:ext cx="11029500" cy="3634500"/>
          </a:xfrm>
          <a:prstGeom prst="rect">
            <a:avLst/>
          </a:prstGeom>
        </p:spPr>
        <p:txBody>
          <a:bodyPr anchorCtr="0" anchor="ctr" bIns="45700" lIns="91425" spcFirstLastPara="1" rIns="91425" wrap="square" tIns="45700">
            <a:normAutofit/>
          </a:bodyPr>
          <a:lstStyle/>
          <a:p>
            <a:pPr indent="-365506" lvl="0" marL="457200" rtl="0" algn="l">
              <a:spcBef>
                <a:spcPts val="360"/>
              </a:spcBef>
              <a:spcAft>
                <a:spcPts val="0"/>
              </a:spcAft>
              <a:buSzPts val="2156"/>
              <a:buChar char="◼"/>
            </a:pPr>
            <a:r>
              <a:rPr lang="de-DE" sz="2200"/>
              <a:t>Datensatz zusammenstellen bzw. einigen</a:t>
            </a:r>
            <a:endParaRPr sz="2200"/>
          </a:p>
          <a:p>
            <a:pPr indent="-365506" lvl="0" marL="457200" rtl="0" algn="l">
              <a:spcBef>
                <a:spcPts val="0"/>
              </a:spcBef>
              <a:spcAft>
                <a:spcPts val="0"/>
              </a:spcAft>
              <a:buSzPts val="2156"/>
              <a:buChar char="◼"/>
            </a:pPr>
            <a:r>
              <a:rPr lang="de-DE" sz="2200"/>
              <a:t>Verteilung der einzelnen Programme und einarbeiten</a:t>
            </a:r>
            <a:endParaRPr sz="2200"/>
          </a:p>
          <a:p>
            <a:pPr indent="-365506" lvl="1" marL="914400" rtl="0" algn="l">
              <a:spcBef>
                <a:spcPts val="0"/>
              </a:spcBef>
              <a:spcAft>
                <a:spcPts val="0"/>
              </a:spcAft>
              <a:buSzPts val="2156"/>
              <a:buChar char="◼"/>
            </a:pPr>
            <a:r>
              <a:rPr lang="de-DE" sz="1900"/>
              <a:t>Evaluierung der Programme anhand des Datensatzes</a:t>
            </a:r>
            <a:endParaRPr sz="1900"/>
          </a:p>
          <a:p>
            <a:pPr indent="-365506" lvl="0" marL="457200" rtl="0" algn="l">
              <a:spcBef>
                <a:spcPts val="0"/>
              </a:spcBef>
              <a:spcAft>
                <a:spcPts val="0"/>
              </a:spcAft>
              <a:buSzPts val="2156"/>
              <a:buChar char="◼"/>
            </a:pPr>
            <a:r>
              <a:rPr lang="de-DE" sz="2200"/>
              <a:t>Austausch und Dokumentierung  der Ergebnisse</a:t>
            </a:r>
            <a:endParaRPr sz="2200"/>
          </a:p>
          <a:p>
            <a:pPr indent="0" lvl="0" marL="0" rtl="0" algn="l">
              <a:spcBef>
                <a:spcPts val="600"/>
              </a:spcBef>
              <a:spcAft>
                <a:spcPts val="0"/>
              </a:spcAft>
              <a:buNone/>
            </a:pPr>
            <a:r>
              <a:t/>
            </a:r>
            <a:endParaRPr/>
          </a:p>
          <a:p>
            <a:pPr indent="0" lvl="0" marL="0" rtl="0" algn="l">
              <a:spcBef>
                <a:spcPts val="600"/>
              </a:spcBef>
              <a:spcAft>
                <a:spcPts val="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581192" y="702156"/>
            <a:ext cx="11029500" cy="1188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de-DE"/>
              <a:t>Mögliche Probleme </a:t>
            </a:r>
            <a:endParaRPr/>
          </a:p>
        </p:txBody>
      </p:sp>
      <p:sp>
        <p:nvSpPr>
          <p:cNvPr id="172" name="Google Shape;172;p23"/>
          <p:cNvSpPr txBox="1"/>
          <p:nvPr>
            <p:ph idx="1" type="body"/>
          </p:nvPr>
        </p:nvSpPr>
        <p:spPr>
          <a:xfrm>
            <a:off x="581192" y="2340864"/>
            <a:ext cx="11029500" cy="3634500"/>
          </a:xfrm>
          <a:prstGeom prst="rect">
            <a:avLst/>
          </a:prstGeom>
        </p:spPr>
        <p:txBody>
          <a:bodyPr anchorCtr="0" anchor="ctr" bIns="45700" lIns="91425" spcFirstLastPara="1" rIns="91425" wrap="square" tIns="45700">
            <a:normAutofit/>
          </a:bodyPr>
          <a:lstStyle/>
          <a:p>
            <a:pPr indent="-374650" lvl="0" marL="457200" rtl="0" algn="l">
              <a:spcBef>
                <a:spcPts val="840"/>
              </a:spcBef>
              <a:spcAft>
                <a:spcPts val="0"/>
              </a:spcAft>
              <a:buSzPts val="2300"/>
              <a:buChar char="◼"/>
            </a:pPr>
            <a:r>
              <a:rPr lang="de-DE" sz="2300"/>
              <a:t>Installation und Konfiguration von Softwaren </a:t>
            </a:r>
            <a:endParaRPr sz="2300"/>
          </a:p>
          <a:p>
            <a:pPr indent="-374650" lvl="0" marL="457200" rtl="0" algn="l">
              <a:spcBef>
                <a:spcPts val="840"/>
              </a:spcBef>
              <a:spcAft>
                <a:spcPts val="0"/>
              </a:spcAft>
              <a:buSzPts val="2300"/>
              <a:buChar char="◼"/>
            </a:pPr>
            <a:r>
              <a:rPr lang="de-DE" sz="2300"/>
              <a:t>Zeitplanung / Kommunikation </a:t>
            </a:r>
            <a:endParaRPr sz="2300"/>
          </a:p>
          <a:p>
            <a:pPr indent="0" lvl="0" marL="0" rtl="0" algn="l">
              <a:spcBef>
                <a:spcPts val="840"/>
              </a:spcBef>
              <a:spcAft>
                <a:spcPts val="0"/>
              </a:spcAft>
              <a:buNone/>
            </a:pPr>
            <a:br>
              <a:rPr lang="de-DE"/>
            </a:br>
            <a:br>
              <a:rPr lang="de-DE"/>
            </a:b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4"/>
          <p:cNvSpPr txBox="1"/>
          <p:nvPr>
            <p:ph type="title"/>
          </p:nvPr>
        </p:nvSpPr>
        <p:spPr>
          <a:xfrm>
            <a:off x="581192" y="702156"/>
            <a:ext cx="11029500" cy="1188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de-DE"/>
              <a:t>Inhaltsverzeichnis</a:t>
            </a:r>
            <a:endParaRPr/>
          </a:p>
        </p:txBody>
      </p:sp>
      <p:sp>
        <p:nvSpPr>
          <p:cNvPr id="113" name="Google Shape;113;p14"/>
          <p:cNvSpPr txBox="1"/>
          <p:nvPr>
            <p:ph idx="1" type="body"/>
          </p:nvPr>
        </p:nvSpPr>
        <p:spPr>
          <a:xfrm>
            <a:off x="581192" y="2340864"/>
            <a:ext cx="11029500" cy="3634500"/>
          </a:xfrm>
          <a:prstGeom prst="rect">
            <a:avLst/>
          </a:prstGeom>
        </p:spPr>
        <p:txBody>
          <a:bodyPr anchorCtr="0" anchor="ctr" bIns="45700" lIns="91425" spcFirstLastPara="1" rIns="91425" wrap="square" tIns="45700">
            <a:normAutofit/>
          </a:bodyPr>
          <a:lstStyle/>
          <a:p>
            <a:pPr indent="-333756" lvl="0" marL="457200" rtl="0" algn="l">
              <a:spcBef>
                <a:spcPts val="360"/>
              </a:spcBef>
              <a:spcAft>
                <a:spcPts val="0"/>
              </a:spcAft>
              <a:buSzPts val="1656"/>
              <a:buChar char="◼"/>
            </a:pPr>
            <a:r>
              <a:rPr lang="de-DE"/>
              <a:t>Projektziel</a:t>
            </a:r>
            <a:endParaRPr/>
          </a:p>
          <a:p>
            <a:pPr indent="-333756" lvl="0" marL="457200" rtl="0" algn="l">
              <a:spcBef>
                <a:spcPts val="0"/>
              </a:spcBef>
              <a:spcAft>
                <a:spcPts val="0"/>
              </a:spcAft>
              <a:buSzPts val="1656"/>
              <a:buChar char="◼"/>
            </a:pPr>
            <a:r>
              <a:rPr lang="de-DE"/>
              <a:t>Recherchen</a:t>
            </a:r>
            <a:endParaRPr/>
          </a:p>
          <a:p>
            <a:pPr indent="-333756" lvl="1" marL="914400" rtl="0" algn="l">
              <a:spcBef>
                <a:spcPts val="0"/>
              </a:spcBef>
              <a:spcAft>
                <a:spcPts val="0"/>
              </a:spcAft>
              <a:buSzPts val="1656"/>
              <a:buChar char="◼"/>
            </a:pPr>
            <a:r>
              <a:rPr lang="de-DE"/>
              <a:t>Software &amp; Management Methode</a:t>
            </a:r>
            <a:endParaRPr/>
          </a:p>
          <a:p>
            <a:pPr indent="-333756" lvl="1" marL="914400" rtl="0" algn="l">
              <a:spcBef>
                <a:spcPts val="0"/>
              </a:spcBef>
              <a:spcAft>
                <a:spcPts val="0"/>
              </a:spcAft>
              <a:buSzPts val="1656"/>
              <a:buChar char="◼"/>
            </a:pPr>
            <a:r>
              <a:rPr lang="de-DE"/>
              <a:t>Methoden der Bildverarbeitung</a:t>
            </a:r>
            <a:endParaRPr/>
          </a:p>
          <a:p>
            <a:pPr indent="-333756" lvl="0" marL="457200" rtl="0" algn="l">
              <a:spcBef>
                <a:spcPts val="0"/>
              </a:spcBef>
              <a:spcAft>
                <a:spcPts val="0"/>
              </a:spcAft>
              <a:buSzPts val="1656"/>
              <a:buChar char="◼"/>
            </a:pPr>
            <a:r>
              <a:rPr lang="de-DE"/>
              <a:t>Datensatz</a:t>
            </a:r>
            <a:endParaRPr/>
          </a:p>
          <a:p>
            <a:pPr indent="-333756" lvl="0" marL="457200" rtl="0" algn="l">
              <a:spcBef>
                <a:spcPts val="0"/>
              </a:spcBef>
              <a:spcAft>
                <a:spcPts val="0"/>
              </a:spcAft>
              <a:buSzPts val="1656"/>
              <a:buChar char="◼"/>
            </a:pPr>
            <a:r>
              <a:rPr lang="de-DE"/>
              <a:t>Algorithmenentwurf</a:t>
            </a:r>
            <a:endParaRPr/>
          </a:p>
          <a:p>
            <a:pPr indent="-333756" lvl="0" marL="457200" rtl="0" algn="l">
              <a:spcBef>
                <a:spcPts val="0"/>
              </a:spcBef>
              <a:spcAft>
                <a:spcPts val="0"/>
              </a:spcAft>
              <a:buSzPts val="1656"/>
              <a:buChar char="◼"/>
            </a:pPr>
            <a:r>
              <a:rPr lang="de-DE"/>
              <a:t>Aufgabenverteilung </a:t>
            </a:r>
            <a:endParaRPr/>
          </a:p>
          <a:p>
            <a:pPr indent="-333756" lvl="0" marL="457200" rtl="0" algn="l">
              <a:spcBef>
                <a:spcPts val="0"/>
              </a:spcBef>
              <a:spcAft>
                <a:spcPts val="0"/>
              </a:spcAft>
              <a:buSzPts val="1656"/>
              <a:buChar char="◼"/>
            </a:pPr>
            <a:r>
              <a:rPr lang="de-DE"/>
              <a:t>Zeitplan </a:t>
            </a:r>
            <a:endParaRPr/>
          </a:p>
          <a:p>
            <a:pPr indent="-333756" lvl="0" marL="457200" rtl="0" algn="l">
              <a:spcBef>
                <a:spcPts val="0"/>
              </a:spcBef>
              <a:spcAft>
                <a:spcPts val="0"/>
              </a:spcAft>
              <a:buSzPts val="1656"/>
              <a:buChar char="◼"/>
            </a:pPr>
            <a:r>
              <a:rPr lang="de-DE"/>
              <a:t>Mögliche Probleme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5"/>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Arial"/>
              <a:buNone/>
            </a:pPr>
            <a:r>
              <a:rPr lang="de-DE"/>
              <a:t>PROJEKTZIEL</a:t>
            </a:r>
            <a:endParaRPr/>
          </a:p>
        </p:txBody>
      </p:sp>
      <p:sp>
        <p:nvSpPr>
          <p:cNvPr id="119" name="Google Shape;119;p15"/>
          <p:cNvSpPr txBox="1"/>
          <p:nvPr>
            <p:ph idx="1" type="body"/>
          </p:nvPr>
        </p:nvSpPr>
        <p:spPr>
          <a:xfrm>
            <a:off x="581192" y="1990114"/>
            <a:ext cx="11029500" cy="36345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940"/>
              </a:spcBef>
              <a:spcAft>
                <a:spcPts val="0"/>
              </a:spcAft>
              <a:buNone/>
            </a:pPr>
            <a:r>
              <a:rPr b="1" lang="de-DE" sz="2100"/>
              <a:t>Projektziel</a:t>
            </a:r>
            <a:r>
              <a:rPr lang="de-DE" sz="2100"/>
              <a:t>: </a:t>
            </a:r>
            <a:endParaRPr sz="2100"/>
          </a:p>
          <a:p>
            <a:pPr indent="-331400" lvl="0" marL="306000" rtl="0" algn="l">
              <a:lnSpc>
                <a:spcPct val="110000"/>
              </a:lnSpc>
              <a:spcBef>
                <a:spcPts val="940"/>
              </a:spcBef>
              <a:spcAft>
                <a:spcPts val="0"/>
              </a:spcAft>
              <a:buSzPts val="1964"/>
              <a:buChar char="◼"/>
            </a:pPr>
            <a:r>
              <a:rPr lang="de-DE" sz="2100"/>
              <a:t>Erstellung, Evaluierung und Verbesserung  von verschiedenen Methoden zur Analyse von mittelalterlichen Fundmünze</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6"/>
          <p:cNvSpPr txBox="1"/>
          <p:nvPr>
            <p:ph type="title"/>
          </p:nvPr>
        </p:nvSpPr>
        <p:spPr>
          <a:xfrm>
            <a:off x="581192" y="702156"/>
            <a:ext cx="11029500" cy="1188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de-DE"/>
              <a:t>Recherchen</a:t>
            </a:r>
            <a:endParaRPr/>
          </a:p>
        </p:txBody>
      </p:sp>
      <p:sp>
        <p:nvSpPr>
          <p:cNvPr id="126" name="Google Shape;126;p16"/>
          <p:cNvSpPr txBox="1"/>
          <p:nvPr>
            <p:ph idx="1" type="body"/>
          </p:nvPr>
        </p:nvSpPr>
        <p:spPr>
          <a:xfrm>
            <a:off x="581192" y="2340864"/>
            <a:ext cx="11029500" cy="3634500"/>
          </a:xfrm>
          <a:prstGeom prst="rect">
            <a:avLst/>
          </a:prstGeom>
        </p:spPr>
        <p:txBody>
          <a:bodyPr anchorCtr="0" anchor="ctr" bIns="45700" lIns="91425" spcFirstLastPara="1" rIns="91425" wrap="square" tIns="45700">
            <a:normAutofit/>
          </a:bodyPr>
          <a:lstStyle/>
          <a:p>
            <a:pPr indent="-333756" lvl="0" marL="457200" rtl="0" algn="l">
              <a:spcBef>
                <a:spcPts val="360"/>
              </a:spcBef>
              <a:spcAft>
                <a:spcPts val="0"/>
              </a:spcAft>
              <a:buSzPts val="1656"/>
              <a:buChar char="◼"/>
            </a:pPr>
            <a:r>
              <a:rPr lang="de-DE"/>
              <a:t>Literatur: “Grundlagen der Bildverarbeitung” 2005 von Klaus D. Tönnies</a:t>
            </a:r>
            <a:endParaRPr/>
          </a:p>
          <a:p>
            <a:pPr indent="-333756" lvl="0" marL="457200" rtl="0" algn="l">
              <a:spcBef>
                <a:spcPts val="0"/>
              </a:spcBef>
              <a:spcAft>
                <a:spcPts val="0"/>
              </a:spcAft>
              <a:buSzPts val="1656"/>
              <a:buChar char="◼"/>
            </a:pPr>
            <a:r>
              <a:rPr lang="de-DE"/>
              <a:t>Gigamesh	</a:t>
            </a:r>
            <a:r>
              <a:rPr lang="de-DE" sz="1200" u="sng">
                <a:solidFill>
                  <a:schemeClr val="hlink"/>
                </a:solidFill>
                <a:hlinkClick r:id="rId3"/>
              </a:rPr>
              <a:t>https://gigamesh.eu/index.html</a:t>
            </a:r>
            <a:endParaRPr/>
          </a:p>
          <a:p>
            <a:pPr indent="-333756" lvl="0" marL="457200" rtl="0" algn="l">
              <a:spcBef>
                <a:spcPts val="0"/>
              </a:spcBef>
              <a:spcAft>
                <a:spcPts val="0"/>
              </a:spcAft>
              <a:buSzPts val="1656"/>
              <a:buChar char="◼"/>
            </a:pPr>
            <a:r>
              <a:rPr lang="de-DE"/>
              <a:t>ImageJ		</a:t>
            </a:r>
            <a:r>
              <a:rPr lang="de-DE" sz="1200" u="sng">
                <a:solidFill>
                  <a:schemeClr val="hlink"/>
                </a:solidFill>
                <a:hlinkClick r:id="rId4"/>
              </a:rPr>
              <a:t>https://imagej.net/ij/features.html</a:t>
            </a:r>
            <a:endParaRPr/>
          </a:p>
          <a:p>
            <a:pPr indent="-333756" lvl="0" marL="457200" rtl="0" algn="l">
              <a:spcBef>
                <a:spcPts val="0"/>
              </a:spcBef>
              <a:spcAft>
                <a:spcPts val="0"/>
              </a:spcAft>
              <a:buSzPts val="1656"/>
              <a:buChar char="◼"/>
            </a:pPr>
            <a:r>
              <a:rPr lang="de-DE"/>
              <a:t>3D Slicer		</a:t>
            </a:r>
            <a:r>
              <a:rPr lang="de-DE" sz="1200" u="sng">
                <a:solidFill>
                  <a:schemeClr val="hlink"/>
                </a:solidFill>
                <a:hlinkClick r:id="rId5"/>
              </a:rPr>
              <a:t>https://www.slicer.org/</a:t>
            </a:r>
            <a:endParaRPr/>
          </a:p>
          <a:p>
            <a:pPr indent="-333756" lvl="0" marL="457200" rtl="0" algn="l">
              <a:spcBef>
                <a:spcPts val="0"/>
              </a:spcBef>
              <a:spcAft>
                <a:spcPts val="0"/>
              </a:spcAft>
              <a:buSzPts val="1656"/>
              <a:buChar char="◼"/>
            </a:pPr>
            <a:r>
              <a:rPr lang="de-DE"/>
              <a:t>GIMP Image Editor </a:t>
            </a:r>
            <a:r>
              <a:rPr lang="de-DE" sz="1100" u="sng">
                <a:solidFill>
                  <a:schemeClr val="hlink"/>
                </a:solidFill>
                <a:hlinkClick r:id="rId6"/>
              </a:rPr>
              <a:t>GIMP - GNU Image Manipulation Program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7"/>
          <p:cNvSpPr txBox="1"/>
          <p:nvPr>
            <p:ph type="title"/>
          </p:nvPr>
        </p:nvSpPr>
        <p:spPr>
          <a:xfrm>
            <a:off x="581192" y="702156"/>
            <a:ext cx="11029500" cy="1188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de-DE"/>
              <a:t>Software &amp; Management Methode</a:t>
            </a:r>
            <a:endParaRPr/>
          </a:p>
        </p:txBody>
      </p:sp>
      <p:sp>
        <p:nvSpPr>
          <p:cNvPr id="133" name="Google Shape;133;p17"/>
          <p:cNvSpPr txBox="1"/>
          <p:nvPr>
            <p:ph idx="1" type="body"/>
          </p:nvPr>
        </p:nvSpPr>
        <p:spPr>
          <a:xfrm>
            <a:off x="581192" y="2340864"/>
            <a:ext cx="11029500" cy="3634500"/>
          </a:xfrm>
          <a:prstGeom prst="rect">
            <a:avLst/>
          </a:prstGeom>
        </p:spPr>
        <p:txBody>
          <a:bodyPr anchorCtr="0" anchor="ctr" bIns="45700" lIns="91425" spcFirstLastPara="1" rIns="91425" wrap="square" tIns="45700">
            <a:normAutofit/>
          </a:bodyPr>
          <a:lstStyle/>
          <a:p>
            <a:pPr indent="-352806" lvl="0" marL="457200" rtl="0" algn="l">
              <a:spcBef>
                <a:spcPts val="360"/>
              </a:spcBef>
              <a:spcAft>
                <a:spcPts val="0"/>
              </a:spcAft>
              <a:buSzPts val="1956"/>
              <a:buChar char="◼"/>
            </a:pPr>
            <a:r>
              <a:rPr lang="de-DE" sz="2000"/>
              <a:t>Betriebssystem: Windows</a:t>
            </a:r>
            <a:endParaRPr sz="2000"/>
          </a:p>
          <a:p>
            <a:pPr indent="-352806" lvl="0" marL="457200" rtl="0" algn="l">
              <a:spcBef>
                <a:spcPts val="0"/>
              </a:spcBef>
              <a:spcAft>
                <a:spcPts val="0"/>
              </a:spcAft>
              <a:buSzPts val="1956"/>
              <a:buChar char="◼"/>
            </a:pPr>
            <a:r>
              <a:rPr lang="de-DE" sz="2000"/>
              <a:t>Sprache: Python </a:t>
            </a:r>
            <a:endParaRPr sz="2000"/>
          </a:p>
          <a:p>
            <a:pPr indent="-352806" lvl="1" marL="914400" rtl="0" algn="l">
              <a:spcBef>
                <a:spcPts val="0"/>
              </a:spcBef>
              <a:spcAft>
                <a:spcPts val="0"/>
              </a:spcAft>
              <a:buSzPts val="1956"/>
              <a:buChar char="◼"/>
            </a:pPr>
            <a:r>
              <a:rPr lang="de-DE" sz="1700"/>
              <a:t>Vorteile: effizient und flexibel</a:t>
            </a:r>
            <a:endParaRPr sz="1700"/>
          </a:p>
          <a:p>
            <a:pPr indent="-352806" lvl="0" marL="457200" rtl="0" algn="l">
              <a:spcBef>
                <a:spcPts val="0"/>
              </a:spcBef>
              <a:spcAft>
                <a:spcPts val="0"/>
              </a:spcAft>
              <a:buSzPts val="1956"/>
              <a:buChar char="◼"/>
            </a:pPr>
            <a:r>
              <a:rPr lang="de-DE" sz="2000"/>
              <a:t>Projekt Management Methode</a:t>
            </a:r>
            <a:endParaRPr sz="2000"/>
          </a:p>
          <a:p>
            <a:pPr indent="-352806" lvl="1" marL="914400" rtl="0" algn="l">
              <a:spcBef>
                <a:spcPts val="0"/>
              </a:spcBef>
              <a:spcAft>
                <a:spcPts val="0"/>
              </a:spcAft>
              <a:buSzPts val="1956"/>
              <a:buChar char="◼"/>
            </a:pPr>
            <a:r>
              <a:rPr lang="de-DE" sz="1700"/>
              <a:t>Wasserfall Modell</a:t>
            </a:r>
            <a:endParaRPr sz="1700"/>
          </a:p>
          <a:p>
            <a:pPr indent="0" lvl="0" marL="457200" rtl="0" algn="l">
              <a:spcBef>
                <a:spcPts val="600"/>
              </a:spcBef>
              <a:spcAft>
                <a:spcPts val="0"/>
              </a:spcAft>
              <a:buNone/>
            </a:pPr>
            <a:r>
              <a:t/>
            </a:r>
            <a:endParaRPr/>
          </a:p>
          <a:p>
            <a:pPr indent="0" lvl="0" marL="0" rtl="0" algn="l">
              <a:spcBef>
                <a:spcPts val="600"/>
              </a:spcBef>
              <a:spcAft>
                <a:spcPts val="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ph type="title"/>
          </p:nvPr>
        </p:nvSpPr>
        <p:spPr>
          <a:xfrm>
            <a:off x="581192" y="702156"/>
            <a:ext cx="11029500" cy="1188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de-DE"/>
              <a:t>Methoden der </a:t>
            </a:r>
            <a:r>
              <a:rPr lang="de-DE"/>
              <a:t>Bildverarbeitung</a:t>
            </a:r>
            <a:r>
              <a:rPr lang="de-DE"/>
              <a:t> </a:t>
            </a:r>
            <a:endParaRPr/>
          </a:p>
        </p:txBody>
      </p:sp>
      <p:sp>
        <p:nvSpPr>
          <p:cNvPr id="140" name="Google Shape;140;p18"/>
          <p:cNvSpPr txBox="1"/>
          <p:nvPr>
            <p:ph idx="1" type="body"/>
          </p:nvPr>
        </p:nvSpPr>
        <p:spPr>
          <a:xfrm>
            <a:off x="581192" y="2340864"/>
            <a:ext cx="11029500" cy="3634500"/>
          </a:xfrm>
          <a:prstGeom prst="rect">
            <a:avLst/>
          </a:prstGeom>
        </p:spPr>
        <p:txBody>
          <a:bodyPr anchorCtr="0" anchor="ctr" bIns="45700" lIns="91425" spcFirstLastPara="1" rIns="91425" wrap="square" tIns="45700">
            <a:normAutofit fontScale="92500" lnSpcReduction="20000"/>
          </a:bodyPr>
          <a:lstStyle/>
          <a:p>
            <a:pPr indent="-325869" lvl="0" marL="457200" rtl="0" algn="l">
              <a:spcBef>
                <a:spcPts val="360"/>
              </a:spcBef>
              <a:spcAft>
                <a:spcPts val="0"/>
              </a:spcAft>
              <a:buSzPct val="97411"/>
              <a:buChar char="◼"/>
            </a:pPr>
            <a:r>
              <a:rPr b="1" lang="de-DE">
                <a:highlight>
                  <a:srgbClr val="A4C2F4"/>
                </a:highlight>
              </a:rPr>
              <a:t>Segmentierung</a:t>
            </a:r>
            <a:r>
              <a:rPr lang="de-DE"/>
              <a:t>: Dies ist eine Methode, die das Bild in verschiedene Regionen </a:t>
            </a:r>
            <a:r>
              <a:rPr lang="de-DE"/>
              <a:t>aufgeteilt</a:t>
            </a:r>
            <a:r>
              <a:rPr lang="de-DE"/>
              <a:t>, die sich in ihren Eigenschaften wie Farbe, Textur oder Intensität unterscheiden. Dies kann nützlich sein, um die Münze vom Hintergrund zu trennen oder um verschiedene Merkmale der Münze wie Prägung, Inschrift oder Verzierung zu erkennen.</a:t>
            </a:r>
            <a:endParaRPr/>
          </a:p>
          <a:p>
            <a:pPr indent="0" lvl="0" marL="914400" rtl="0" algn="l">
              <a:spcBef>
                <a:spcPts val="600"/>
              </a:spcBef>
              <a:spcAft>
                <a:spcPts val="0"/>
              </a:spcAft>
              <a:buNone/>
            </a:pPr>
            <a:r>
              <a:t/>
            </a:r>
            <a:endParaRPr/>
          </a:p>
          <a:p>
            <a:pPr indent="-325869" lvl="0" marL="457200" rtl="0" algn="l">
              <a:spcBef>
                <a:spcPts val="600"/>
              </a:spcBef>
              <a:spcAft>
                <a:spcPts val="0"/>
              </a:spcAft>
              <a:buSzPct val="97411"/>
              <a:buChar char="◼"/>
            </a:pPr>
            <a:r>
              <a:rPr b="1" lang="de-DE">
                <a:highlight>
                  <a:srgbClr val="A4C2F4"/>
                </a:highlight>
              </a:rPr>
              <a:t>Kanten- und Linienextraktion</a:t>
            </a:r>
            <a:r>
              <a:rPr lang="de-DE"/>
              <a:t>: Dies ist eine Methode, die die Grenzen zwischen verschiedenen Regionen im Bild hervorhebt oder die geraden oder gekrümmten Linien im Bild erkennt. Dies kann nützlich sein, um die Form und Größe der Münze zu bestimmen oder um die Details der Prägung oder Inschrift zu erfassen.</a:t>
            </a:r>
            <a:endParaRPr/>
          </a:p>
          <a:p>
            <a:pPr indent="0" lvl="0" marL="914400" rtl="0" algn="l">
              <a:spcBef>
                <a:spcPts val="600"/>
              </a:spcBef>
              <a:spcAft>
                <a:spcPts val="0"/>
              </a:spcAft>
              <a:buNone/>
            </a:pPr>
            <a:r>
              <a:t/>
            </a:r>
            <a:endParaRPr/>
          </a:p>
          <a:p>
            <a:pPr indent="-325869" lvl="0" marL="457200" rtl="0" algn="l">
              <a:spcBef>
                <a:spcPts val="600"/>
              </a:spcBef>
              <a:spcAft>
                <a:spcPts val="0"/>
              </a:spcAft>
              <a:buSzPct val="97411"/>
              <a:buChar char="◼"/>
            </a:pPr>
            <a:r>
              <a:rPr b="1" lang="de-DE">
                <a:highlight>
                  <a:srgbClr val="A4C2F4"/>
                </a:highlight>
              </a:rPr>
              <a:t>Merkmalsextraktion</a:t>
            </a:r>
            <a:r>
              <a:rPr lang="de-DE"/>
              <a:t>: Dies ist eine Methode, die bestimmte Punkte oder Bereiche im Bild identifiziert, die für die Beschreibung oder Klassifizierung des Bildes relevant sind. Dies kann nützlich sein, um die Münze mit anderen Münzen zu vergleichen oder um die Herkunft, das Alter oder den Wert der Münze zu schätzen</a:t>
            </a:r>
            <a:endParaRPr/>
          </a:p>
          <a:p>
            <a:pPr indent="0" lvl="0" marL="0" rtl="0" algn="l">
              <a:spcBef>
                <a:spcPts val="600"/>
              </a:spcBef>
              <a:spcAft>
                <a:spcPts val="0"/>
              </a:spcAft>
              <a:buClr>
                <a:schemeClr val="dk1"/>
              </a:buClr>
              <a:buSzPct val="64705"/>
              <a:buFont typeface="Arial"/>
              <a:buNone/>
            </a:pPr>
            <a:r>
              <a:t/>
            </a:r>
            <a:endParaRPr/>
          </a:p>
          <a:p>
            <a:pPr indent="0" lvl="0" marL="0" rtl="0" algn="l">
              <a:spcBef>
                <a:spcPts val="600"/>
              </a:spcBef>
              <a:spcAft>
                <a:spcPts val="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Arial"/>
              <a:buNone/>
            </a:pPr>
            <a:r>
              <a:rPr lang="de-DE"/>
              <a:t>DATENSATZ</a:t>
            </a:r>
            <a:endParaRPr/>
          </a:p>
        </p:txBody>
      </p:sp>
      <p:sp>
        <p:nvSpPr>
          <p:cNvPr id="146" name="Google Shape;146;p19"/>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l">
              <a:lnSpc>
                <a:spcPct val="110000"/>
              </a:lnSpc>
              <a:spcBef>
                <a:spcPts val="0"/>
              </a:spcBef>
              <a:spcAft>
                <a:spcPts val="0"/>
              </a:spcAft>
              <a:buSzPct val="92000"/>
              <a:buNone/>
            </a:pPr>
            <a:r>
              <a:t/>
            </a:r>
            <a:endParaRPr sz="4800"/>
          </a:p>
          <a:p>
            <a:pPr indent="-369093" lvl="0" marL="306000" rtl="0" algn="l">
              <a:lnSpc>
                <a:spcPct val="110000"/>
              </a:lnSpc>
              <a:spcBef>
                <a:spcPts val="840"/>
              </a:spcBef>
              <a:spcAft>
                <a:spcPts val="0"/>
              </a:spcAft>
              <a:buSzPct val="92000"/>
              <a:buChar char="◼"/>
            </a:pPr>
            <a:r>
              <a:rPr b="1" lang="de-DE" sz="4800"/>
              <a:t>Datenformat</a:t>
            </a:r>
            <a:r>
              <a:rPr lang="de-DE" sz="4800"/>
              <a:t>: Wir erstellen zu jeder Münze ein Bild und eine 3D-Datendatei</a:t>
            </a:r>
            <a:br>
              <a:rPr lang="de-DE" sz="4800"/>
            </a:br>
            <a:endParaRPr sz="4800"/>
          </a:p>
          <a:p>
            <a:pPr indent="-369093" lvl="0" marL="306000" rtl="0" algn="l">
              <a:lnSpc>
                <a:spcPct val="110000"/>
              </a:lnSpc>
              <a:spcBef>
                <a:spcPts val="840"/>
              </a:spcBef>
              <a:spcAft>
                <a:spcPts val="0"/>
              </a:spcAft>
              <a:buSzPct val="92000"/>
              <a:buChar char="◼"/>
            </a:pPr>
            <a:r>
              <a:rPr b="1" lang="de-DE" sz="4800"/>
              <a:t>Datenqualität</a:t>
            </a:r>
            <a:r>
              <a:rPr lang="de-DE" sz="4800"/>
              <a:t>: Bilder und 3D-Daten mit </a:t>
            </a:r>
            <a:r>
              <a:rPr lang="de-DE" sz="4800"/>
              <a:t>Informationslücken</a:t>
            </a:r>
            <a:r>
              <a:rPr lang="de-DE" sz="4800"/>
              <a:t> oder Rauschen </a:t>
            </a:r>
            <a:br>
              <a:rPr lang="de-DE" sz="4800"/>
            </a:br>
            <a:endParaRPr sz="4800"/>
          </a:p>
          <a:p>
            <a:pPr indent="-369093" lvl="0" marL="306000" rtl="0" algn="l">
              <a:lnSpc>
                <a:spcPct val="110000"/>
              </a:lnSpc>
              <a:spcBef>
                <a:spcPts val="840"/>
              </a:spcBef>
              <a:spcAft>
                <a:spcPts val="0"/>
              </a:spcAft>
              <a:buSzPct val="92000"/>
              <a:buChar char="◼"/>
            </a:pPr>
            <a:r>
              <a:rPr b="1" lang="de-DE" sz="4800"/>
              <a:t>Datenverteilung</a:t>
            </a:r>
            <a:r>
              <a:rPr lang="de-DE" sz="4800"/>
              <a:t>: Die Münzen werden nach Form, Größe, Farbe, Muster und andere Merkmale sortiert.</a:t>
            </a:r>
            <a:br>
              <a:rPr lang="de-DE" sz="4800"/>
            </a:br>
            <a:endParaRPr sz="4800"/>
          </a:p>
          <a:p>
            <a:pPr indent="0" lvl="0" marL="0" rtl="0" algn="l">
              <a:lnSpc>
                <a:spcPct val="110000"/>
              </a:lnSpc>
              <a:spcBef>
                <a:spcPts val="84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Arial"/>
              <a:buNone/>
            </a:pPr>
            <a:r>
              <a:rPr lang="de-DE"/>
              <a:t>ALGORITHMENENTWURF</a:t>
            </a:r>
            <a:endParaRPr/>
          </a:p>
        </p:txBody>
      </p:sp>
      <p:sp>
        <p:nvSpPr>
          <p:cNvPr id="152" name="Google Shape;152;p20"/>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rmAutofit fontScale="85000" lnSpcReduction="20000"/>
          </a:bodyPr>
          <a:lstStyle/>
          <a:p>
            <a:pPr indent="-306000" lvl="0" marL="306000" rtl="0" algn="l">
              <a:lnSpc>
                <a:spcPct val="110000"/>
              </a:lnSpc>
              <a:spcBef>
                <a:spcPts val="0"/>
              </a:spcBef>
              <a:spcAft>
                <a:spcPts val="0"/>
              </a:spcAft>
              <a:buSzPct val="91999"/>
              <a:buChar char="◼"/>
            </a:pPr>
            <a:r>
              <a:rPr b="1" lang="de-DE" sz="1800"/>
              <a:t>Algorithmus-Idee</a:t>
            </a:r>
            <a:r>
              <a:rPr lang="de-DE" sz="1800"/>
              <a:t>: Basierend auf</a:t>
            </a:r>
            <a:r>
              <a:rPr lang="de-DE" sz="1800"/>
              <a:t> </a:t>
            </a:r>
            <a:r>
              <a:rPr lang="de-DE" sz="1800"/>
              <a:t> Methoden der Bildverarbeitung  extrahieren wir die 2D-Kontur aus </a:t>
            </a:r>
            <a:r>
              <a:rPr lang="de-DE" sz="1800"/>
              <a:t>den Münzdaten</a:t>
            </a:r>
            <a:r>
              <a:rPr lang="de-DE" sz="1800"/>
              <a:t> und versuchen diese zu analysieren</a:t>
            </a:r>
            <a:br>
              <a:rPr lang="de-DE" sz="1800"/>
            </a:br>
            <a:endParaRPr sz="1800"/>
          </a:p>
          <a:p>
            <a:pPr indent="-306000" lvl="0" marL="306000" rtl="0" algn="l">
              <a:lnSpc>
                <a:spcPct val="110000"/>
              </a:lnSpc>
              <a:spcBef>
                <a:spcPts val="906"/>
              </a:spcBef>
              <a:spcAft>
                <a:spcPts val="0"/>
              </a:spcAft>
              <a:buSzPct val="91999"/>
              <a:buChar char="◼"/>
            </a:pPr>
            <a:r>
              <a:rPr b="1" lang="de-DE" sz="1800"/>
              <a:t>Algorithmus Prozess</a:t>
            </a:r>
            <a:r>
              <a:rPr lang="de-DE" sz="1800"/>
              <a:t>: unterteilt in die folgenden Schritte:</a:t>
            </a:r>
            <a:endParaRPr/>
          </a:p>
          <a:p>
            <a:pPr indent="-216617" lvl="0" marL="306000" rtl="0" algn="l">
              <a:lnSpc>
                <a:spcPct val="110000"/>
              </a:lnSpc>
              <a:spcBef>
                <a:spcPts val="906"/>
              </a:spcBef>
              <a:spcAft>
                <a:spcPts val="0"/>
              </a:spcAft>
              <a:buSzPct val="91999"/>
              <a:buNone/>
            </a:pPr>
            <a:r>
              <a:t/>
            </a:r>
            <a:endParaRPr sz="1800"/>
          </a:p>
          <a:p>
            <a:pPr indent="-306000" lvl="1" marL="630000" rtl="0" algn="l">
              <a:spcBef>
                <a:spcPts val="855"/>
              </a:spcBef>
              <a:spcAft>
                <a:spcPts val="0"/>
              </a:spcAft>
              <a:buSzPct val="92000"/>
              <a:buFont typeface="Noto Sans Symbols"/>
              <a:buChar char="◆"/>
            </a:pPr>
            <a:r>
              <a:rPr lang="de-DE" sz="1500">
                <a:highlight>
                  <a:srgbClr val="00FFFF"/>
                </a:highlight>
              </a:rPr>
              <a:t>Vorverarbeitung der Daten</a:t>
            </a:r>
            <a:r>
              <a:rPr lang="de-DE" sz="1500"/>
              <a:t>: Rauschunterdrückung, Verbesserung, Ausrichtung und andere Operationen werden an Münzbildern durchgeführt, um die Bildqualität und -konsistenz zu verbessern.</a:t>
            </a:r>
            <a:br>
              <a:rPr lang="de-DE" sz="1500"/>
            </a:br>
            <a:endParaRPr sz="1500"/>
          </a:p>
          <a:p>
            <a:pPr indent="-306000" lvl="1" marL="630000" rtl="0" algn="l">
              <a:spcBef>
                <a:spcPts val="855"/>
              </a:spcBef>
              <a:spcAft>
                <a:spcPts val="0"/>
              </a:spcAft>
              <a:buSzPct val="92000"/>
              <a:buFont typeface="Noto Sans Symbols"/>
              <a:buChar char="◆"/>
            </a:pPr>
            <a:r>
              <a:rPr lang="de-DE" sz="1500">
                <a:highlight>
                  <a:srgbClr val="00FFFF"/>
                </a:highlight>
              </a:rPr>
              <a:t>Konturextraktion</a:t>
            </a:r>
            <a:r>
              <a:rPr lang="de-DE" sz="1500"/>
              <a:t>: Der Canny-</a:t>
            </a:r>
            <a:r>
              <a:rPr lang="de-DE" sz="1500"/>
              <a:t>Kantenerkennung Algorithmus</a:t>
            </a:r>
            <a:r>
              <a:rPr lang="de-DE" sz="1500"/>
              <a:t> wird verwendet, um die Kantenpixel aus den </a:t>
            </a:r>
            <a:r>
              <a:rPr lang="de-DE" sz="1500"/>
              <a:t>Münz Bildern</a:t>
            </a:r>
            <a:r>
              <a:rPr lang="de-DE" sz="1500"/>
              <a:t> zu extrahieren, und der </a:t>
            </a:r>
            <a:r>
              <a:rPr lang="de-DE" sz="1500"/>
              <a:t>Konturverfolgung Algorithmus</a:t>
            </a:r>
            <a:r>
              <a:rPr lang="de-DE" sz="1500"/>
              <a:t> wird verwendet, um die Kantenpixel zu einer geschlossenen Kontur zu verbinden.</a:t>
            </a:r>
            <a:br>
              <a:rPr lang="de-DE" sz="1500"/>
            </a:br>
            <a:endParaRPr sz="1500"/>
          </a:p>
          <a:p>
            <a:pPr indent="-306000" lvl="1" marL="630000" rtl="0" algn="l">
              <a:spcBef>
                <a:spcPts val="855"/>
              </a:spcBef>
              <a:spcAft>
                <a:spcPts val="0"/>
              </a:spcAft>
              <a:buSzPct val="92000"/>
              <a:buFont typeface="Noto Sans Symbols"/>
              <a:buChar char="◆"/>
            </a:pPr>
            <a:r>
              <a:rPr lang="de-DE" sz="1500">
                <a:highlight>
                  <a:srgbClr val="00FFFF"/>
                </a:highlight>
              </a:rPr>
              <a:t>Charakterisierung</a:t>
            </a:r>
            <a:r>
              <a:rPr lang="de-DE" sz="1500"/>
              <a:t>: Formmerkmale werden mithilfe eines </a:t>
            </a:r>
            <a:r>
              <a:rPr lang="de-DE" sz="1500"/>
              <a:t>Form Kontext</a:t>
            </a:r>
            <a:r>
              <a:rPr lang="de-DE" sz="1500"/>
              <a:t>-Algorithmus aus den Konturen extrahiert und als Vektoren für jede Kontur dargestellt.</a:t>
            </a:r>
            <a:br>
              <a:rPr lang="de-DE" sz="1500"/>
            </a:br>
            <a:br>
              <a:rPr lang="de-DE"/>
            </a:br>
            <a:br>
              <a:rPr lang="de-DE"/>
            </a:b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Arial"/>
              <a:buNone/>
            </a:pPr>
            <a:r>
              <a:rPr lang="de-DE"/>
              <a:t>AUFGABENVERTEILUNG</a:t>
            </a:r>
            <a:endParaRPr/>
          </a:p>
        </p:txBody>
      </p:sp>
      <p:sp>
        <p:nvSpPr>
          <p:cNvPr id="158" name="Google Shape;158;p21"/>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rmAutofit fontScale="25000" lnSpcReduction="10000"/>
          </a:bodyPr>
          <a:lstStyle/>
          <a:p>
            <a:pPr indent="-306000" lvl="0" marL="306000" rtl="0" algn="l">
              <a:lnSpc>
                <a:spcPct val="110000"/>
              </a:lnSpc>
              <a:spcBef>
                <a:spcPts val="0"/>
              </a:spcBef>
              <a:spcAft>
                <a:spcPts val="0"/>
              </a:spcAft>
              <a:buSzPct val="92000"/>
              <a:buChar char="◼"/>
            </a:pPr>
            <a:r>
              <a:rPr b="1" lang="de-DE" sz="5600"/>
              <a:t>Taghiyeva Samina </a:t>
            </a:r>
            <a:r>
              <a:rPr b="1" lang="de-DE" sz="5600"/>
              <a:t>(Teamleiterin): </a:t>
            </a:r>
            <a:r>
              <a:rPr lang="de-DE" sz="5600"/>
              <a:t>verantwortlich für die Gesamtleitung und Koordination des Projekts, einschließlich der Erstellung von Projektplänen, der Zuweisung von Projektaufgaben, der Überwachung des Projektfortschritts, der Lösung von </a:t>
            </a:r>
            <a:r>
              <a:rPr lang="de-DE" sz="5600"/>
              <a:t>Projekt Problemen</a:t>
            </a:r>
            <a:r>
              <a:rPr lang="de-DE" sz="5600"/>
              <a:t>, der Organisation von </a:t>
            </a:r>
            <a:r>
              <a:rPr lang="de-DE" sz="5600"/>
              <a:t>Projekt Diskussionen</a:t>
            </a:r>
            <a:r>
              <a:rPr lang="de-DE" sz="5600"/>
              <a:t>, der Berichterstattung über Projektergebnisse usw.</a:t>
            </a:r>
            <a:br>
              <a:rPr lang="de-DE" sz="5600"/>
            </a:br>
            <a:endParaRPr sz="5600"/>
          </a:p>
          <a:p>
            <a:pPr indent="-306000" lvl="0" marL="306000" rtl="0" algn="l">
              <a:lnSpc>
                <a:spcPct val="110000"/>
              </a:lnSpc>
              <a:spcBef>
                <a:spcPts val="880"/>
              </a:spcBef>
              <a:spcAft>
                <a:spcPts val="0"/>
              </a:spcAft>
              <a:buSzPct val="92000"/>
              <a:buChar char="◼"/>
            </a:pPr>
            <a:r>
              <a:rPr b="1" lang="de-DE" sz="5600"/>
              <a:t>Guozheng </a:t>
            </a:r>
            <a:r>
              <a:rPr b="1" lang="de-DE" sz="5600"/>
              <a:t>(Datenanalyse): </a:t>
            </a:r>
            <a:r>
              <a:rPr lang="de-DE" sz="5600"/>
              <a:t>verantwortlich für die </a:t>
            </a:r>
            <a:r>
              <a:rPr lang="de-DE" sz="5600"/>
              <a:t>daten bezogenen</a:t>
            </a:r>
            <a:r>
              <a:rPr lang="de-DE" sz="5600"/>
              <a:t> Arbeiten des Projekts, einschließlich der Beschaffung von Daten, der Sichtung von Daten, der Verarbeitung von Daten, der Beschriftung von Daten, der Analyse von Daten, usw.</a:t>
            </a:r>
            <a:br>
              <a:rPr lang="de-DE" sz="5600"/>
            </a:br>
            <a:endParaRPr sz="5600"/>
          </a:p>
          <a:p>
            <a:pPr indent="-306000" lvl="0" marL="306000" rtl="0" algn="l">
              <a:lnSpc>
                <a:spcPct val="110000"/>
              </a:lnSpc>
              <a:spcBef>
                <a:spcPts val="880"/>
              </a:spcBef>
              <a:spcAft>
                <a:spcPts val="0"/>
              </a:spcAft>
              <a:buSzPct val="92000"/>
              <a:buChar char="◼"/>
            </a:pPr>
            <a:r>
              <a:rPr b="1" lang="de-DE" sz="5600"/>
              <a:t>Chuin-Fei </a:t>
            </a:r>
            <a:r>
              <a:rPr b="1" lang="de-DE" sz="5600"/>
              <a:t>(</a:t>
            </a:r>
            <a:r>
              <a:rPr b="1" lang="de-DE" sz="5600"/>
              <a:t>Algorithmenentwurf</a:t>
            </a:r>
            <a:r>
              <a:rPr b="1" lang="de-DE" sz="5600"/>
              <a:t>): </a:t>
            </a:r>
            <a:r>
              <a:rPr lang="de-DE" sz="5600"/>
              <a:t>verantwortlich für die </a:t>
            </a:r>
            <a:r>
              <a:rPr lang="de-DE" sz="5600"/>
              <a:t>algorithmus bezogene</a:t>
            </a:r>
            <a:r>
              <a:rPr lang="de-DE" sz="5600"/>
              <a:t> Arbeit des Projekts, einschließlich der Erforschung des Algorithmus, des </a:t>
            </a:r>
            <a:r>
              <a:rPr lang="de-DE" sz="5600"/>
              <a:t>Algorithmenentwurfs</a:t>
            </a:r>
            <a:r>
              <a:rPr lang="de-DE" sz="5600"/>
              <a:t>, der Implementierung des Algorithmus, des Testens des Algorithmus, der Optimierung des Algorithmus, usw.</a:t>
            </a:r>
            <a:br>
              <a:rPr lang="de-DE" sz="5600"/>
            </a:br>
            <a:endParaRPr sz="5600"/>
          </a:p>
          <a:p>
            <a:pPr indent="-306000" lvl="0" marL="306000" rtl="0" algn="l">
              <a:lnSpc>
                <a:spcPct val="110000"/>
              </a:lnSpc>
              <a:spcBef>
                <a:spcPts val="880"/>
              </a:spcBef>
              <a:spcAft>
                <a:spcPts val="0"/>
              </a:spcAft>
              <a:buSzPct val="92000"/>
              <a:buChar char="◼"/>
            </a:pPr>
            <a:r>
              <a:rPr b="1" lang="de-DE" sz="5600"/>
              <a:t>Shiming </a:t>
            </a:r>
            <a:r>
              <a:rPr b="1" lang="de-DE" sz="5600"/>
              <a:t>(Modellbewertung): </a:t>
            </a:r>
            <a:r>
              <a:rPr lang="de-DE" sz="5600"/>
              <a:t>Verantwortlich für die modellbezogenen Arbeiten des Projekts, einschließlich Training des Modells, Bewertung des Modells, Vergleich des Modells, Demonstration des Modells, Anwendung des Modells, usw.</a:t>
            </a:r>
            <a:br>
              <a:rPr lang="de-DE" sz="2000"/>
            </a:br>
            <a:br>
              <a:rPr lang="de-DE"/>
            </a:br>
            <a:br>
              <a:rPr lang="de-DE"/>
            </a:b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