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Nunito" pitchFamily="2" charset="77"/>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ed39760f9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ed39760f9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bed39760f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bed39760f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bed39760f9_0_8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bed39760f9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bed39760f9_0_10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bed39760f9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bed39760f9_0_9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bed39760f9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bed39760f9_0_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bed39760f9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ed39760f9_0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ed39760f9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bed39760f9_0_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bed39760f9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bed39760f9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bed39760f9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bed39760f9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bed39760f9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ed39760f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ed39760f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ed39760f9_0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ed39760f9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bed39760f9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bed39760f9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bed39760f9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bed39760f9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bed39760f9_0_9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bed39760f9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bed39760f9_0_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bed39760f9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ed39760f9_0_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ed39760f9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bed39760f9_0_10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bed39760f9_0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bf5aed2c1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bf5aed2c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bf5aed2c1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bf5aed2c1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bf5aed2c11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bf5aed2c1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ed39760f9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ed39760f9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bed39760f9_0_1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bed39760f9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bf5aed2c11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bf5aed2c1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bed39760f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bed39760f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bed39760f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bed39760f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ed39760f9_0_10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ed39760f9_0_1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ed39760f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ed39760f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ed39760f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ed39760f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ed39760f9_0_9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ed39760f9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ed39760f9_0_1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ed39760f9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ed39760f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ed39760f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omle/Analyse-digitalisierter-Fundmuenzen/blob/main/Merkmalsextraktion/extract_features.ipynb"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github.com/Soomle/Analyse-digitalisierter-Fundmuenzen/blob/main/Merkmalsextraktion/train_model.ipynb" TargetMode="External"/><Relationship Id="rId5" Type="http://schemas.openxmlformats.org/officeDocument/2006/relationships/hyperlink" Target="https://github.com/Soomle/Analyse-digitalisierter-Fundmuenzen/blob/main/Merkmalsextraktion/process_image.ipynb" TargetMode="External"/><Relationship Id="rId4" Type="http://schemas.openxmlformats.org/officeDocument/2006/relationships/hyperlink" Target="https://github.com/Soomle/Analyse-digitalisierter-Fundmuenzen/blob/main/Merkmalsextraktion/initialize_model.ipyn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oomle/Analyse-digitalisierter-Fundmuenzen/blob/main/Merkmalsextraktion/extract_features.ipynb"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oomle/Analyse-digitalisierter-Fundmuenzen/blob/main/Merkmalsextraktion/extract_features.ipynb"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github.com/Soomle/Analyse-digitalisierter-Fundmuenzen/blob/main/Merkmalsextraktion/initialize_model.ipyn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oomle/Analyse-digitalisierter-Fundmuenzen/blob/main/Merkmalsextraktion/extract_features.ipynb"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Soomle/Analyse-digitalisierter-Fundmuenzen/blob/main/Merkmalsextraktion/process_image.ipynb"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oomle/Analyse-digitalisierter-Fundmuenzen/blob/main/Merkmalsextraktion/extract_features.ipynb"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github.com/Soomle/Analyse-digitalisierter-Fundmuenzen/blob/main/Merkmalsextraktion/train_model.ipynb"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oomle/Analyse-digitalisierter-Fundmuenzen/blob/main/Merkmalsextraktion/extract_features.ipyn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Soomle/Analyse-digitalisierter-Fundmuenzen/blob/main/Merkmalsextraktion/train_model.ipynb" TargetMode="External"/><Relationship Id="rId5" Type="http://schemas.openxmlformats.org/officeDocument/2006/relationships/hyperlink" Target="https://github.com/Soomle/Analyse-digitalisierter-Fundmuenzen/blob/main/Merkmalsextraktion/process_image.ipynb" TargetMode="External"/><Relationship Id="rId4" Type="http://schemas.openxmlformats.org/officeDocument/2006/relationships/hyperlink" Target="https://github.com/Soomle/Analyse-digitalisierter-Fundmuenzen/blob/main/Merkmalsextraktion/initialize_model.ipynb"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drive.google.com/file/d/1NpXnWq6m8vbujTlSTjsHophM5Thymmw0/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de"/>
              <a:t>Softwareprojekt Münzen</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b="1"/>
              <a:t>Chuin-fei, GuoZheng,ShiMing,Samina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Gantt</a:t>
            </a:r>
            <a:endParaRPr/>
          </a:p>
        </p:txBody>
      </p:sp>
      <p:sp>
        <p:nvSpPr>
          <p:cNvPr id="184" name="Google Shape;18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22"/>
          <p:cNvPicPr preferRelativeResize="0"/>
          <p:nvPr/>
        </p:nvPicPr>
        <p:blipFill>
          <a:blip r:embed="rId3">
            <a:alphaModFix/>
          </a:blip>
          <a:stretch>
            <a:fillRect/>
          </a:stretch>
        </p:blipFill>
        <p:spPr>
          <a:xfrm>
            <a:off x="0" y="97534"/>
            <a:ext cx="9144000" cy="4948432"/>
          </a:xfrm>
          <a:prstGeom prst="rect">
            <a:avLst/>
          </a:prstGeom>
          <a:noFill/>
          <a:ln>
            <a:noFill/>
          </a:ln>
        </p:spPr>
      </p:pic>
      <p:pic>
        <p:nvPicPr>
          <p:cNvPr id="186" name="Google Shape;186;p22"/>
          <p:cNvPicPr preferRelativeResize="0"/>
          <p:nvPr/>
        </p:nvPicPr>
        <p:blipFill>
          <a:blip r:embed="rId4">
            <a:alphaModFix/>
          </a:blip>
          <a:stretch>
            <a:fillRect/>
          </a:stretch>
        </p:blipFill>
        <p:spPr>
          <a:xfrm>
            <a:off x="1460838" y="576338"/>
            <a:ext cx="771525" cy="71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Arbeitsprozess</a:t>
            </a:r>
            <a:endParaRPr sz="2700"/>
          </a:p>
        </p:txBody>
      </p:sp>
      <p:sp>
        <p:nvSpPr>
          <p:cNvPr id="192" name="Google Shape;192;p23"/>
          <p:cNvSpPr txBox="1">
            <a:spLocks noGrp="1"/>
          </p:cNvSpPr>
          <p:nvPr>
            <p:ph type="body" idx="1"/>
          </p:nvPr>
        </p:nvSpPr>
        <p:spPr>
          <a:xfrm>
            <a:off x="764200" y="1908275"/>
            <a:ext cx="7505700" cy="2448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de" sz="1332"/>
              <a:t>Recherche in den Bereichen:</a:t>
            </a:r>
            <a:endParaRPr sz="1332"/>
          </a:p>
          <a:p>
            <a:pPr marL="457200" lvl="0" indent="-313192" algn="l" rtl="0">
              <a:lnSpc>
                <a:spcPct val="105000"/>
              </a:lnSpc>
              <a:spcBef>
                <a:spcPts val="1200"/>
              </a:spcBef>
              <a:spcAft>
                <a:spcPts val="0"/>
              </a:spcAft>
              <a:buSzPts val="1332"/>
              <a:buChar char="●"/>
            </a:pPr>
            <a:r>
              <a:rPr lang="de" sz="1332"/>
              <a:t>Vorverarbeitung </a:t>
            </a:r>
            <a:endParaRPr sz="1332"/>
          </a:p>
          <a:p>
            <a:pPr marL="457200" lvl="0" indent="-313192" algn="l" rtl="0">
              <a:lnSpc>
                <a:spcPct val="105000"/>
              </a:lnSpc>
              <a:spcBef>
                <a:spcPts val="0"/>
              </a:spcBef>
              <a:spcAft>
                <a:spcPts val="0"/>
              </a:spcAft>
              <a:buSzPts val="1332"/>
              <a:buChar char="●"/>
            </a:pPr>
            <a:r>
              <a:rPr lang="de" sz="1332"/>
              <a:t>Merkmalextraktion</a:t>
            </a:r>
            <a:endParaRPr sz="1332"/>
          </a:p>
          <a:p>
            <a:pPr marL="457200" lvl="0" indent="-313192" algn="l" rtl="0">
              <a:lnSpc>
                <a:spcPct val="105000"/>
              </a:lnSpc>
              <a:spcBef>
                <a:spcPts val="0"/>
              </a:spcBef>
              <a:spcAft>
                <a:spcPts val="0"/>
              </a:spcAft>
              <a:buSzPts val="1332"/>
              <a:buChar char="●"/>
            </a:pPr>
            <a:r>
              <a:rPr lang="de" sz="1332"/>
              <a:t>Klassifizierung </a:t>
            </a:r>
            <a:endParaRPr sz="1332"/>
          </a:p>
          <a:p>
            <a:pPr marL="457200" lvl="0" indent="-313192" algn="l" rtl="0">
              <a:lnSpc>
                <a:spcPct val="105000"/>
              </a:lnSpc>
              <a:spcBef>
                <a:spcPts val="0"/>
              </a:spcBef>
              <a:spcAft>
                <a:spcPts val="0"/>
              </a:spcAft>
              <a:buSzPts val="1332"/>
              <a:buChar char="●"/>
            </a:pPr>
            <a:r>
              <a:rPr lang="de" sz="1332"/>
              <a:t>Sortierung</a:t>
            </a:r>
            <a:endParaRPr sz="1332"/>
          </a:p>
          <a:p>
            <a:pPr marL="0" lvl="0" indent="0" algn="l" rtl="0">
              <a:lnSpc>
                <a:spcPct val="105000"/>
              </a:lnSpc>
              <a:spcBef>
                <a:spcPts val="1200"/>
              </a:spcBef>
              <a:spcAft>
                <a:spcPts val="1200"/>
              </a:spcAft>
              <a:buNone/>
            </a:pPr>
            <a:r>
              <a:rPr lang="de" sz="1332"/>
              <a:t>→ Hauptsächlich Vorlesungsmaterialien von Bildverarbeitung   angeschaut und online Recherchen betrieben wie man soetwas am besten implementieren kann</a:t>
            </a:r>
            <a:endParaRPr sz="1332"/>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Arbeitsprozess </a:t>
            </a:r>
            <a:r>
              <a:rPr lang="de" sz="1300">
                <a:latin typeface="Calibri"/>
                <a:ea typeface="Calibri"/>
                <a:cs typeface="Calibri"/>
                <a:sym typeface="Calibri"/>
              </a:rPr>
              <a:t>(Vorverarbeitung )</a:t>
            </a:r>
            <a:endParaRPr/>
          </a:p>
        </p:txBody>
      </p:sp>
      <p:sp>
        <p:nvSpPr>
          <p:cNvPr id="198" name="Google Shape;198;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b="1" u="sng"/>
              <a:t>Ordner Vorverarbeitung:</a:t>
            </a:r>
            <a:r>
              <a:rPr lang="de" u="sng"/>
              <a:t> </a:t>
            </a:r>
            <a:r>
              <a:rPr lang="de" u="sng">
                <a:solidFill>
                  <a:srgbClr val="111111"/>
                </a:solidFill>
                <a:highlight>
                  <a:schemeClr val="dk1"/>
                </a:highlight>
              </a:rPr>
              <a:t>Dieser Ordner enthält die Skripte oder Funktionen, die die Bilder für die Merkmalsextraktion vorbereiten soll. Es sollen verschiedene Operationen wie Zuschneiden, Skalieren, Konvertieren, Filtern, etc. durchgeführt werden.</a:t>
            </a:r>
            <a:endParaRPr u="sng"/>
          </a:p>
          <a:p>
            <a:pPr marL="457200" lvl="0" indent="-311150" algn="l" rtl="0">
              <a:spcBef>
                <a:spcPts val="1200"/>
              </a:spcBef>
              <a:spcAft>
                <a:spcPts val="0"/>
              </a:spcAft>
              <a:buSzPts val="1300"/>
              <a:buAutoNum type="arabicPeriod"/>
            </a:pPr>
            <a:r>
              <a:rPr lang="de"/>
              <a:t>Verwendung Matlab -&gt;experimentierphase um  zu schauen was für Merkmale man erkennen kann</a:t>
            </a:r>
            <a:endParaRPr/>
          </a:p>
          <a:p>
            <a:pPr marL="457200" lvl="0" indent="-311150" algn="l" rtl="0">
              <a:spcBef>
                <a:spcPts val="0"/>
              </a:spcBef>
              <a:spcAft>
                <a:spcPts val="0"/>
              </a:spcAft>
              <a:buSzPts val="1300"/>
              <a:buAutoNum type="arabicPeriod"/>
            </a:pPr>
            <a:r>
              <a:rPr lang="de"/>
              <a:t>Versucht die von uns analysierten merkmale zu vereinfachen → fokus auf standard geometrischen Formen gelegt</a:t>
            </a:r>
            <a:endParaRPr/>
          </a:p>
          <a:p>
            <a:pPr marL="457200" lvl="0" indent="-311150" algn="l" rtl="0">
              <a:spcBef>
                <a:spcPts val="0"/>
              </a:spcBef>
              <a:spcAft>
                <a:spcPts val="0"/>
              </a:spcAft>
              <a:buSzPts val="1300"/>
              <a:buAutoNum type="arabicPeriod"/>
            </a:pPr>
            <a:r>
              <a:rPr lang="de"/>
              <a:t>Sortieralgorithmus für Vollständige Münzen entworfen  </a:t>
            </a:r>
            <a:endParaRPr/>
          </a:p>
          <a:p>
            <a:pPr marL="0" lvl="0" indent="0" algn="l" rtl="0">
              <a:spcBef>
                <a:spcPts val="1200"/>
              </a:spcBef>
              <a:spcAft>
                <a:spcPts val="1200"/>
              </a:spcAft>
              <a:buNone/>
            </a:pPr>
            <a:r>
              <a:rPr lang="de"/>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Arbeitsprozess </a:t>
            </a:r>
            <a:r>
              <a:rPr lang="de" sz="1300">
                <a:latin typeface="Calibri"/>
                <a:ea typeface="Calibri"/>
                <a:cs typeface="Calibri"/>
                <a:sym typeface="Calibri"/>
              </a:rPr>
              <a:t>(Vorverarbeitung )</a:t>
            </a:r>
            <a:endParaRPr/>
          </a:p>
        </p:txBody>
      </p:sp>
      <p:sp>
        <p:nvSpPr>
          <p:cNvPr id="204" name="Google Shape;204;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Sortieralgorithmus für Vollständige Münzen entworfen</a:t>
            </a:r>
            <a:endParaRPr/>
          </a:p>
          <a:p>
            <a:pPr marL="0" lvl="0" indent="0" algn="l" rtl="0">
              <a:spcBef>
                <a:spcPts val="1200"/>
              </a:spcBef>
              <a:spcAft>
                <a:spcPts val="0"/>
              </a:spcAft>
              <a:buNone/>
            </a:pPr>
            <a:r>
              <a:rPr lang="de"/>
              <a:t>-&gt; </a:t>
            </a:r>
            <a:endParaRPr/>
          </a:p>
          <a:p>
            <a:pPr marL="457200" lvl="0" indent="-311150" algn="l" rtl="0">
              <a:spcBef>
                <a:spcPts val="1200"/>
              </a:spcBef>
              <a:spcAft>
                <a:spcPts val="0"/>
              </a:spcAft>
              <a:buSzPts val="1300"/>
              <a:buAutoNum type="arabicPeriod"/>
            </a:pPr>
            <a:r>
              <a:rPr lang="de"/>
              <a:t>Erstellung für 2 Ordner   </a:t>
            </a:r>
            <a:endParaRPr/>
          </a:p>
          <a:p>
            <a:pPr marL="457200" lvl="0" indent="-311150" algn="l" rtl="0">
              <a:spcBef>
                <a:spcPts val="0"/>
              </a:spcBef>
              <a:spcAft>
                <a:spcPts val="0"/>
              </a:spcAft>
              <a:buSzPts val="1300"/>
              <a:buAutoNum type="arabicPeriod"/>
            </a:pPr>
            <a:r>
              <a:rPr lang="de"/>
              <a:t>Einlesen des Ordner mit den Dateien</a:t>
            </a:r>
            <a:endParaRPr/>
          </a:p>
          <a:p>
            <a:pPr marL="457200" lvl="0" indent="-311150" algn="l" rtl="0">
              <a:spcBef>
                <a:spcPts val="0"/>
              </a:spcBef>
              <a:spcAft>
                <a:spcPts val="0"/>
              </a:spcAft>
              <a:buSzPts val="1300"/>
              <a:buAutoNum type="arabicPeriod"/>
            </a:pPr>
            <a:r>
              <a:rPr lang="de"/>
              <a:t>Extraktion der äußeren Kontur</a:t>
            </a:r>
            <a:endParaRPr/>
          </a:p>
          <a:p>
            <a:pPr marL="457200" lvl="0" indent="-311150" algn="l" rtl="0">
              <a:spcBef>
                <a:spcPts val="0"/>
              </a:spcBef>
              <a:spcAft>
                <a:spcPts val="0"/>
              </a:spcAft>
              <a:buSzPts val="1300"/>
              <a:buAutoNum type="arabicPeriod"/>
            </a:pPr>
            <a:r>
              <a:rPr lang="de"/>
              <a:t>Sortieren in den jeweiligen Behälter</a:t>
            </a:r>
            <a:endParaRPr/>
          </a:p>
          <a:p>
            <a:pPr marL="0" lvl="0" indent="0" algn="l" rtl="0">
              <a:spcBef>
                <a:spcPts val="1200"/>
              </a:spcBef>
              <a:spcAft>
                <a:spcPts val="1200"/>
              </a:spcAft>
              <a:buNone/>
            </a:pPr>
            <a:r>
              <a:rPr lang="de"/>
              <a:t>	</a:t>
            </a:r>
            <a:endParaRPr/>
          </a:p>
        </p:txBody>
      </p:sp>
      <p:pic>
        <p:nvPicPr>
          <p:cNvPr id="205" name="Google Shape;205;p25"/>
          <p:cNvPicPr preferRelativeResize="0"/>
          <p:nvPr/>
        </p:nvPicPr>
        <p:blipFill>
          <a:blip r:embed="rId3">
            <a:alphaModFix/>
          </a:blip>
          <a:stretch>
            <a:fillRect/>
          </a:stretch>
        </p:blipFill>
        <p:spPr>
          <a:xfrm>
            <a:off x="4836775" y="739825"/>
            <a:ext cx="4002351" cy="3965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Arbeitsprozess </a:t>
            </a:r>
            <a:r>
              <a:rPr lang="de" sz="1300">
                <a:latin typeface="Calibri"/>
                <a:ea typeface="Calibri"/>
                <a:cs typeface="Calibri"/>
                <a:sym typeface="Calibri"/>
              </a:rPr>
              <a:t>(Merkmalextraktion )</a:t>
            </a:r>
            <a:endParaRPr/>
          </a:p>
        </p:txBody>
      </p:sp>
      <p:sp>
        <p:nvSpPr>
          <p:cNvPr id="211" name="Google Shape;211;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de"/>
              <a:t>Anhand der experimentellen Phase haben wir bemerkt das es zuviel unterschiedliche Merkmale gibt und wir aus diesem Grund machine learning anwenden müssen</a:t>
            </a:r>
            <a:endParaRPr/>
          </a:p>
          <a:p>
            <a:pPr marL="457200" lvl="0" indent="-311150" algn="l" rtl="0">
              <a:spcBef>
                <a:spcPts val="1200"/>
              </a:spcBef>
              <a:spcAft>
                <a:spcPts val="0"/>
              </a:spcAft>
              <a:buSzPts val="1300"/>
              <a:buChar char="-"/>
            </a:pPr>
            <a:r>
              <a:rPr lang="de"/>
              <a:t>Problem: keiner von uns kennt sich mit machine learning aus</a:t>
            </a:r>
            <a:endParaRPr/>
          </a:p>
          <a:p>
            <a:pPr marL="0" lvl="0" indent="0" algn="l" rtl="0">
              <a:spcBef>
                <a:spcPts val="1200"/>
              </a:spcBef>
              <a:spcAft>
                <a:spcPts val="0"/>
              </a:spcAft>
              <a:buNone/>
            </a:pPr>
            <a:r>
              <a:rPr lang="de"/>
              <a:t>wir haben uns verschiedene online Modelle angeschaut:</a:t>
            </a:r>
            <a:endParaRPr/>
          </a:p>
          <a:p>
            <a:pPr marL="457200" lvl="0" indent="-304285" algn="l" rtl="0">
              <a:lnSpc>
                <a:spcPct val="115000"/>
              </a:lnSpc>
              <a:spcBef>
                <a:spcPts val="1200"/>
              </a:spcBef>
              <a:spcAft>
                <a:spcPts val="0"/>
              </a:spcAft>
              <a:buSzPts val="1192"/>
              <a:buChar char="●"/>
            </a:pPr>
            <a:r>
              <a:rPr lang="de" sz="1191">
                <a:solidFill>
                  <a:srgbClr val="111111"/>
                </a:solidFill>
              </a:rPr>
              <a:t>ResNet</a:t>
            </a:r>
            <a:endParaRPr sz="1191">
              <a:solidFill>
                <a:srgbClr val="111111"/>
              </a:solidFill>
            </a:endParaRPr>
          </a:p>
          <a:p>
            <a:pPr marL="457200" lvl="0" indent="-304285" algn="l" rtl="0">
              <a:lnSpc>
                <a:spcPct val="115000"/>
              </a:lnSpc>
              <a:spcBef>
                <a:spcPts val="0"/>
              </a:spcBef>
              <a:spcAft>
                <a:spcPts val="0"/>
              </a:spcAft>
              <a:buClr>
                <a:srgbClr val="111111"/>
              </a:buClr>
              <a:buSzPts val="1192"/>
              <a:buChar char="●"/>
            </a:pPr>
            <a:r>
              <a:rPr lang="de" sz="1191">
                <a:solidFill>
                  <a:srgbClr val="111111"/>
                </a:solidFill>
              </a:rPr>
              <a:t>DenseNet</a:t>
            </a:r>
            <a:endParaRPr sz="1191">
              <a:solidFill>
                <a:srgbClr val="111111"/>
              </a:solidFill>
            </a:endParaRPr>
          </a:p>
          <a:p>
            <a:pPr marL="457200" lvl="0" indent="-304285" algn="l" rtl="0">
              <a:lnSpc>
                <a:spcPct val="115000"/>
              </a:lnSpc>
              <a:spcBef>
                <a:spcPts val="0"/>
              </a:spcBef>
              <a:spcAft>
                <a:spcPts val="0"/>
              </a:spcAft>
              <a:buClr>
                <a:srgbClr val="111111"/>
              </a:buClr>
              <a:buSzPts val="1192"/>
              <a:buChar char="●"/>
            </a:pPr>
            <a:r>
              <a:rPr lang="de" sz="1191">
                <a:solidFill>
                  <a:srgbClr val="111111"/>
                </a:solidFill>
              </a:rPr>
              <a:t>Inception</a:t>
            </a:r>
            <a:endParaRPr sz="1191">
              <a:solidFill>
                <a:srgbClr val="111111"/>
              </a:solidFill>
            </a:endParaRPr>
          </a:p>
          <a:p>
            <a:pPr marL="12700" lvl="0" indent="0" algn="l" rtl="0">
              <a:lnSpc>
                <a:spcPct val="115000"/>
              </a:lnSpc>
              <a:spcBef>
                <a:spcPts val="0"/>
              </a:spcBef>
              <a:spcAft>
                <a:spcPts val="0"/>
              </a:spcAft>
              <a:buNone/>
            </a:pPr>
            <a:endParaRPr sz="1500">
              <a:solidFill>
                <a:srgbClr val="111111"/>
              </a:solidFill>
              <a:latin typeface="Arial"/>
              <a:ea typeface="Arial"/>
              <a:cs typeface="Arial"/>
              <a:sym typeface="Arial"/>
            </a:endParaRPr>
          </a:p>
          <a:p>
            <a:pPr marL="0" lvl="0" indent="0" algn="l" rtl="0">
              <a:spcBef>
                <a:spcPts val="0"/>
              </a:spcBef>
              <a:spcAft>
                <a:spcPts val="1200"/>
              </a:spcAft>
              <a:buNone/>
            </a:pPr>
            <a:endParaRPr/>
          </a:p>
        </p:txBody>
      </p:sp>
      <p:sp>
        <p:nvSpPr>
          <p:cNvPr id="212" name="Google Shape;212;p26"/>
          <p:cNvSpPr txBox="1"/>
          <p:nvPr/>
        </p:nvSpPr>
        <p:spPr>
          <a:xfrm>
            <a:off x="2659875" y="3187225"/>
            <a:ext cx="3000000" cy="7941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Efficient Net</a:t>
            </a:r>
            <a:endParaRPr sz="1200">
              <a:solidFill>
                <a:srgbClr val="111111"/>
              </a:solidFill>
              <a:latin typeface="Calibri"/>
              <a:ea typeface="Calibri"/>
              <a:cs typeface="Calibri"/>
              <a:sym typeface="Calibri"/>
            </a:endParaRPr>
          </a:p>
          <a:p>
            <a:pPr marL="457200" lvl="0" indent="-304800" algn="l" rtl="0">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VGG16</a:t>
            </a:r>
            <a:endParaRPr sz="1200">
              <a:solidFill>
                <a:srgbClr val="111111"/>
              </a:solidFill>
              <a:latin typeface="Calibri"/>
              <a:ea typeface="Calibri"/>
              <a:cs typeface="Calibri"/>
              <a:sym typeface="Calibri"/>
            </a:endParaRPr>
          </a:p>
          <a:p>
            <a:pPr marL="457200" lvl="0" indent="-304800" algn="l" rtl="0">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VGG19</a:t>
            </a:r>
            <a:endParaRPr sz="1200">
              <a:solidFill>
                <a:srgbClr val="11111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de" sz="2400">
                <a:latin typeface="Calibri"/>
                <a:ea typeface="Calibri"/>
                <a:cs typeface="Calibri"/>
                <a:sym typeface="Calibri"/>
              </a:rPr>
              <a:t>Projektziel Änderungen</a:t>
            </a:r>
            <a:endParaRPr sz="2400">
              <a:latin typeface="Calibri"/>
              <a:ea typeface="Calibri"/>
              <a:cs typeface="Calibri"/>
              <a:sym typeface="Calibri"/>
            </a:endParaRPr>
          </a:p>
        </p:txBody>
      </p:sp>
      <p:sp>
        <p:nvSpPr>
          <p:cNvPr id="218" name="Google Shape;218;p27"/>
          <p:cNvSpPr txBox="1">
            <a:spLocks noGrp="1"/>
          </p:cNvSpPr>
          <p:nvPr>
            <p:ph type="body" idx="1"/>
          </p:nvPr>
        </p:nvSpPr>
        <p:spPr>
          <a:xfrm>
            <a:off x="771175" y="1605900"/>
            <a:ext cx="4084800" cy="305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217"/>
              <a:t>Unser Ziel ist es, ein fortschrittliches maschinelles Lernsystem zu entwickeln,das in der Lage ist, Merkmale aus Bildern von Fundmünzen zu extrahieren und diese Merkmale zu nutzen, um Ähnlichkeiten zwischen verschiedenen Münzen zu identifizieren. Dieses System wird in der Lage sein, neue Datensätze von Münzen Bildern zu verarbeiten, die Merkmale mit denen in unserer bestehenden Datenbank abzugleichen und letztendlich Informationen darüber zu liefern, wie ähnlich eine neue Münze zu den bereits vorhandenen Münzen ist. Durch die Erreichung dieses Ziels erhoffen wir, die Effizienz und Genauigkeit von Münz Identifikation erheblich zu verbessern.</a:t>
            </a:r>
            <a:endParaRPr sz="1217"/>
          </a:p>
          <a:p>
            <a:pPr marL="0" lvl="0" indent="0" algn="l" rtl="0">
              <a:spcBef>
                <a:spcPts val="1200"/>
              </a:spcBef>
              <a:spcAft>
                <a:spcPts val="0"/>
              </a:spcAft>
              <a:buNone/>
            </a:pPr>
            <a:endParaRPr sz="717"/>
          </a:p>
          <a:p>
            <a:pPr marL="0" lvl="0" indent="0" algn="l" rtl="0">
              <a:spcBef>
                <a:spcPts val="1200"/>
              </a:spcBef>
              <a:spcAft>
                <a:spcPts val="0"/>
              </a:spcAft>
              <a:buNone/>
            </a:pPr>
            <a:endParaRPr sz="717"/>
          </a:p>
          <a:p>
            <a:pPr marL="0" lvl="0" indent="0" algn="l" rtl="0">
              <a:spcBef>
                <a:spcPts val="1200"/>
              </a:spcBef>
              <a:spcAft>
                <a:spcPts val="0"/>
              </a:spcAft>
              <a:buNone/>
            </a:pPr>
            <a:endParaRPr sz="717"/>
          </a:p>
          <a:p>
            <a:pPr marL="0" lvl="0" indent="0" algn="l" rtl="0">
              <a:spcBef>
                <a:spcPts val="1200"/>
              </a:spcBef>
              <a:spcAft>
                <a:spcPts val="1200"/>
              </a:spcAft>
              <a:buSzPts val="523"/>
              <a:buNone/>
            </a:pPr>
            <a:endParaRPr sz="717"/>
          </a:p>
        </p:txBody>
      </p:sp>
      <p:sp>
        <p:nvSpPr>
          <p:cNvPr id="219" name="Google Shape;219;p27"/>
          <p:cNvSpPr txBox="1"/>
          <p:nvPr/>
        </p:nvSpPr>
        <p:spPr>
          <a:xfrm>
            <a:off x="4898725" y="1605900"/>
            <a:ext cx="3755100" cy="270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de" sz="1200">
                <a:solidFill>
                  <a:schemeClr val="dk2"/>
                </a:solidFill>
                <a:latin typeface="Calibri"/>
                <a:ea typeface="Calibri"/>
                <a:cs typeface="Calibri"/>
                <a:sym typeface="Calibri"/>
              </a:rPr>
              <a:t>Zusätzlich planen wir, ein benutzerfreundliches User Interface zu erstellen. Dieses Interface ermöglicht es dem Nutzer, den Identifikations- oder Ähnlichkeitsgrad für eine Münze zu bestimmen. Nach der Identifikation kann der Nutzer entscheiden, ob er diese Münze zu den bereits vorhandenen Münzen mit ähnlichen Merkmalen hinzufügen möchte oder ob er einen separaten Behälter für diese Münze erstellen möchte. Die restlichen Münzen können dann entweder wiederverwendet oder verworfen werden. Dieser Prozessschritt wird es dem Nutzer ermöglichen, die Münzen effizient zu organisieren und die Datenbank kontinuierlich zu aktualisieren.</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05000"/>
              </a:lnSpc>
              <a:spcBef>
                <a:spcPts val="0"/>
              </a:spcBef>
              <a:spcAft>
                <a:spcPts val="0"/>
              </a:spcAft>
              <a:buNone/>
            </a:pPr>
            <a:r>
              <a:rPr lang="de" sz="2650"/>
              <a:t>Noch zu bearbeitende Arbeitsprozesse</a:t>
            </a:r>
            <a:endParaRPr sz="2650"/>
          </a:p>
          <a:p>
            <a:pPr marL="1371600" lvl="0" indent="0" algn="l" rtl="0">
              <a:lnSpc>
                <a:spcPct val="105000"/>
              </a:lnSpc>
              <a:spcBef>
                <a:spcPts val="1200"/>
              </a:spcBef>
              <a:spcAft>
                <a:spcPts val="0"/>
              </a:spcAft>
              <a:buNone/>
            </a:pPr>
            <a:endParaRPr sz="1332">
              <a:solidFill>
                <a:schemeClr val="dk2"/>
              </a:solidFill>
              <a:latin typeface="Calibri"/>
              <a:ea typeface="Calibri"/>
              <a:cs typeface="Calibri"/>
              <a:sym typeface="Calibri"/>
            </a:endParaRPr>
          </a:p>
          <a:p>
            <a:pPr marL="0" lvl="0" indent="0" algn="l" rtl="0">
              <a:lnSpc>
                <a:spcPct val="115000"/>
              </a:lnSpc>
              <a:spcBef>
                <a:spcPts val="1200"/>
              </a:spcBef>
              <a:spcAft>
                <a:spcPts val="1200"/>
              </a:spcAft>
              <a:buNone/>
            </a:pPr>
            <a:endParaRPr/>
          </a:p>
        </p:txBody>
      </p:sp>
      <p:sp>
        <p:nvSpPr>
          <p:cNvPr id="225" name="Google Shape;225;p28"/>
          <p:cNvSpPr txBox="1"/>
          <p:nvPr/>
        </p:nvSpPr>
        <p:spPr>
          <a:xfrm>
            <a:off x="871025" y="1280575"/>
            <a:ext cx="6420300" cy="2903400"/>
          </a:xfrm>
          <a:prstGeom prst="rect">
            <a:avLst/>
          </a:prstGeom>
          <a:noFill/>
          <a:ln>
            <a:noFill/>
          </a:ln>
        </p:spPr>
        <p:txBody>
          <a:bodyPr spcFirstLastPara="1" wrap="square" lIns="91425" tIns="91425" rIns="91425" bIns="91425" anchor="t" anchorCtr="0">
            <a:noAutofit/>
          </a:bodyPr>
          <a:lstStyle/>
          <a:p>
            <a:pPr marL="457200" lvl="0" indent="0" algn="l" rtl="0">
              <a:lnSpc>
                <a:spcPct val="105000"/>
              </a:lnSpc>
              <a:spcBef>
                <a:spcPts val="0"/>
              </a:spcBef>
              <a:spcAft>
                <a:spcPts val="0"/>
              </a:spcAft>
              <a:buNone/>
            </a:pPr>
            <a:endParaRPr sz="1332">
              <a:solidFill>
                <a:schemeClr val="dk2"/>
              </a:solidFill>
              <a:latin typeface="Calibri"/>
              <a:ea typeface="Calibri"/>
              <a:cs typeface="Calibri"/>
              <a:sym typeface="Calibri"/>
            </a:endParaRPr>
          </a:p>
          <a:p>
            <a:pPr marL="457200" lvl="0" indent="0" algn="l" rtl="0">
              <a:lnSpc>
                <a:spcPct val="105000"/>
              </a:lnSpc>
              <a:spcBef>
                <a:spcPts val="1200"/>
              </a:spcBef>
              <a:spcAft>
                <a:spcPts val="0"/>
              </a:spcAft>
              <a:buNone/>
            </a:pPr>
            <a:endParaRPr sz="1632">
              <a:solidFill>
                <a:schemeClr val="dk2"/>
              </a:solidFill>
              <a:latin typeface="Calibri"/>
              <a:ea typeface="Calibri"/>
              <a:cs typeface="Calibri"/>
              <a:sym typeface="Calibri"/>
            </a:endParaRPr>
          </a:p>
          <a:p>
            <a:pPr marL="457200" lvl="0" indent="-332242" algn="l" rtl="0">
              <a:lnSpc>
                <a:spcPct val="105000"/>
              </a:lnSpc>
              <a:spcBef>
                <a:spcPts val="1200"/>
              </a:spcBef>
              <a:spcAft>
                <a:spcPts val="0"/>
              </a:spcAft>
              <a:buClr>
                <a:schemeClr val="dk2"/>
              </a:buClr>
              <a:buSzPts val="1632"/>
              <a:buFont typeface="Calibri"/>
              <a:buChar char="●"/>
            </a:pPr>
            <a:r>
              <a:rPr lang="de" sz="1632" u="sng">
                <a:solidFill>
                  <a:schemeClr val="dk2"/>
                </a:solidFill>
                <a:latin typeface="Calibri"/>
                <a:ea typeface="Calibri"/>
                <a:cs typeface="Calibri"/>
                <a:sym typeface="Calibri"/>
              </a:rPr>
              <a:t>Überarbeitung der:</a:t>
            </a:r>
            <a:endParaRPr sz="1632" u="sng">
              <a:solidFill>
                <a:schemeClr val="dk2"/>
              </a:solidFill>
              <a:latin typeface="Calibri"/>
              <a:ea typeface="Calibri"/>
              <a:cs typeface="Calibri"/>
              <a:sym typeface="Calibri"/>
            </a:endParaRPr>
          </a:p>
          <a:p>
            <a:pPr marL="914400" lvl="1" indent="-332242" algn="l" rtl="0">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Merkmalextraktion</a:t>
            </a:r>
            <a:endParaRPr sz="1632">
              <a:solidFill>
                <a:schemeClr val="dk2"/>
              </a:solidFill>
              <a:latin typeface="Calibri"/>
              <a:ea typeface="Calibri"/>
              <a:cs typeface="Calibri"/>
              <a:sym typeface="Calibri"/>
            </a:endParaRPr>
          </a:p>
          <a:p>
            <a:pPr marL="457200" lvl="0" indent="-332242" algn="l" rtl="0">
              <a:lnSpc>
                <a:spcPct val="105000"/>
              </a:lnSpc>
              <a:spcBef>
                <a:spcPts val="0"/>
              </a:spcBef>
              <a:spcAft>
                <a:spcPts val="0"/>
              </a:spcAft>
              <a:buClr>
                <a:schemeClr val="dk2"/>
              </a:buClr>
              <a:buSzPts val="1632"/>
              <a:buFont typeface="Calibri"/>
              <a:buChar char="●"/>
            </a:pPr>
            <a:r>
              <a:rPr lang="de" sz="1632" u="sng">
                <a:solidFill>
                  <a:schemeClr val="dk2"/>
                </a:solidFill>
                <a:latin typeface="Calibri"/>
                <a:ea typeface="Calibri"/>
                <a:cs typeface="Calibri"/>
                <a:sym typeface="Calibri"/>
              </a:rPr>
              <a:t>Erstellung von:</a:t>
            </a:r>
            <a:endParaRPr sz="1632" u="sng">
              <a:solidFill>
                <a:schemeClr val="dk2"/>
              </a:solidFill>
              <a:latin typeface="Calibri"/>
              <a:ea typeface="Calibri"/>
              <a:cs typeface="Calibri"/>
              <a:sym typeface="Calibri"/>
            </a:endParaRPr>
          </a:p>
          <a:p>
            <a:pPr marL="914400" lvl="1" indent="-332242" algn="l" rtl="0">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Vergleichsalgorithmus</a:t>
            </a:r>
            <a:endParaRPr sz="1632">
              <a:solidFill>
                <a:schemeClr val="dk2"/>
              </a:solidFill>
              <a:latin typeface="Calibri"/>
              <a:ea typeface="Calibri"/>
              <a:cs typeface="Calibri"/>
              <a:sym typeface="Calibri"/>
            </a:endParaRPr>
          </a:p>
          <a:p>
            <a:pPr marL="914400" lvl="1" indent="-332242" algn="l" rtl="0">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Sortierung</a:t>
            </a:r>
            <a:endParaRPr sz="1632">
              <a:solidFill>
                <a:schemeClr val="dk2"/>
              </a:solidFill>
              <a:latin typeface="Calibri"/>
              <a:ea typeface="Calibri"/>
              <a:cs typeface="Calibri"/>
              <a:sym typeface="Calibri"/>
            </a:endParaRPr>
          </a:p>
          <a:p>
            <a:pPr marL="914400" lvl="1" indent="-332242" algn="l" rtl="0">
              <a:lnSpc>
                <a:spcPct val="105000"/>
              </a:lnSpc>
              <a:spcBef>
                <a:spcPts val="0"/>
              </a:spcBef>
              <a:spcAft>
                <a:spcPts val="0"/>
              </a:spcAft>
              <a:buClr>
                <a:schemeClr val="dk2"/>
              </a:buClr>
              <a:buSzPts val="1632"/>
              <a:buFont typeface="Calibri"/>
              <a:buChar char="○"/>
            </a:pPr>
            <a:r>
              <a:rPr lang="de" sz="1632">
                <a:solidFill>
                  <a:schemeClr val="dk2"/>
                </a:solidFill>
                <a:latin typeface="Calibri"/>
                <a:ea typeface="Calibri"/>
                <a:cs typeface="Calibri"/>
                <a:sym typeface="Calibri"/>
              </a:rPr>
              <a:t>UI/ Benutzeroberfläche</a:t>
            </a:r>
            <a:endParaRPr sz="1632">
              <a:solidFill>
                <a:schemeClr val="dk2"/>
              </a:solidFill>
              <a:latin typeface="Calibri"/>
              <a:ea typeface="Calibri"/>
              <a:cs typeface="Calibri"/>
              <a:sym typeface="Calibri"/>
            </a:endParaRPr>
          </a:p>
          <a:p>
            <a:pPr marL="0" lvl="0" indent="0" algn="l" rtl="0">
              <a:lnSpc>
                <a:spcPct val="105000"/>
              </a:lnSpc>
              <a:spcBef>
                <a:spcPts val="1200"/>
              </a:spcBef>
              <a:spcAft>
                <a:spcPts val="0"/>
              </a:spcAft>
              <a:buNone/>
            </a:pPr>
            <a:endParaRPr sz="1332">
              <a:solidFill>
                <a:schemeClr val="dk2"/>
              </a:solidFill>
              <a:latin typeface="Calibri"/>
              <a:ea typeface="Calibri"/>
              <a:cs typeface="Calibri"/>
              <a:sym typeface="Calibri"/>
            </a:endParaRPr>
          </a:p>
          <a:p>
            <a:pPr marL="0" lvl="0" indent="0" algn="l" rtl="0">
              <a:lnSpc>
                <a:spcPct val="105000"/>
              </a:lnSpc>
              <a:spcBef>
                <a:spcPts val="1200"/>
              </a:spcBef>
              <a:spcAft>
                <a:spcPts val="0"/>
              </a:spcAft>
              <a:buNone/>
            </a:pPr>
            <a:endParaRPr sz="1332">
              <a:solidFill>
                <a:schemeClr val="dk2"/>
              </a:solidFill>
              <a:latin typeface="Calibri"/>
              <a:ea typeface="Calibri"/>
              <a:cs typeface="Calibri"/>
              <a:sym typeface="Calibri"/>
            </a:endParaRPr>
          </a:p>
          <a:p>
            <a:pPr marL="0" lvl="0" indent="0" algn="l" rtl="0">
              <a:lnSpc>
                <a:spcPct val="105000"/>
              </a:lnSpc>
              <a:spcBef>
                <a:spcPts val="1200"/>
              </a:spcBef>
              <a:spcAft>
                <a:spcPts val="1200"/>
              </a:spcAft>
              <a:buNone/>
            </a:pPr>
            <a:endParaRPr sz="1332">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Abgeänderte Merkmalextraktion</a:t>
            </a:r>
            <a:endParaRPr/>
          </a:p>
        </p:txBody>
      </p:sp>
      <p:sp>
        <p:nvSpPr>
          <p:cNvPr id="231" name="Google Shape;231;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marR="152400" lvl="0" indent="0" algn="l" rtl="0">
              <a:spcBef>
                <a:spcPts val="0"/>
              </a:spcBef>
              <a:spcAft>
                <a:spcPts val="0"/>
              </a:spcAft>
              <a:buNone/>
            </a:pPr>
            <a:r>
              <a:rPr lang="de"/>
              <a:t>VGG16 → MobileNetV2  aufgrund von Problemen mit den Ergebnissen und der hantierung von VGG16</a:t>
            </a:r>
            <a:endParaRPr/>
          </a:p>
          <a:p>
            <a:pPr marL="0" marR="152400" lvl="0" indent="0" algn="l" rtl="0">
              <a:spcBef>
                <a:spcPts val="0"/>
              </a:spcBef>
              <a:spcAft>
                <a:spcPts val="0"/>
              </a:spcAft>
              <a:buNone/>
            </a:pPr>
            <a:endParaRPr/>
          </a:p>
          <a:p>
            <a:pPr marL="0" marR="152400" lvl="0" indent="0" algn="l" rtl="0">
              <a:spcBef>
                <a:spcPts val="0"/>
              </a:spcBef>
              <a:spcAft>
                <a:spcPts val="0"/>
              </a:spcAft>
              <a:buNone/>
            </a:pPr>
            <a:r>
              <a:rPr lang="de"/>
              <a:t>Merkmalextraktion in 4 Teile aufgeteilt:</a:t>
            </a:r>
            <a:endParaRPr/>
          </a:p>
          <a:p>
            <a:pPr marL="0" marR="152400" lvl="0" indent="0" algn="l" rtl="0">
              <a:spcBef>
                <a:spcPts val="0"/>
              </a:spcBef>
              <a:spcAft>
                <a:spcPts val="0"/>
              </a:spcAft>
              <a:buNone/>
            </a:pPr>
            <a:endParaRPr/>
          </a:p>
          <a:p>
            <a:pPr marL="0" marR="152400" lvl="0" indent="0" algn="l" rtl="0">
              <a:spcBef>
                <a:spcPts val="0"/>
              </a:spcBef>
              <a:spcAft>
                <a:spcPts val="0"/>
              </a:spcAft>
              <a:buNone/>
            </a:pPr>
            <a:r>
              <a:rPr lang="de">
                <a:highlight>
                  <a:schemeClr val="dk1"/>
                </a:highlight>
                <a:uFill>
                  <a:noFill/>
                </a:uFill>
                <a:hlinkClick r:id="rId3"/>
              </a:rPr>
              <a:t>extract features</a:t>
            </a:r>
            <a:endParaRPr>
              <a:highlight>
                <a:schemeClr val="dk1"/>
              </a:highlight>
            </a:endParaRPr>
          </a:p>
          <a:p>
            <a:pPr marL="0" marR="152400" lvl="0" indent="0" algn="l" rtl="0">
              <a:spcBef>
                <a:spcPts val="0"/>
              </a:spcBef>
              <a:spcAft>
                <a:spcPts val="0"/>
              </a:spcAft>
              <a:buNone/>
            </a:pPr>
            <a:r>
              <a:rPr lang="de">
                <a:highlight>
                  <a:schemeClr val="dk1"/>
                </a:highlight>
                <a:uFill>
                  <a:noFill/>
                </a:uFill>
                <a:hlinkClick r:id="rId4"/>
              </a:rPr>
              <a:t>initialize of the machine learning  model</a:t>
            </a:r>
            <a:endParaRPr>
              <a:highlight>
                <a:schemeClr val="dk1"/>
              </a:highlight>
            </a:endParaRPr>
          </a:p>
          <a:p>
            <a:pPr marL="0" marR="152400" lvl="0" indent="0" algn="l" rtl="0">
              <a:spcBef>
                <a:spcPts val="0"/>
              </a:spcBef>
              <a:spcAft>
                <a:spcPts val="0"/>
              </a:spcAft>
              <a:buNone/>
            </a:pPr>
            <a:r>
              <a:rPr lang="de">
                <a:highlight>
                  <a:schemeClr val="dk1"/>
                </a:highlight>
                <a:uFill>
                  <a:noFill/>
                </a:uFill>
                <a:hlinkClick r:id="rId5"/>
              </a:rPr>
              <a:t>process image</a:t>
            </a:r>
            <a:endParaRPr>
              <a:highlight>
                <a:schemeClr val="dk1"/>
              </a:highlight>
            </a:endParaRPr>
          </a:p>
          <a:p>
            <a:pPr marL="0" marR="152400" lvl="0" indent="0" algn="l" rtl="0">
              <a:spcBef>
                <a:spcPts val="0"/>
              </a:spcBef>
              <a:spcAft>
                <a:spcPts val="0"/>
              </a:spcAft>
              <a:buNone/>
            </a:pPr>
            <a:r>
              <a:rPr lang="de">
                <a:highlight>
                  <a:schemeClr val="dk1"/>
                </a:highlight>
                <a:uFill>
                  <a:noFill/>
                </a:uFill>
                <a:hlinkClick r:id="rId6"/>
              </a:rPr>
              <a:t>train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Abgeänderte Merkmalextraktion</a:t>
            </a:r>
            <a:endParaRPr/>
          </a:p>
          <a:p>
            <a:pPr marL="0" marR="152400" lvl="0" indent="0" algn="l" rtl="0">
              <a:lnSpc>
                <a:spcPct val="115000"/>
              </a:lnSpc>
              <a:spcBef>
                <a:spcPts val="0"/>
              </a:spcBef>
              <a:spcAft>
                <a:spcPts val="0"/>
              </a:spcAft>
              <a:buNone/>
            </a:pPr>
            <a:r>
              <a:rPr lang="de" sz="1511">
                <a:solidFill>
                  <a:schemeClr val="dk2"/>
                </a:solidFill>
                <a:highlight>
                  <a:schemeClr val="dk1"/>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(extract features</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marL="0" lvl="0" indent="0" algn="l" rtl="0">
              <a:spcBef>
                <a:spcPts val="0"/>
              </a:spcBef>
              <a:spcAft>
                <a:spcPts val="0"/>
              </a:spcAft>
              <a:buNone/>
            </a:pPr>
            <a:endParaRPr/>
          </a:p>
        </p:txBody>
      </p:sp>
      <p:pic>
        <p:nvPicPr>
          <p:cNvPr id="237" name="Google Shape;237;p30"/>
          <p:cNvPicPr preferRelativeResize="0"/>
          <p:nvPr/>
        </p:nvPicPr>
        <p:blipFill>
          <a:blip r:embed="rId4">
            <a:alphaModFix/>
          </a:blip>
          <a:stretch>
            <a:fillRect/>
          </a:stretch>
        </p:blipFill>
        <p:spPr>
          <a:xfrm>
            <a:off x="245825" y="1881950"/>
            <a:ext cx="4059750" cy="2628900"/>
          </a:xfrm>
          <a:prstGeom prst="rect">
            <a:avLst/>
          </a:prstGeom>
          <a:noFill/>
          <a:ln>
            <a:noFill/>
          </a:ln>
        </p:spPr>
      </p:pic>
      <p:pic>
        <p:nvPicPr>
          <p:cNvPr id="238" name="Google Shape;238;p30"/>
          <p:cNvPicPr preferRelativeResize="0"/>
          <p:nvPr/>
        </p:nvPicPr>
        <p:blipFill>
          <a:blip r:embed="rId5">
            <a:alphaModFix/>
          </a:blip>
          <a:stretch>
            <a:fillRect/>
          </a:stretch>
        </p:blipFill>
        <p:spPr>
          <a:xfrm>
            <a:off x="4572000" y="2053575"/>
            <a:ext cx="4267200" cy="238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Abgeänderte Merkmalextraktion</a:t>
            </a:r>
            <a:endParaRPr/>
          </a:p>
          <a:p>
            <a:pPr marL="0" marR="152400" lvl="0" indent="0" algn="l" rtl="0">
              <a:lnSpc>
                <a:spcPct val="115000"/>
              </a:lnSpc>
              <a:spcBef>
                <a:spcPts val="0"/>
              </a:spcBef>
              <a:spcAft>
                <a:spcPts val="0"/>
              </a:spcAft>
              <a:buNone/>
            </a:pPr>
            <a:r>
              <a:rPr lang="de" sz="1400">
                <a:solidFill>
                  <a:schemeClr val="dk2"/>
                </a:solidFill>
                <a:highlight>
                  <a:schemeClr val="dk1"/>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a:t>
            </a:r>
            <a:r>
              <a:rPr lang="de" sz="1400">
                <a:solidFill>
                  <a:schemeClr val="dk2"/>
                </a:solidFill>
                <a:highlight>
                  <a:schemeClr val="dk1"/>
                </a:highlight>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initialize model</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marL="0" lvl="0" indent="0" algn="l" rtl="0">
              <a:spcBef>
                <a:spcPts val="0"/>
              </a:spcBef>
              <a:spcAft>
                <a:spcPts val="0"/>
              </a:spcAft>
              <a:buNone/>
            </a:pPr>
            <a:endParaRPr/>
          </a:p>
        </p:txBody>
      </p:sp>
      <p:sp>
        <p:nvSpPr>
          <p:cNvPr id="244" name="Google Shape;244;p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5" name="Google Shape;245;p31"/>
          <p:cNvPicPr preferRelativeResize="0"/>
          <p:nvPr/>
        </p:nvPicPr>
        <p:blipFill>
          <a:blip r:embed="rId5">
            <a:alphaModFix/>
          </a:blip>
          <a:stretch>
            <a:fillRect/>
          </a:stretch>
        </p:blipFill>
        <p:spPr>
          <a:xfrm>
            <a:off x="819150" y="2143925"/>
            <a:ext cx="7181400" cy="25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5525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Inhaltsverzeichnis</a:t>
            </a:r>
            <a:endParaRPr/>
          </a:p>
        </p:txBody>
      </p:sp>
      <p:sp>
        <p:nvSpPr>
          <p:cNvPr id="135" name="Google Shape;135;p14"/>
          <p:cNvSpPr txBox="1">
            <a:spLocks noGrp="1"/>
          </p:cNvSpPr>
          <p:nvPr>
            <p:ph type="body" idx="1"/>
          </p:nvPr>
        </p:nvSpPr>
        <p:spPr>
          <a:xfrm>
            <a:off x="819150" y="1229300"/>
            <a:ext cx="7669200" cy="3423000"/>
          </a:xfrm>
          <a:prstGeom prst="rect">
            <a:avLst/>
          </a:prstGeom>
        </p:spPr>
        <p:txBody>
          <a:bodyPr spcFirstLastPara="1" wrap="square" lIns="91425" tIns="91425" rIns="91425" bIns="91425" anchor="t" anchorCtr="0">
            <a:noAutofit/>
          </a:bodyPr>
          <a:lstStyle/>
          <a:p>
            <a:pPr marL="457200" lvl="0" indent="-313192" algn="l" rtl="0">
              <a:lnSpc>
                <a:spcPct val="105000"/>
              </a:lnSpc>
              <a:spcBef>
                <a:spcPts val="0"/>
              </a:spcBef>
              <a:spcAft>
                <a:spcPts val="0"/>
              </a:spcAft>
              <a:buSzPts val="1332"/>
              <a:buChar char="●"/>
            </a:pPr>
            <a:r>
              <a:rPr lang="de" sz="1332"/>
              <a:t>Projektideen/Zielfindung</a:t>
            </a:r>
            <a:endParaRPr sz="1332"/>
          </a:p>
          <a:p>
            <a:pPr marL="457200" lvl="0" indent="-313192" algn="l" rtl="0">
              <a:lnSpc>
                <a:spcPct val="105000"/>
              </a:lnSpc>
              <a:spcBef>
                <a:spcPts val="0"/>
              </a:spcBef>
              <a:spcAft>
                <a:spcPts val="0"/>
              </a:spcAft>
              <a:buSzPts val="1332"/>
              <a:buChar char="●"/>
            </a:pPr>
            <a:r>
              <a:rPr lang="de" sz="1332"/>
              <a:t>Projektziel</a:t>
            </a:r>
            <a:endParaRPr sz="1332"/>
          </a:p>
          <a:p>
            <a:pPr marL="457200" lvl="0" indent="-313192" algn="l" rtl="0">
              <a:lnSpc>
                <a:spcPct val="105000"/>
              </a:lnSpc>
              <a:spcBef>
                <a:spcPts val="0"/>
              </a:spcBef>
              <a:spcAft>
                <a:spcPts val="0"/>
              </a:spcAft>
              <a:buSzPts val="1332"/>
              <a:buChar char="●"/>
            </a:pPr>
            <a:r>
              <a:rPr lang="de" sz="1332"/>
              <a:t>Arbeitsverteilung</a:t>
            </a:r>
            <a:endParaRPr sz="1332"/>
          </a:p>
          <a:p>
            <a:pPr marL="914400" lvl="1" indent="-313192" algn="l" rtl="0">
              <a:lnSpc>
                <a:spcPct val="105000"/>
              </a:lnSpc>
              <a:spcBef>
                <a:spcPts val="0"/>
              </a:spcBef>
              <a:spcAft>
                <a:spcPts val="0"/>
              </a:spcAft>
              <a:buSzPts val="1332"/>
              <a:buChar char="○"/>
            </a:pPr>
            <a:r>
              <a:rPr lang="de" sz="1332"/>
              <a:t>Zielphasen </a:t>
            </a:r>
            <a:endParaRPr sz="1332"/>
          </a:p>
          <a:p>
            <a:pPr marL="914400" lvl="1" indent="-313192" algn="l" rtl="0">
              <a:lnSpc>
                <a:spcPct val="105000"/>
              </a:lnSpc>
              <a:spcBef>
                <a:spcPts val="0"/>
              </a:spcBef>
              <a:spcAft>
                <a:spcPts val="0"/>
              </a:spcAft>
              <a:buSzPts val="1332"/>
              <a:buChar char="○"/>
            </a:pPr>
            <a:r>
              <a:rPr lang="de" sz="1332"/>
              <a:t>Gantt</a:t>
            </a:r>
            <a:endParaRPr sz="1332"/>
          </a:p>
          <a:p>
            <a:pPr marL="457200" lvl="0" indent="-313192" algn="l" rtl="0">
              <a:lnSpc>
                <a:spcPct val="105000"/>
              </a:lnSpc>
              <a:spcBef>
                <a:spcPts val="0"/>
              </a:spcBef>
              <a:spcAft>
                <a:spcPts val="0"/>
              </a:spcAft>
              <a:buSzPts val="1332"/>
              <a:buChar char="●"/>
            </a:pPr>
            <a:r>
              <a:rPr lang="de" sz="1332"/>
              <a:t>Arbeitsprozess</a:t>
            </a:r>
            <a:endParaRPr sz="1332"/>
          </a:p>
          <a:p>
            <a:pPr marL="914400" lvl="1" indent="-313192" algn="l" rtl="0">
              <a:lnSpc>
                <a:spcPct val="105000"/>
              </a:lnSpc>
              <a:spcBef>
                <a:spcPts val="0"/>
              </a:spcBef>
              <a:spcAft>
                <a:spcPts val="0"/>
              </a:spcAft>
              <a:buSzPts val="1332"/>
              <a:buChar char="○"/>
            </a:pPr>
            <a:r>
              <a:rPr lang="de" sz="1332"/>
              <a:t>Vorverarbeitung </a:t>
            </a:r>
            <a:endParaRPr sz="1332"/>
          </a:p>
          <a:p>
            <a:pPr marL="914400" lvl="1" indent="-313192" algn="l" rtl="0">
              <a:lnSpc>
                <a:spcPct val="105000"/>
              </a:lnSpc>
              <a:spcBef>
                <a:spcPts val="0"/>
              </a:spcBef>
              <a:spcAft>
                <a:spcPts val="0"/>
              </a:spcAft>
              <a:buSzPts val="1332"/>
              <a:buChar char="○"/>
            </a:pPr>
            <a:r>
              <a:rPr lang="de" sz="1332"/>
              <a:t>Merkmalextraktion</a:t>
            </a:r>
            <a:endParaRPr sz="1332"/>
          </a:p>
          <a:p>
            <a:pPr marL="457200" lvl="0" indent="-313192" algn="l" rtl="0">
              <a:lnSpc>
                <a:spcPct val="105000"/>
              </a:lnSpc>
              <a:spcBef>
                <a:spcPts val="0"/>
              </a:spcBef>
              <a:spcAft>
                <a:spcPts val="0"/>
              </a:spcAft>
              <a:buSzPts val="1332"/>
              <a:buChar char="●"/>
            </a:pPr>
            <a:r>
              <a:rPr lang="de" sz="1332"/>
              <a:t>Änderungen des Projektziel januar 2024</a:t>
            </a:r>
            <a:endParaRPr sz="1332"/>
          </a:p>
          <a:p>
            <a:pPr marL="457200" lvl="0" indent="-313192" algn="l" rtl="0">
              <a:lnSpc>
                <a:spcPct val="105000"/>
              </a:lnSpc>
              <a:spcBef>
                <a:spcPts val="0"/>
              </a:spcBef>
              <a:spcAft>
                <a:spcPts val="0"/>
              </a:spcAft>
              <a:buSzPts val="1332"/>
              <a:buChar char="●"/>
            </a:pPr>
            <a:r>
              <a:rPr lang="de" sz="1332"/>
              <a:t>Aktueller Stand des Projektes </a:t>
            </a:r>
            <a:endParaRPr sz="1332"/>
          </a:p>
          <a:p>
            <a:pPr marL="914400" lvl="1" indent="-313192" algn="l" rtl="0">
              <a:lnSpc>
                <a:spcPct val="105000"/>
              </a:lnSpc>
              <a:spcBef>
                <a:spcPts val="0"/>
              </a:spcBef>
              <a:spcAft>
                <a:spcPts val="0"/>
              </a:spcAft>
              <a:buSzPts val="1332"/>
              <a:buChar char="○"/>
            </a:pPr>
            <a:r>
              <a:rPr lang="de" sz="1332"/>
              <a:t>Was noch fehlt</a:t>
            </a:r>
            <a:endParaRPr sz="1332"/>
          </a:p>
          <a:p>
            <a:pPr marL="457200" lvl="0" indent="-313192" algn="l" rtl="0">
              <a:lnSpc>
                <a:spcPct val="105000"/>
              </a:lnSpc>
              <a:spcBef>
                <a:spcPts val="0"/>
              </a:spcBef>
              <a:spcAft>
                <a:spcPts val="0"/>
              </a:spcAft>
              <a:buSzPts val="1332"/>
              <a:buChar char="●"/>
            </a:pPr>
            <a:r>
              <a:rPr lang="de" sz="1332"/>
              <a:t>Probleme </a:t>
            </a:r>
            <a:endParaRPr sz="1332"/>
          </a:p>
          <a:p>
            <a:pPr marL="457200" lvl="0" indent="-313192" algn="l" rtl="0">
              <a:lnSpc>
                <a:spcPct val="105000"/>
              </a:lnSpc>
              <a:spcBef>
                <a:spcPts val="0"/>
              </a:spcBef>
              <a:spcAft>
                <a:spcPts val="0"/>
              </a:spcAft>
              <a:buSzPts val="1332"/>
              <a:buChar char="●"/>
            </a:pPr>
            <a:r>
              <a:rPr lang="de" sz="1332"/>
              <a:t>Gesammelte Erfahrung</a:t>
            </a:r>
            <a:endParaRPr sz="1332"/>
          </a:p>
          <a:p>
            <a:pPr marL="914400" lvl="0" indent="0" algn="l" rtl="0">
              <a:lnSpc>
                <a:spcPct val="105000"/>
              </a:lnSpc>
              <a:spcBef>
                <a:spcPts val="1200"/>
              </a:spcBef>
              <a:spcAft>
                <a:spcPts val="1200"/>
              </a:spcAft>
              <a:buSzPts val="440"/>
              <a:buNone/>
            </a:pPr>
            <a:endParaRPr sz="62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Abgeänderte Merkmalextraktion</a:t>
            </a:r>
            <a:endParaRPr/>
          </a:p>
          <a:p>
            <a:pPr marL="0" marR="152400" lvl="0" indent="0" algn="l" rtl="0">
              <a:lnSpc>
                <a:spcPct val="115000"/>
              </a:lnSpc>
              <a:spcBef>
                <a:spcPts val="0"/>
              </a:spcBef>
              <a:spcAft>
                <a:spcPts val="0"/>
              </a:spcAft>
              <a:buNone/>
            </a:pPr>
            <a:r>
              <a:rPr lang="de" sz="1400">
                <a:solidFill>
                  <a:schemeClr val="dk2"/>
                </a:solidFill>
                <a:highlight>
                  <a:schemeClr val="dk1"/>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a:t>
            </a:r>
            <a:r>
              <a:rPr lang="de" sz="1400">
                <a:solidFill>
                  <a:schemeClr val="dk2"/>
                </a:solidFill>
                <a:highlight>
                  <a:schemeClr val="dk1"/>
                </a:highlight>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process image</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marL="0" lvl="0" indent="0" algn="l" rtl="0">
              <a:spcBef>
                <a:spcPts val="0"/>
              </a:spcBef>
              <a:spcAft>
                <a:spcPts val="0"/>
              </a:spcAft>
              <a:buNone/>
            </a:pPr>
            <a:endParaRPr/>
          </a:p>
        </p:txBody>
      </p:sp>
      <p:sp>
        <p:nvSpPr>
          <p:cNvPr id="251" name="Google Shape;251;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252" name="Google Shape;252;p32"/>
          <p:cNvGrpSpPr/>
          <p:nvPr/>
        </p:nvGrpSpPr>
        <p:grpSpPr>
          <a:xfrm>
            <a:off x="938201" y="1653775"/>
            <a:ext cx="6912231" cy="3180150"/>
            <a:chOff x="938201" y="1653775"/>
            <a:chExt cx="6912231" cy="3180150"/>
          </a:xfrm>
        </p:grpSpPr>
        <p:pic>
          <p:nvPicPr>
            <p:cNvPr id="253" name="Google Shape;253;p32"/>
            <p:cNvPicPr preferRelativeResize="0"/>
            <p:nvPr/>
          </p:nvPicPr>
          <p:blipFill>
            <a:blip r:embed="rId5">
              <a:alphaModFix/>
            </a:blip>
            <a:stretch>
              <a:fillRect/>
            </a:stretch>
          </p:blipFill>
          <p:spPr>
            <a:xfrm>
              <a:off x="938201" y="1653775"/>
              <a:ext cx="6912231" cy="3121900"/>
            </a:xfrm>
            <a:prstGeom prst="rect">
              <a:avLst/>
            </a:prstGeom>
            <a:noFill/>
            <a:ln>
              <a:noFill/>
            </a:ln>
          </p:spPr>
        </p:pic>
        <p:pic>
          <p:nvPicPr>
            <p:cNvPr id="254" name="Google Shape;254;p32"/>
            <p:cNvPicPr preferRelativeResize="0"/>
            <p:nvPr/>
          </p:nvPicPr>
          <p:blipFill>
            <a:blip r:embed="rId6">
              <a:alphaModFix/>
            </a:blip>
            <a:stretch>
              <a:fillRect/>
            </a:stretch>
          </p:blipFill>
          <p:spPr>
            <a:xfrm>
              <a:off x="1045100" y="4438725"/>
              <a:ext cx="3086475" cy="3952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Abgeänderte Merkmalextraktion</a:t>
            </a:r>
            <a:endParaRPr/>
          </a:p>
          <a:p>
            <a:pPr marL="0" marR="152400" lvl="0" indent="0" algn="l" rtl="0">
              <a:lnSpc>
                <a:spcPct val="115000"/>
              </a:lnSpc>
              <a:spcBef>
                <a:spcPts val="0"/>
              </a:spcBef>
              <a:spcAft>
                <a:spcPts val="0"/>
              </a:spcAft>
              <a:buNone/>
            </a:pPr>
            <a:r>
              <a:rPr lang="de" sz="1400">
                <a:solidFill>
                  <a:schemeClr val="dk2"/>
                </a:solidFill>
                <a:highlight>
                  <a:schemeClr val="dk1"/>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a:t>
            </a:r>
            <a:r>
              <a:rPr lang="de" sz="1400">
                <a:solidFill>
                  <a:schemeClr val="dk2"/>
                </a:solidFill>
                <a:highlight>
                  <a:schemeClr val="dk1"/>
                </a:highlight>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train model</a:t>
            </a:r>
            <a:r>
              <a:rPr lang="de" sz="1400">
                <a:solidFill>
                  <a:schemeClr val="dk2"/>
                </a:solidFill>
                <a:highlight>
                  <a:schemeClr val="dk1"/>
                </a:highlight>
                <a:latin typeface="Calibri"/>
                <a:ea typeface="Calibri"/>
                <a:cs typeface="Calibri"/>
                <a:sym typeface="Calibri"/>
              </a:rPr>
              <a:t>)</a:t>
            </a:r>
            <a:endParaRPr sz="1400">
              <a:solidFill>
                <a:schemeClr val="dk2"/>
              </a:solidFill>
              <a:highlight>
                <a:schemeClr val="dk1"/>
              </a:highlight>
              <a:latin typeface="Calibri"/>
              <a:ea typeface="Calibri"/>
              <a:cs typeface="Calibri"/>
              <a:sym typeface="Calibri"/>
            </a:endParaRPr>
          </a:p>
          <a:p>
            <a:pPr marL="0" lvl="0" indent="0" algn="l" rtl="0">
              <a:spcBef>
                <a:spcPts val="0"/>
              </a:spcBef>
              <a:spcAft>
                <a:spcPts val="0"/>
              </a:spcAft>
              <a:buNone/>
            </a:pPr>
            <a:endParaRPr/>
          </a:p>
        </p:txBody>
      </p:sp>
      <p:sp>
        <p:nvSpPr>
          <p:cNvPr id="260" name="Google Shape;260;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1" name="Google Shape;261;p33"/>
          <p:cNvPicPr preferRelativeResize="0"/>
          <p:nvPr/>
        </p:nvPicPr>
        <p:blipFill>
          <a:blip r:embed="rId5">
            <a:alphaModFix/>
          </a:blip>
          <a:stretch>
            <a:fillRect/>
          </a:stretch>
        </p:blipFill>
        <p:spPr>
          <a:xfrm>
            <a:off x="782500" y="1971700"/>
            <a:ext cx="5600700" cy="248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sz="2700"/>
              <a:t>Vergleichs Algorithmus</a:t>
            </a:r>
            <a:endParaRPr sz="2700"/>
          </a:p>
          <a:p>
            <a:pPr marL="0" lvl="0" indent="0" algn="l" rtl="0">
              <a:spcBef>
                <a:spcPts val="0"/>
              </a:spcBef>
              <a:spcAft>
                <a:spcPts val="0"/>
              </a:spcAft>
              <a:buNone/>
            </a:pPr>
            <a:r>
              <a:rPr lang="de" sz="1300">
                <a:solidFill>
                  <a:srgbClr val="0D1117"/>
                </a:solidFill>
                <a:latin typeface="Calibri"/>
                <a:ea typeface="Calibri"/>
                <a:cs typeface="Calibri"/>
                <a:sym typeface="Calibri"/>
              </a:rPr>
              <a:t>(Image Detector)</a:t>
            </a:r>
            <a:endParaRPr>
              <a:solidFill>
                <a:srgbClr val="0D1117"/>
              </a:solidFill>
            </a:endParaRPr>
          </a:p>
        </p:txBody>
      </p:sp>
      <p:sp>
        <p:nvSpPr>
          <p:cNvPr id="267" name="Google Shape;267;p3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8" name="Google Shape;268;p34"/>
          <p:cNvPicPr preferRelativeResize="0"/>
          <p:nvPr/>
        </p:nvPicPr>
        <p:blipFill>
          <a:blip r:embed="rId3">
            <a:alphaModFix/>
          </a:blip>
          <a:stretch>
            <a:fillRect/>
          </a:stretch>
        </p:blipFill>
        <p:spPr>
          <a:xfrm>
            <a:off x="819138" y="1886338"/>
            <a:ext cx="6696075" cy="2066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535475" y="331750"/>
            <a:ext cx="52995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de" sz="2029"/>
              <a:t>Vergleichs Algorithmus</a:t>
            </a:r>
            <a:endParaRPr sz="2029"/>
          </a:p>
          <a:p>
            <a:pPr marL="0" lvl="0" indent="0" algn="l" rtl="0">
              <a:spcBef>
                <a:spcPts val="0"/>
              </a:spcBef>
              <a:spcAft>
                <a:spcPts val="0"/>
              </a:spcAft>
              <a:buSzPts val="990"/>
              <a:buNone/>
            </a:pPr>
            <a:r>
              <a:rPr lang="de" sz="770">
                <a:solidFill>
                  <a:srgbClr val="0D1117"/>
                </a:solidFill>
                <a:latin typeface="Calibri"/>
                <a:ea typeface="Calibri"/>
                <a:cs typeface="Calibri"/>
                <a:sym typeface="Calibri"/>
              </a:rPr>
              <a:t>(Image Detector)</a:t>
            </a:r>
            <a:endParaRPr sz="2300">
              <a:solidFill>
                <a:srgbClr val="0D1117"/>
              </a:solidFill>
            </a:endParaRPr>
          </a:p>
        </p:txBody>
      </p:sp>
      <p:sp>
        <p:nvSpPr>
          <p:cNvPr id="274" name="Google Shape;274;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5" name="Google Shape;275;p35"/>
          <p:cNvPicPr preferRelativeResize="0"/>
          <p:nvPr/>
        </p:nvPicPr>
        <p:blipFill>
          <a:blip r:embed="rId3">
            <a:alphaModFix/>
          </a:blip>
          <a:stretch>
            <a:fillRect/>
          </a:stretch>
        </p:blipFill>
        <p:spPr>
          <a:xfrm>
            <a:off x="649175" y="1101075"/>
            <a:ext cx="7845625" cy="359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535475" y="331750"/>
            <a:ext cx="52995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de" sz="2029"/>
              <a:t>Vergleichs Algorithmus</a:t>
            </a:r>
            <a:endParaRPr sz="2029"/>
          </a:p>
          <a:p>
            <a:pPr marL="0" lvl="0" indent="0" algn="l" rtl="0">
              <a:spcBef>
                <a:spcPts val="0"/>
              </a:spcBef>
              <a:spcAft>
                <a:spcPts val="0"/>
              </a:spcAft>
              <a:buSzPts val="990"/>
              <a:buNone/>
            </a:pPr>
            <a:r>
              <a:rPr lang="de" sz="770">
                <a:solidFill>
                  <a:srgbClr val="0D1117"/>
                </a:solidFill>
                <a:latin typeface="Calibri"/>
                <a:ea typeface="Calibri"/>
                <a:cs typeface="Calibri"/>
                <a:sym typeface="Calibri"/>
              </a:rPr>
              <a:t>(Image Detector)</a:t>
            </a:r>
            <a:endParaRPr sz="2300">
              <a:solidFill>
                <a:srgbClr val="0D1117"/>
              </a:solidFill>
            </a:endParaRPr>
          </a:p>
        </p:txBody>
      </p:sp>
      <p:pic>
        <p:nvPicPr>
          <p:cNvPr id="281" name="Google Shape;281;p36"/>
          <p:cNvPicPr preferRelativeResize="0"/>
          <p:nvPr/>
        </p:nvPicPr>
        <p:blipFill>
          <a:blip r:embed="rId3">
            <a:alphaModFix/>
          </a:blip>
          <a:stretch>
            <a:fillRect/>
          </a:stretch>
        </p:blipFill>
        <p:spPr>
          <a:xfrm>
            <a:off x="535475" y="1005850"/>
            <a:ext cx="5739225" cy="3145049"/>
          </a:xfrm>
          <a:prstGeom prst="rect">
            <a:avLst/>
          </a:prstGeom>
          <a:noFill/>
          <a:ln>
            <a:noFill/>
          </a:ln>
        </p:spPr>
      </p:pic>
      <p:pic>
        <p:nvPicPr>
          <p:cNvPr id="282" name="Google Shape;282;p36"/>
          <p:cNvPicPr preferRelativeResize="0"/>
          <p:nvPr/>
        </p:nvPicPr>
        <p:blipFill>
          <a:blip r:embed="rId4">
            <a:alphaModFix/>
          </a:blip>
          <a:stretch>
            <a:fillRect/>
          </a:stretch>
        </p:blipFill>
        <p:spPr>
          <a:xfrm>
            <a:off x="445475" y="4367399"/>
            <a:ext cx="8515350" cy="523875"/>
          </a:xfrm>
          <a:prstGeom prst="rect">
            <a:avLst/>
          </a:prstGeom>
          <a:noFill/>
          <a:ln>
            <a:noFill/>
          </a:ln>
        </p:spPr>
      </p:pic>
      <p:sp>
        <p:nvSpPr>
          <p:cNvPr id="283" name="Google Shape;283;p36"/>
          <p:cNvSpPr txBox="1"/>
          <p:nvPr/>
        </p:nvSpPr>
        <p:spPr>
          <a:xfrm>
            <a:off x="535475" y="4022675"/>
            <a:ext cx="2088300" cy="1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300">
                <a:solidFill>
                  <a:schemeClr val="dk2"/>
                </a:solidFill>
                <a:latin typeface="Calibri"/>
                <a:ea typeface="Calibri"/>
                <a:cs typeface="Calibri"/>
                <a:sym typeface="Calibri"/>
              </a:rPr>
              <a:t>Output :</a:t>
            </a:r>
            <a:endParaRPr sz="1300">
              <a:solidFill>
                <a:schemeClr val="dk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819150" y="497575"/>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UI</a:t>
            </a:r>
            <a:endParaRPr/>
          </a:p>
        </p:txBody>
      </p:sp>
      <p:sp>
        <p:nvSpPr>
          <p:cNvPr id="289" name="Google Shape;289;p37"/>
          <p:cNvSpPr txBox="1">
            <a:spLocks noGrp="1"/>
          </p:cNvSpPr>
          <p:nvPr>
            <p:ph type="body" idx="1"/>
          </p:nvPr>
        </p:nvSpPr>
        <p:spPr>
          <a:xfrm>
            <a:off x="819150" y="623500"/>
            <a:ext cx="5045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de"/>
              <a:t>Idee für eine UI</a:t>
            </a:r>
            <a:endParaRPr/>
          </a:p>
        </p:txBody>
      </p:sp>
      <p:pic>
        <p:nvPicPr>
          <p:cNvPr id="290" name="Google Shape;290;p37"/>
          <p:cNvPicPr preferRelativeResize="0"/>
          <p:nvPr/>
        </p:nvPicPr>
        <p:blipFill>
          <a:blip r:embed="rId3">
            <a:alphaModFix/>
          </a:blip>
          <a:stretch>
            <a:fillRect/>
          </a:stretch>
        </p:blipFill>
        <p:spPr>
          <a:xfrm>
            <a:off x="864913" y="1452163"/>
            <a:ext cx="6638925" cy="3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de" sz="2400">
                <a:latin typeface="Calibri"/>
                <a:ea typeface="Calibri"/>
                <a:cs typeface="Calibri"/>
                <a:sym typeface="Calibri"/>
              </a:rPr>
              <a:t>Projektziel Änderungen</a:t>
            </a:r>
            <a:endParaRPr sz="2400">
              <a:latin typeface="Calibri"/>
              <a:ea typeface="Calibri"/>
              <a:cs typeface="Calibri"/>
              <a:sym typeface="Calibri"/>
            </a:endParaRPr>
          </a:p>
        </p:txBody>
      </p:sp>
      <p:sp>
        <p:nvSpPr>
          <p:cNvPr id="296" name="Google Shape;296;p38"/>
          <p:cNvSpPr txBox="1">
            <a:spLocks noGrp="1"/>
          </p:cNvSpPr>
          <p:nvPr>
            <p:ph type="body" idx="1"/>
          </p:nvPr>
        </p:nvSpPr>
        <p:spPr>
          <a:xfrm>
            <a:off x="771175" y="1605900"/>
            <a:ext cx="4084800" cy="305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17"/>
          </a:p>
          <a:p>
            <a:pPr marL="0" lvl="0" indent="0" algn="l" rtl="0">
              <a:spcBef>
                <a:spcPts val="1200"/>
              </a:spcBef>
              <a:spcAft>
                <a:spcPts val="0"/>
              </a:spcAft>
              <a:buNone/>
            </a:pPr>
            <a:endParaRPr sz="717"/>
          </a:p>
          <a:p>
            <a:pPr marL="0" lvl="0" indent="0" algn="l" rtl="0">
              <a:spcBef>
                <a:spcPts val="1200"/>
              </a:spcBef>
              <a:spcAft>
                <a:spcPts val="0"/>
              </a:spcAft>
              <a:buNone/>
            </a:pPr>
            <a:endParaRPr sz="717"/>
          </a:p>
          <a:p>
            <a:pPr marL="0" lvl="0" indent="0" algn="l" rtl="0">
              <a:spcBef>
                <a:spcPts val="1200"/>
              </a:spcBef>
              <a:spcAft>
                <a:spcPts val="0"/>
              </a:spcAft>
              <a:buNone/>
            </a:pPr>
            <a:endParaRPr sz="717"/>
          </a:p>
          <a:p>
            <a:pPr marL="0" lvl="0" indent="0" algn="l" rtl="0">
              <a:spcBef>
                <a:spcPts val="1200"/>
              </a:spcBef>
              <a:spcAft>
                <a:spcPts val="1200"/>
              </a:spcAft>
              <a:buSzPts val="523"/>
              <a:buNone/>
            </a:pPr>
            <a:endParaRPr sz="717"/>
          </a:p>
        </p:txBody>
      </p:sp>
      <p:sp>
        <p:nvSpPr>
          <p:cNvPr id="297" name="Google Shape;297;p38"/>
          <p:cNvSpPr txBox="1"/>
          <p:nvPr/>
        </p:nvSpPr>
        <p:spPr>
          <a:xfrm>
            <a:off x="4898725" y="1605900"/>
            <a:ext cx="37551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sz="1200"/>
          </a:p>
        </p:txBody>
      </p:sp>
      <p:sp>
        <p:nvSpPr>
          <p:cNvPr id="298" name="Google Shape;298;p38"/>
          <p:cNvSpPr txBox="1"/>
          <p:nvPr/>
        </p:nvSpPr>
        <p:spPr>
          <a:xfrm>
            <a:off x="973800" y="1605900"/>
            <a:ext cx="7818600" cy="152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de" sz="1217">
                <a:solidFill>
                  <a:schemeClr val="dk2"/>
                </a:solidFill>
                <a:latin typeface="Calibri"/>
                <a:ea typeface="Calibri"/>
                <a:cs typeface="Calibri"/>
                <a:sym typeface="Calibri"/>
              </a:rPr>
              <a:t>Unser Ziel ist es, ein Software zu entwickeln,das in der Lage ist, Merkmale aus Bildern von Fundmünzen zu extrahieren und diese Merkmale zu nutzen, um Ähnlichkeiten zwischen verschiedenen Münzen zu identifizieren. Es soll in der Lage sein, neue Datensätze von Münzen Bildern zu verarbeiten, die Merkmale mit denen in unserer bestehenden Datenbank abzugleichen und letztendlich Informationen darüber zu liefern, wie ähnlich eine neue Münze zu den bereits vorhandenen Münzen ist. Durch die Erreichung dieses Ziels erhoffen wir, die Effizienz und Genauigkeit von Münz Identifikation erheblich zu verbessern.</a:t>
            </a:r>
            <a:endParaRPr sz="1217">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r>
              <a:rPr lang="de" sz="1200">
                <a:solidFill>
                  <a:schemeClr val="dk2"/>
                </a:solidFill>
                <a:latin typeface="Calibri"/>
                <a:ea typeface="Calibri"/>
                <a:cs typeface="Calibri"/>
                <a:sym typeface="Calibri"/>
              </a:rPr>
              <a:t>Zusätzlich planen wir, ein benutzerfreundliches User Interface zu erstellen,welches dem Nutzer ermöglicht , den Identifikations- oder Ähnlichkeitsgrad für eine Münze zu bestimmen. Nach der Identifikation kann der Nutzer entscheiden, ob er diese Münze zu den bereits vorhandenen Münzen mit ähnlichen Merkmalen hinzufügen möchte oder ob er einen separaten Behälter für diese Münze erstellen möchte. Die restlichen Münzen können dann entweder wiederverwendet oder verworfen werden. Dieser Prozessschritt wird es dem Nutzer ermöglichen, die Münzen effizient zu organisieren und die Datenbank kontinuierlich zu aktualisieren.</a:t>
            </a:r>
            <a:endParaRPr sz="1217">
              <a:solidFill>
                <a:schemeClr val="dk2"/>
              </a:solidFill>
              <a:latin typeface="Calibri"/>
              <a:ea typeface="Calibri"/>
              <a:cs typeface="Calibri"/>
              <a:sym typeface="Calibri"/>
            </a:endParaRPr>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39"/>
          <p:cNvPicPr preferRelativeResize="0"/>
          <p:nvPr/>
        </p:nvPicPr>
        <p:blipFill>
          <a:blip r:embed="rId3">
            <a:alphaModFix/>
          </a:blip>
          <a:stretch>
            <a:fillRect/>
          </a:stretch>
        </p:blipFill>
        <p:spPr>
          <a:xfrm>
            <a:off x="421275" y="248700"/>
            <a:ext cx="6349174" cy="4695849"/>
          </a:xfrm>
          <a:prstGeom prst="rect">
            <a:avLst/>
          </a:prstGeom>
          <a:noFill/>
          <a:ln>
            <a:noFill/>
          </a:ln>
        </p:spPr>
      </p:pic>
      <p:sp>
        <p:nvSpPr>
          <p:cNvPr id="304" name="Google Shape;304;p39"/>
          <p:cNvSpPr txBox="1"/>
          <p:nvPr/>
        </p:nvSpPr>
        <p:spPr>
          <a:xfrm>
            <a:off x="5436850" y="1463775"/>
            <a:ext cx="2905200" cy="502500"/>
          </a:xfrm>
          <a:prstGeom prst="rect">
            <a:avLst/>
          </a:prstGeom>
          <a:noFill/>
          <a:ln>
            <a:noFill/>
          </a:ln>
        </p:spPr>
        <p:txBody>
          <a:bodyPr spcFirstLastPara="1" wrap="square" lIns="91425" tIns="91425" rIns="91425" bIns="91425" anchor="t" anchorCtr="0">
            <a:noAutofit/>
          </a:bodyPr>
          <a:lstStyle/>
          <a:p>
            <a:pPr marL="457200" marR="101600" lvl="0" indent="-301625" algn="l" rtl="0">
              <a:lnSpc>
                <a:spcPct val="115000"/>
              </a:lnSpc>
              <a:spcBef>
                <a:spcPts val="0"/>
              </a:spcBef>
              <a:spcAft>
                <a:spcPts val="0"/>
              </a:spcAft>
              <a:buClr>
                <a:srgbClr val="111111"/>
              </a:buClr>
              <a:buSzPts val="1150"/>
              <a:buFont typeface="Calibri"/>
              <a:buChar char="●"/>
            </a:pPr>
            <a:r>
              <a:rPr lang="de" sz="1150">
                <a:solidFill>
                  <a:srgbClr val="111111"/>
                </a:solidFill>
                <a:latin typeface="Calibri"/>
                <a:ea typeface="Calibri"/>
                <a:cs typeface="Calibri"/>
                <a:sym typeface="Calibri"/>
              </a:rPr>
              <a:t>Erstellung von grafischen Benutzeroberflächen</a:t>
            </a:r>
            <a:endParaRPr sz="1150">
              <a:solidFill>
                <a:srgbClr val="111111"/>
              </a:solidFill>
              <a:latin typeface="Calibri"/>
              <a:ea typeface="Calibri"/>
              <a:cs typeface="Calibri"/>
              <a:sym typeface="Calibri"/>
            </a:endParaRPr>
          </a:p>
        </p:txBody>
      </p:sp>
      <p:sp>
        <p:nvSpPr>
          <p:cNvPr id="305" name="Google Shape;305;p39"/>
          <p:cNvSpPr txBox="1"/>
          <p:nvPr/>
        </p:nvSpPr>
        <p:spPr>
          <a:xfrm>
            <a:off x="5126225" y="2788475"/>
            <a:ext cx="3170100" cy="502500"/>
          </a:xfrm>
          <a:prstGeom prst="rect">
            <a:avLst/>
          </a:prstGeom>
          <a:noFill/>
          <a:ln>
            <a:noFill/>
          </a:ln>
        </p:spPr>
        <p:txBody>
          <a:bodyPr spcFirstLastPara="1" wrap="square" lIns="91425" tIns="91425" rIns="91425" bIns="91425" anchor="t" anchorCtr="0">
            <a:noAutofit/>
          </a:bodyPr>
          <a:lstStyle/>
          <a:p>
            <a:pPr marL="457200" marR="101600" lvl="0" indent="-301625" algn="l" rtl="0">
              <a:lnSpc>
                <a:spcPct val="115000"/>
              </a:lnSpc>
              <a:spcBef>
                <a:spcPts val="0"/>
              </a:spcBef>
              <a:spcAft>
                <a:spcPts val="0"/>
              </a:spcAft>
              <a:buClr>
                <a:srgbClr val="111111"/>
              </a:buClr>
              <a:buSzPts val="1150"/>
              <a:buFont typeface="Calibri"/>
              <a:buChar char="●"/>
            </a:pPr>
            <a:r>
              <a:rPr lang="de" sz="1150">
                <a:solidFill>
                  <a:srgbClr val="111111"/>
                </a:solidFill>
                <a:latin typeface="Calibri"/>
                <a:ea typeface="Calibri"/>
                <a:cs typeface="Calibri"/>
                <a:sym typeface="Calibri"/>
              </a:rPr>
              <a:t>Schaltflächen zum Hochladen von Modellen</a:t>
            </a:r>
            <a:endParaRPr sz="1150">
              <a:solidFill>
                <a:srgbClr val="111111"/>
              </a:solidFill>
              <a:latin typeface="Calibri"/>
              <a:ea typeface="Calibri"/>
              <a:cs typeface="Calibri"/>
              <a:sym typeface="Calibri"/>
            </a:endParaRPr>
          </a:p>
        </p:txBody>
      </p:sp>
      <p:sp>
        <p:nvSpPr>
          <p:cNvPr id="306" name="Google Shape;306;p39"/>
          <p:cNvSpPr txBox="1"/>
          <p:nvPr/>
        </p:nvSpPr>
        <p:spPr>
          <a:xfrm>
            <a:off x="5126225" y="3802550"/>
            <a:ext cx="2421000" cy="328800"/>
          </a:xfrm>
          <a:prstGeom prst="rect">
            <a:avLst/>
          </a:prstGeom>
          <a:noFill/>
          <a:ln>
            <a:noFill/>
          </a:ln>
        </p:spPr>
        <p:txBody>
          <a:bodyPr spcFirstLastPara="1" wrap="square" lIns="91425" tIns="91425" rIns="91425" bIns="91425" anchor="t" anchorCtr="0">
            <a:noAutofit/>
          </a:bodyPr>
          <a:lstStyle/>
          <a:p>
            <a:pPr marL="457200" marR="101600" lvl="0" indent="-317500" algn="l" rtl="0">
              <a:lnSpc>
                <a:spcPct val="115000"/>
              </a:lnSpc>
              <a:spcBef>
                <a:spcPts val="0"/>
              </a:spcBef>
              <a:spcAft>
                <a:spcPts val="0"/>
              </a:spcAft>
              <a:buClr>
                <a:schemeClr val="dk2"/>
              </a:buClr>
              <a:buSzPts val="1400"/>
              <a:buFont typeface="Calibri"/>
              <a:buChar char="●"/>
            </a:pPr>
            <a:r>
              <a:rPr lang="de" sz="1150">
                <a:solidFill>
                  <a:srgbClr val="111111"/>
                </a:solidFill>
                <a:latin typeface="Calibri"/>
                <a:ea typeface="Calibri"/>
                <a:cs typeface="Calibri"/>
                <a:sym typeface="Calibri"/>
              </a:rPr>
              <a:t>Textfeld für Ergebnisse</a:t>
            </a:r>
            <a:endParaRPr>
              <a:solidFill>
                <a:schemeClr val="dk2"/>
              </a:solidFill>
              <a:latin typeface="Calibri"/>
              <a:ea typeface="Calibri"/>
              <a:cs typeface="Calibri"/>
              <a:sym typeface="Calibri"/>
            </a:endParaRPr>
          </a:p>
        </p:txBody>
      </p:sp>
      <p:sp>
        <p:nvSpPr>
          <p:cNvPr id="307" name="Google Shape;307;p39"/>
          <p:cNvSpPr txBox="1"/>
          <p:nvPr/>
        </p:nvSpPr>
        <p:spPr>
          <a:xfrm>
            <a:off x="5044025" y="4633925"/>
            <a:ext cx="2749800" cy="173700"/>
          </a:xfrm>
          <a:prstGeom prst="rect">
            <a:avLst/>
          </a:prstGeom>
          <a:noFill/>
          <a:ln>
            <a:noFill/>
          </a:ln>
        </p:spPr>
        <p:txBody>
          <a:bodyPr spcFirstLastPara="1" wrap="square" lIns="91425" tIns="91425" rIns="91425" bIns="91425" anchor="t" anchorCtr="0">
            <a:noAutofit/>
          </a:bodyPr>
          <a:lstStyle/>
          <a:p>
            <a:pPr marL="457200" marR="101600" lvl="0" indent="-304800" algn="l" rtl="0">
              <a:lnSpc>
                <a:spcPct val="115000"/>
              </a:lnSpc>
              <a:spcBef>
                <a:spcPts val="0"/>
              </a:spcBef>
              <a:spcAft>
                <a:spcPts val="0"/>
              </a:spcAft>
              <a:buClr>
                <a:srgbClr val="111111"/>
              </a:buClr>
              <a:buSzPts val="1200"/>
              <a:buFont typeface="Calibri"/>
              <a:buChar char="●"/>
            </a:pPr>
            <a:r>
              <a:rPr lang="de" sz="1200">
                <a:solidFill>
                  <a:srgbClr val="111111"/>
                </a:solidFill>
                <a:latin typeface="Calibri"/>
                <a:ea typeface="Calibri"/>
                <a:cs typeface="Calibri"/>
                <a:sym typeface="Calibri"/>
              </a:rPr>
              <a:t>initialisieren (MobileNetV2)</a:t>
            </a:r>
            <a:endParaRPr sz="1200">
              <a:solidFill>
                <a:srgbClr val="111111"/>
              </a:solidFill>
              <a:latin typeface="Calibri"/>
              <a:ea typeface="Calibri"/>
              <a:cs typeface="Calibri"/>
              <a:sym typeface="Calibri"/>
            </a:endParaRPr>
          </a:p>
          <a:p>
            <a:pPr marL="0" lvl="0" indent="0" algn="l" rtl="0">
              <a:spcBef>
                <a:spcPts val="30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13" name="Google Shape;313;p4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4" name="Google Shape;314;p40"/>
          <p:cNvPicPr preferRelativeResize="0"/>
          <p:nvPr/>
        </p:nvPicPr>
        <p:blipFill>
          <a:blip r:embed="rId3">
            <a:alphaModFix/>
          </a:blip>
          <a:stretch>
            <a:fillRect/>
          </a:stretch>
        </p:blipFill>
        <p:spPr>
          <a:xfrm>
            <a:off x="204350" y="212150"/>
            <a:ext cx="7869324" cy="4723250"/>
          </a:xfrm>
          <a:prstGeom prst="rect">
            <a:avLst/>
          </a:prstGeom>
          <a:noFill/>
          <a:ln>
            <a:noFill/>
          </a:ln>
        </p:spPr>
      </p:pic>
      <p:sp>
        <p:nvSpPr>
          <p:cNvPr id="315" name="Google Shape;315;p40"/>
          <p:cNvSpPr txBox="1"/>
          <p:nvPr/>
        </p:nvSpPr>
        <p:spPr>
          <a:xfrm>
            <a:off x="6487500" y="550175"/>
            <a:ext cx="2256600" cy="228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111111"/>
              </a:buClr>
              <a:buSzPts val="1200"/>
              <a:buFont typeface="Calibri"/>
              <a:buChar char="●"/>
            </a:pPr>
            <a:r>
              <a:rPr lang="de" sz="1200">
                <a:solidFill>
                  <a:srgbClr val="111111"/>
                </a:solidFill>
                <a:highlight>
                  <a:srgbClr val="FFFFFF"/>
                </a:highlight>
                <a:latin typeface="Calibri"/>
                <a:ea typeface="Calibri"/>
                <a:cs typeface="Calibri"/>
                <a:sym typeface="Calibri"/>
              </a:rPr>
              <a:t>Merkmalsvektoren aus Bildern zu extrahieren</a:t>
            </a:r>
            <a:endParaRPr sz="1200">
              <a:solidFill>
                <a:schemeClr val="dk2"/>
              </a:solidFill>
              <a:latin typeface="Calibri"/>
              <a:ea typeface="Calibri"/>
              <a:cs typeface="Calibri"/>
              <a:sym typeface="Calibri"/>
            </a:endParaRPr>
          </a:p>
        </p:txBody>
      </p:sp>
      <p:sp>
        <p:nvSpPr>
          <p:cNvPr id="316" name="Google Shape;316;p40"/>
          <p:cNvSpPr txBox="1"/>
          <p:nvPr/>
        </p:nvSpPr>
        <p:spPr>
          <a:xfrm>
            <a:off x="6231675" y="3510200"/>
            <a:ext cx="2256600" cy="6396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Calibri"/>
              <a:buChar char="●"/>
            </a:pPr>
            <a:r>
              <a:rPr lang="de" sz="1300">
                <a:solidFill>
                  <a:schemeClr val="dk2"/>
                </a:solidFill>
                <a:latin typeface="Calibri"/>
                <a:ea typeface="Calibri"/>
                <a:cs typeface="Calibri"/>
                <a:sym typeface="Calibri"/>
              </a:rPr>
              <a:t>Überprüft ob alle Modelle hochgeladen wurde </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de" sz="1300">
                <a:solidFill>
                  <a:schemeClr val="dk2"/>
                </a:solidFill>
                <a:latin typeface="Calibri"/>
                <a:ea typeface="Calibri"/>
                <a:cs typeface="Calibri"/>
                <a:sym typeface="Calibri"/>
              </a:rPr>
              <a:t>Formatiert das letzte Bild</a:t>
            </a:r>
            <a:endParaRPr sz="1300">
              <a:solidFill>
                <a:schemeClr val="dk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41"/>
          <p:cNvPicPr preferRelativeResize="0"/>
          <p:nvPr/>
        </p:nvPicPr>
        <p:blipFill>
          <a:blip r:embed="rId3">
            <a:alphaModFix/>
          </a:blip>
          <a:stretch>
            <a:fillRect/>
          </a:stretch>
        </p:blipFill>
        <p:spPr>
          <a:xfrm>
            <a:off x="234650" y="865000"/>
            <a:ext cx="7167900" cy="3540525"/>
          </a:xfrm>
          <a:prstGeom prst="rect">
            <a:avLst/>
          </a:prstGeom>
          <a:noFill/>
          <a:ln>
            <a:noFill/>
          </a:ln>
        </p:spPr>
      </p:pic>
      <p:sp>
        <p:nvSpPr>
          <p:cNvPr id="322" name="Google Shape;322;p41"/>
          <p:cNvSpPr txBox="1"/>
          <p:nvPr/>
        </p:nvSpPr>
        <p:spPr>
          <a:xfrm>
            <a:off x="6871175" y="865000"/>
            <a:ext cx="2010000" cy="1388700"/>
          </a:xfrm>
          <a:prstGeom prst="rect">
            <a:avLst/>
          </a:prstGeom>
          <a:noFill/>
          <a:ln>
            <a:noFill/>
          </a:ln>
        </p:spPr>
        <p:txBody>
          <a:bodyPr spcFirstLastPara="1" wrap="square" lIns="91425" tIns="91425" rIns="91425" bIns="91425" anchor="t" anchorCtr="0">
            <a:noAutofit/>
          </a:bodyPr>
          <a:lstStyle/>
          <a:p>
            <a:pPr marL="457200" lvl="0" indent="-301625" algn="l" rtl="0">
              <a:spcBef>
                <a:spcPts val="0"/>
              </a:spcBef>
              <a:spcAft>
                <a:spcPts val="0"/>
              </a:spcAft>
              <a:buClr>
                <a:srgbClr val="111111"/>
              </a:buClr>
              <a:buSzPts val="1150"/>
              <a:buFont typeface="Calibri"/>
              <a:buChar char="●"/>
            </a:pPr>
            <a:r>
              <a:rPr lang="de" sz="1150">
                <a:solidFill>
                  <a:srgbClr val="111111"/>
                </a:solidFill>
                <a:highlight>
                  <a:srgbClr val="FFFFFF"/>
                </a:highlight>
                <a:latin typeface="Calibri"/>
                <a:ea typeface="Calibri"/>
                <a:cs typeface="Calibri"/>
                <a:sym typeface="Calibri"/>
              </a:rPr>
              <a:t>bild in numpyarray -&gt; beschreibt eine Sammlung von “Elementen” des gleichen Typs</a:t>
            </a:r>
            <a:endParaRPr sz="1150">
              <a:solidFill>
                <a:srgbClr val="111111"/>
              </a:solidFill>
              <a:highlight>
                <a:srgbClr val="FFFFFF"/>
              </a:highlight>
              <a:latin typeface="Calibri"/>
              <a:ea typeface="Calibri"/>
              <a:cs typeface="Calibri"/>
              <a:sym typeface="Calibri"/>
            </a:endParaRPr>
          </a:p>
          <a:p>
            <a:pPr marL="457200" lvl="0" indent="-301625" algn="l" rtl="0">
              <a:spcBef>
                <a:spcPts val="0"/>
              </a:spcBef>
              <a:spcAft>
                <a:spcPts val="0"/>
              </a:spcAft>
              <a:buClr>
                <a:srgbClr val="111111"/>
              </a:buClr>
              <a:buSzPts val="1150"/>
              <a:buFont typeface="Calibri"/>
              <a:buChar char="●"/>
            </a:pPr>
            <a:r>
              <a:rPr lang="de" sz="1150">
                <a:solidFill>
                  <a:srgbClr val="111111"/>
                </a:solidFill>
                <a:highlight>
                  <a:srgbClr val="FFFFFF"/>
                </a:highlight>
                <a:latin typeface="Calibri"/>
                <a:ea typeface="Calibri"/>
                <a:cs typeface="Calibri"/>
                <a:sym typeface="Calibri"/>
              </a:rPr>
              <a:t>Entscheidungsfunktion des Modells wird auf den Feature-Vektor angewendet, um den Score zu erhalten</a:t>
            </a:r>
            <a:endParaRPr sz="1150">
              <a:solidFill>
                <a:srgbClr val="11111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Inhaltsverzeichnis</a:t>
            </a:r>
            <a:endParaRPr/>
          </a:p>
        </p:txBody>
      </p:sp>
      <p:sp>
        <p:nvSpPr>
          <p:cNvPr id="141" name="Google Shape;141;p15"/>
          <p:cNvSpPr txBox="1">
            <a:spLocks noGrp="1"/>
          </p:cNvSpPr>
          <p:nvPr>
            <p:ph type="body" idx="1"/>
          </p:nvPr>
        </p:nvSpPr>
        <p:spPr>
          <a:xfrm>
            <a:off x="819150" y="1591675"/>
            <a:ext cx="7669200" cy="3060600"/>
          </a:xfrm>
          <a:prstGeom prst="rect">
            <a:avLst/>
          </a:prstGeom>
        </p:spPr>
        <p:txBody>
          <a:bodyPr spcFirstLastPara="1" wrap="square" lIns="91425" tIns="91425" rIns="91425" bIns="91425" anchor="t" anchorCtr="0">
            <a:noAutofit/>
          </a:bodyPr>
          <a:lstStyle/>
          <a:p>
            <a:pPr marL="1371600" lvl="2" indent="-313192" algn="l" rtl="0">
              <a:lnSpc>
                <a:spcPct val="105000"/>
              </a:lnSpc>
              <a:spcBef>
                <a:spcPts val="0"/>
              </a:spcBef>
              <a:spcAft>
                <a:spcPts val="0"/>
              </a:spcAft>
              <a:buSzPts val="1332"/>
              <a:buChar char="■"/>
            </a:pPr>
            <a:r>
              <a:rPr lang="de" sz="1332"/>
              <a:t>Änderungen des Projektziel januar 2024</a:t>
            </a:r>
            <a:endParaRPr sz="1332"/>
          </a:p>
          <a:p>
            <a:pPr marL="1828800" lvl="3" indent="-311150" algn="l" rtl="0">
              <a:lnSpc>
                <a:spcPct val="100000"/>
              </a:lnSpc>
              <a:spcBef>
                <a:spcPts val="0"/>
              </a:spcBef>
              <a:spcAft>
                <a:spcPts val="0"/>
              </a:spcAft>
              <a:buSzPts val="1300"/>
              <a:buChar char="●"/>
            </a:pPr>
            <a:r>
              <a:rPr lang="de" sz="1300"/>
              <a:t>Abgeänderte Merkmalextraktion</a:t>
            </a:r>
            <a:endParaRPr sz="1300"/>
          </a:p>
          <a:p>
            <a:pPr marL="2286000" marR="152400" lvl="4" indent="-311150" algn="l" rtl="0">
              <a:spcBef>
                <a:spcPts val="0"/>
              </a:spcBef>
              <a:spcAft>
                <a:spcPts val="0"/>
              </a:spcAft>
              <a:buSzPts val="1300"/>
              <a:buChar char="○"/>
            </a:pPr>
            <a:r>
              <a:rPr lang="de" sz="1300">
                <a:highlight>
                  <a:schemeClr val="dk1"/>
                </a:highlight>
                <a:uFill>
                  <a:noFill/>
                </a:uFill>
                <a:hlinkClick r:id="rId3"/>
              </a:rPr>
              <a:t>extract_features</a:t>
            </a:r>
            <a:endParaRPr sz="1300">
              <a:highlight>
                <a:schemeClr val="dk1"/>
              </a:highlight>
            </a:endParaRPr>
          </a:p>
          <a:p>
            <a:pPr marL="2286000" marR="152400" lvl="4" indent="-311150" algn="l" rtl="0">
              <a:spcBef>
                <a:spcPts val="0"/>
              </a:spcBef>
              <a:spcAft>
                <a:spcPts val="0"/>
              </a:spcAft>
              <a:buSzPts val="1300"/>
              <a:buChar char="○"/>
            </a:pPr>
            <a:r>
              <a:rPr lang="de" sz="1300">
                <a:highlight>
                  <a:schemeClr val="dk1"/>
                </a:highlight>
                <a:uFill>
                  <a:noFill/>
                </a:uFill>
                <a:hlinkClick r:id="rId4"/>
              </a:rPr>
              <a:t>initialize_model</a:t>
            </a:r>
            <a:endParaRPr sz="1300">
              <a:highlight>
                <a:schemeClr val="dk1"/>
              </a:highlight>
            </a:endParaRPr>
          </a:p>
          <a:p>
            <a:pPr marL="2286000" marR="152400" lvl="4" indent="-311150" algn="l" rtl="0">
              <a:spcBef>
                <a:spcPts val="0"/>
              </a:spcBef>
              <a:spcAft>
                <a:spcPts val="0"/>
              </a:spcAft>
              <a:buSzPts val="1300"/>
              <a:buChar char="○"/>
            </a:pPr>
            <a:r>
              <a:rPr lang="de" sz="1300">
                <a:highlight>
                  <a:schemeClr val="dk1"/>
                </a:highlight>
                <a:uFill>
                  <a:noFill/>
                </a:uFill>
                <a:hlinkClick r:id="rId5"/>
              </a:rPr>
              <a:t>process_image</a:t>
            </a:r>
            <a:endParaRPr sz="1300">
              <a:highlight>
                <a:schemeClr val="dk1"/>
              </a:highlight>
            </a:endParaRPr>
          </a:p>
          <a:p>
            <a:pPr marL="2286000" marR="152400" lvl="4" indent="-311150" algn="l" rtl="0">
              <a:spcBef>
                <a:spcPts val="0"/>
              </a:spcBef>
              <a:spcAft>
                <a:spcPts val="0"/>
              </a:spcAft>
              <a:buSzPts val="1300"/>
              <a:buChar char="○"/>
            </a:pPr>
            <a:r>
              <a:rPr lang="de" sz="1300">
                <a:highlight>
                  <a:schemeClr val="dk1"/>
                </a:highlight>
                <a:uFill>
                  <a:noFill/>
                </a:uFill>
                <a:hlinkClick r:id="rId6"/>
              </a:rPr>
              <a:t>train_model</a:t>
            </a:r>
            <a:endParaRPr sz="1300"/>
          </a:p>
          <a:p>
            <a:pPr marL="1828800" lvl="3" indent="-311150" algn="l" rtl="0">
              <a:lnSpc>
                <a:spcPct val="100000"/>
              </a:lnSpc>
              <a:spcBef>
                <a:spcPts val="0"/>
              </a:spcBef>
              <a:spcAft>
                <a:spcPts val="0"/>
              </a:spcAft>
              <a:buSzPts val="1300"/>
              <a:buChar char="●"/>
            </a:pPr>
            <a:r>
              <a:rPr lang="de" sz="1300"/>
              <a:t>Vergleichs Algorithmus(Image Detector)</a:t>
            </a:r>
            <a:endParaRPr sz="1300"/>
          </a:p>
          <a:p>
            <a:pPr marL="2286000" lvl="4" indent="-311150" algn="l" rtl="0">
              <a:lnSpc>
                <a:spcPct val="100000"/>
              </a:lnSpc>
              <a:spcBef>
                <a:spcPts val="0"/>
              </a:spcBef>
              <a:spcAft>
                <a:spcPts val="0"/>
              </a:spcAft>
              <a:buSzPts val="1300"/>
              <a:buChar char="○"/>
            </a:pPr>
            <a:r>
              <a:rPr lang="de" sz="1300"/>
              <a:t>initialize</a:t>
            </a:r>
            <a:endParaRPr sz="1300"/>
          </a:p>
          <a:p>
            <a:pPr marL="2286000" lvl="4" indent="-311150" algn="l" rtl="0">
              <a:lnSpc>
                <a:spcPct val="100000"/>
              </a:lnSpc>
              <a:spcBef>
                <a:spcPts val="0"/>
              </a:spcBef>
              <a:spcAft>
                <a:spcPts val="0"/>
              </a:spcAft>
              <a:buSzPts val="1300"/>
              <a:buChar char="○"/>
            </a:pPr>
            <a:r>
              <a:rPr lang="de" sz="1300"/>
              <a:t>compare</a:t>
            </a:r>
            <a:endParaRPr sz="1300"/>
          </a:p>
          <a:p>
            <a:pPr marL="914400" lvl="0" indent="0" algn="l" rtl="0">
              <a:lnSpc>
                <a:spcPct val="105000"/>
              </a:lnSpc>
              <a:spcBef>
                <a:spcPts val="0"/>
              </a:spcBef>
              <a:spcAft>
                <a:spcPts val="1200"/>
              </a:spcAft>
              <a:buSzPts val="440"/>
              <a:buNone/>
            </a:pPr>
            <a:endParaRPr sz="62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Aktuellen Standes des Projektes</a:t>
            </a:r>
            <a:endParaRPr/>
          </a:p>
        </p:txBody>
      </p:sp>
      <p:sp>
        <p:nvSpPr>
          <p:cNvPr id="328" name="Google Shape;328;p42"/>
          <p:cNvSpPr txBox="1">
            <a:spLocks noGrp="1"/>
          </p:cNvSpPr>
          <p:nvPr>
            <p:ph type="body" idx="1"/>
          </p:nvPr>
        </p:nvSpPr>
        <p:spPr>
          <a:xfrm>
            <a:off x="718000" y="1634400"/>
            <a:ext cx="36735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Was unsere Software bisher kann:</a:t>
            </a:r>
            <a:endParaRPr/>
          </a:p>
          <a:p>
            <a:pPr marL="914400" lvl="1" indent="-298450" algn="l" rtl="0">
              <a:spcBef>
                <a:spcPts val="0"/>
              </a:spcBef>
              <a:spcAft>
                <a:spcPts val="0"/>
              </a:spcAft>
              <a:buSzPts val="1100"/>
              <a:buChar char="○"/>
            </a:pPr>
            <a:r>
              <a:rPr lang="de"/>
              <a:t>Input: ermöglicht das uploaden von 3 Datensätzen(Modelle) und einer Münze </a:t>
            </a:r>
            <a:endParaRPr/>
          </a:p>
          <a:p>
            <a:pPr marL="914400" lvl="1" indent="-298450" algn="l" rtl="0">
              <a:spcBef>
                <a:spcPts val="0"/>
              </a:spcBef>
              <a:spcAft>
                <a:spcPts val="0"/>
              </a:spcAft>
              <a:buSzPts val="1100"/>
              <a:buChar char="○"/>
            </a:pPr>
            <a:r>
              <a:rPr lang="de"/>
              <a:t>output: gibt die Übereinstimmung in % an mit den 3 von dem Benutzer gewählten Datensätzen </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29" name="Google Shape;329;p42" title="屏幕录制 2024-03-04 173127.mp4">
            <a:hlinkClick r:id="rId3"/>
          </p:cNvPr>
          <p:cNvPicPr preferRelativeResize="0"/>
          <p:nvPr/>
        </p:nvPicPr>
        <p:blipFill>
          <a:blip r:embed="rId4">
            <a:alphaModFix/>
          </a:blip>
          <a:stretch>
            <a:fillRect/>
          </a:stretch>
        </p:blipFill>
        <p:spPr>
          <a:xfrm>
            <a:off x="4572000" y="1696800"/>
            <a:ext cx="4051333" cy="3038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None/>
            </a:pPr>
            <a:r>
              <a:rPr lang="de" sz="2700"/>
              <a:t>Was noch fehlt</a:t>
            </a:r>
            <a:endParaRPr sz="2700"/>
          </a:p>
        </p:txBody>
      </p:sp>
      <p:sp>
        <p:nvSpPr>
          <p:cNvPr id="335" name="Google Shape;335;p43"/>
          <p:cNvSpPr txBox="1">
            <a:spLocks noGrp="1"/>
          </p:cNvSpPr>
          <p:nvPr>
            <p:ph type="body" idx="1"/>
          </p:nvPr>
        </p:nvSpPr>
        <p:spPr>
          <a:xfrm>
            <a:off x="819150" y="1491175"/>
            <a:ext cx="7505700" cy="2947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de" sz="1217"/>
              <a:t>Unser Ziel ist es, ein Software zu entwickeln,das in der Lage ist, </a:t>
            </a:r>
            <a:r>
              <a:rPr lang="de" sz="1217">
                <a:highlight>
                  <a:srgbClr val="B6D7A8"/>
                </a:highlight>
              </a:rPr>
              <a:t>Merkmale aus Bildern von Fundmünzen zu extrahieren</a:t>
            </a:r>
            <a:r>
              <a:rPr lang="de" sz="1217"/>
              <a:t> und diese Merkmale zu nutzen, um </a:t>
            </a:r>
            <a:r>
              <a:rPr lang="de" sz="1217">
                <a:highlight>
                  <a:srgbClr val="B6D7A8"/>
                </a:highlight>
              </a:rPr>
              <a:t>Ähnlichkeiten zwischen verschiedenen Münzen zu identifizieren</a:t>
            </a:r>
            <a:r>
              <a:rPr lang="de" sz="1217"/>
              <a:t>. Es soll in der Lage sein,</a:t>
            </a:r>
            <a:r>
              <a:rPr lang="de" sz="1217">
                <a:highlight>
                  <a:srgbClr val="B6D7A8"/>
                </a:highlight>
              </a:rPr>
              <a:t> neue Datensätze von Münzen Bildern zu verarbeiten</a:t>
            </a:r>
            <a:r>
              <a:rPr lang="de" sz="1217"/>
              <a:t>, </a:t>
            </a:r>
            <a:r>
              <a:rPr lang="de" sz="1217">
                <a:highlight>
                  <a:srgbClr val="F4CCCC"/>
                </a:highlight>
              </a:rPr>
              <a:t>die Merkmale mit denen in unserer bestehenden Datenbank abzugleichen</a:t>
            </a:r>
            <a:r>
              <a:rPr lang="de" sz="1217"/>
              <a:t> und letztendlich </a:t>
            </a:r>
            <a:r>
              <a:rPr lang="de" sz="1217">
                <a:highlight>
                  <a:srgbClr val="B6D7A8"/>
                </a:highlight>
              </a:rPr>
              <a:t>Informationen darüber zu liefern, wie ähnlich eine neue Münze zu den bereits vorhandenen Münzen ist</a:t>
            </a:r>
            <a:r>
              <a:rPr lang="de" sz="1217"/>
              <a:t>. Durch die Erreichung dieses Ziels erhoffen wir, die Effizienz und Genauigkeit von Münz Identifikation erheblich zu verbessern.</a:t>
            </a:r>
            <a:endParaRPr sz="1217"/>
          </a:p>
          <a:p>
            <a:pPr marL="0" lvl="0" indent="0" algn="l" rtl="0">
              <a:spcBef>
                <a:spcPts val="1200"/>
              </a:spcBef>
              <a:spcAft>
                <a:spcPts val="0"/>
              </a:spcAft>
              <a:buNone/>
            </a:pPr>
            <a:r>
              <a:rPr lang="de" sz="1200"/>
              <a:t>Zusätzlich planen wir, ein benutzerfreundliche</a:t>
            </a:r>
            <a:r>
              <a:rPr lang="de" sz="1200">
                <a:highlight>
                  <a:schemeClr val="dk1"/>
                </a:highlight>
              </a:rPr>
              <a:t>s </a:t>
            </a:r>
            <a:r>
              <a:rPr lang="de" sz="1200">
                <a:highlight>
                  <a:srgbClr val="F4CCCC"/>
                </a:highlight>
              </a:rPr>
              <a:t>User Interface zu erstellen,welches dem Nutzer ermöglicht , den Identifikations- oder Ähnlichkeitsgrad</a:t>
            </a:r>
            <a:r>
              <a:rPr lang="de" sz="1200"/>
              <a:t> für eine Münze zu bestimmen. Nach der Identifikation kann der Nutzer entscheiden, ob er diese Münze zu den bereits vorhandenen Münzen mit ähnlichen Merkmalen hinzufügen möchte oder ob er einen </a:t>
            </a:r>
            <a:r>
              <a:rPr lang="de" sz="1200">
                <a:highlight>
                  <a:srgbClr val="F4CCCC"/>
                </a:highlight>
              </a:rPr>
              <a:t>separaten Behälter</a:t>
            </a:r>
            <a:r>
              <a:rPr lang="de" sz="1200"/>
              <a:t> für diese Münze erstellen möchte. </a:t>
            </a:r>
            <a:r>
              <a:rPr lang="de" sz="1200">
                <a:highlight>
                  <a:srgbClr val="F4CCCC"/>
                </a:highlight>
              </a:rPr>
              <a:t>Die restlichen Münzen können dann entweder wiederverwendet oder verworfen werden</a:t>
            </a:r>
            <a:r>
              <a:rPr lang="de" sz="1200"/>
              <a:t>. Dieser Prozessschritt wird es dem Nutzer ermöglichen, die Münzen effizient zu organisieren und die Datenbank kontinuierlich zu aktualisieren.</a:t>
            </a:r>
            <a:endParaRPr sz="1200"/>
          </a:p>
          <a:p>
            <a:pPr marL="0" lvl="0" indent="0" algn="l" rtl="0">
              <a:spcBef>
                <a:spcPts val="1200"/>
              </a:spcBef>
              <a:spcAft>
                <a:spcPts val="0"/>
              </a:spcAft>
              <a:buNone/>
            </a:pPr>
            <a:endParaRPr sz="1200"/>
          </a:p>
          <a:p>
            <a:pPr marL="0" lvl="0" indent="0" algn="l" rtl="0">
              <a:spcBef>
                <a:spcPts val="1200"/>
              </a:spcBef>
              <a:spcAft>
                <a:spcPts val="0"/>
              </a:spcAft>
              <a:buNone/>
            </a:pPr>
            <a:r>
              <a:rPr lang="de" sz="1200"/>
              <a:t>→ großen ganzen müssten wir nur noch leichte Anpassung machen, dass man mehr als eine Münze pro Zeit überprüfen kann und sonst fehlt uns nur noch die genannten Optionen für den Benutzer in unserer UI.</a:t>
            </a:r>
            <a:endParaRPr sz="1200"/>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819150" y="7998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dirty="0"/>
              <a:t>Probleme </a:t>
            </a:r>
            <a:endParaRPr sz="2700" dirty="0"/>
          </a:p>
        </p:txBody>
      </p:sp>
      <p:sp>
        <p:nvSpPr>
          <p:cNvPr id="341" name="Google Shape;341;p4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de" b="1" dirty="0"/>
              <a:t>Unklare Anweisungen und Verständnisprobleme  der Aufgabenstellung </a:t>
            </a:r>
            <a:endParaRPr b="1" dirty="0"/>
          </a:p>
          <a:p>
            <a:pPr marL="914400" lvl="1" indent="-298450" algn="l" rtl="0">
              <a:spcBef>
                <a:spcPts val="0"/>
              </a:spcBef>
              <a:spcAft>
                <a:spcPts val="0"/>
              </a:spcAft>
              <a:buSzPts val="1100"/>
              <a:buChar char="○"/>
            </a:pPr>
            <a:r>
              <a:rPr lang="de" dirty="0"/>
              <a:t>Festlegung auf eine Zielsetzung fiel uns schwer aufgrund von </a:t>
            </a:r>
            <a:r>
              <a:rPr lang="de" dirty="0" err="1"/>
              <a:t>mangel</a:t>
            </a:r>
            <a:r>
              <a:rPr lang="de" dirty="0"/>
              <a:t> an Erfahrung mit dieser Thematik</a:t>
            </a:r>
            <a:endParaRPr dirty="0"/>
          </a:p>
          <a:p>
            <a:pPr marL="457200" lvl="0" indent="-311150" algn="l" rtl="0">
              <a:spcBef>
                <a:spcPts val="0"/>
              </a:spcBef>
              <a:spcAft>
                <a:spcPts val="0"/>
              </a:spcAft>
              <a:buSzPts val="1300"/>
              <a:buChar char="●"/>
            </a:pPr>
            <a:r>
              <a:rPr lang="de" b="1" dirty="0"/>
              <a:t>Es ist erste Projektarbeit für alle Teammitglieder</a:t>
            </a:r>
            <a:endParaRPr b="1" dirty="0"/>
          </a:p>
          <a:p>
            <a:pPr marL="914400" lvl="1" indent="-298450" algn="l" rtl="0">
              <a:spcBef>
                <a:spcPts val="0"/>
              </a:spcBef>
              <a:spcAft>
                <a:spcPts val="0"/>
              </a:spcAft>
              <a:buSzPts val="1100"/>
              <a:buChar char="○"/>
            </a:pPr>
            <a:r>
              <a:rPr lang="de" dirty="0"/>
              <a:t>Teamarbeit: </a:t>
            </a:r>
            <a:endParaRPr dirty="0"/>
          </a:p>
          <a:p>
            <a:pPr marL="1371600" lvl="2" indent="-298450" algn="l" rtl="0">
              <a:spcBef>
                <a:spcPts val="0"/>
              </a:spcBef>
              <a:spcAft>
                <a:spcPts val="0"/>
              </a:spcAft>
              <a:buSzPts val="1100"/>
              <a:buChar char="■"/>
            </a:pPr>
            <a:r>
              <a:rPr lang="de" dirty="0"/>
              <a:t>Kommunikationsprobleme </a:t>
            </a:r>
            <a:endParaRPr dirty="0"/>
          </a:p>
          <a:p>
            <a:pPr marL="1371600" lvl="2" indent="-298450" algn="l" rtl="0">
              <a:spcBef>
                <a:spcPts val="0"/>
              </a:spcBef>
              <a:spcAft>
                <a:spcPts val="0"/>
              </a:spcAft>
              <a:buSzPts val="1100"/>
              <a:buChar char="■"/>
            </a:pPr>
            <a:r>
              <a:rPr lang="de" dirty="0"/>
              <a:t> alle Teammitglieder befinden sich auf anderen Stand</a:t>
            </a:r>
            <a:endParaRPr dirty="0"/>
          </a:p>
          <a:p>
            <a:pPr marL="914400" lvl="1" indent="-298450" algn="l" rtl="0">
              <a:spcBef>
                <a:spcPts val="0"/>
              </a:spcBef>
              <a:spcAft>
                <a:spcPts val="0"/>
              </a:spcAft>
              <a:buSzPts val="1100"/>
              <a:buChar char="○"/>
            </a:pPr>
            <a:r>
              <a:rPr lang="de" dirty="0"/>
              <a:t>Management von Aufgabenverteilung </a:t>
            </a:r>
            <a:endParaRPr dirty="0"/>
          </a:p>
          <a:p>
            <a:pPr marL="914400" lvl="1" indent="-298450" algn="l" rtl="0">
              <a:spcBef>
                <a:spcPts val="0"/>
              </a:spcBef>
              <a:spcAft>
                <a:spcPts val="0"/>
              </a:spcAft>
              <a:buSzPts val="1100"/>
              <a:buChar char="○"/>
            </a:pPr>
            <a:r>
              <a:rPr lang="de" dirty="0"/>
              <a:t>Entscheidungsprobleme –&gt; Plattform auf der wir arbeiten</a:t>
            </a:r>
            <a:endParaRPr dirty="0"/>
          </a:p>
          <a:p>
            <a:pPr marL="457200" lvl="0" indent="-311150" algn="l" rtl="0">
              <a:spcBef>
                <a:spcPts val="0"/>
              </a:spcBef>
              <a:spcAft>
                <a:spcPts val="0"/>
              </a:spcAft>
              <a:buSzPts val="1300"/>
              <a:buChar char="●"/>
            </a:pPr>
            <a:r>
              <a:rPr lang="de" b="1" dirty="0"/>
              <a:t>Zeitmanagement </a:t>
            </a:r>
            <a:endParaRPr b="1" dirty="0"/>
          </a:p>
          <a:p>
            <a:pPr marL="914400" lvl="1" indent="-298450" algn="l" rtl="0">
              <a:spcBef>
                <a:spcPts val="0"/>
              </a:spcBef>
              <a:spcAft>
                <a:spcPts val="0"/>
              </a:spcAft>
              <a:buSzPts val="1100"/>
              <a:buChar char="○"/>
            </a:pPr>
            <a:r>
              <a:rPr lang="de" dirty="0"/>
              <a:t>Einarbeitung in die Thematik</a:t>
            </a:r>
            <a:endParaRPr dirty="0"/>
          </a:p>
          <a:p>
            <a:pPr marL="914400" lvl="1" indent="-298450" algn="l" rtl="0">
              <a:spcBef>
                <a:spcPts val="0"/>
              </a:spcBef>
              <a:spcAft>
                <a:spcPts val="0"/>
              </a:spcAft>
              <a:buSzPts val="1100"/>
              <a:buChar char="○"/>
            </a:pPr>
            <a:r>
              <a:rPr lang="de" dirty="0"/>
              <a:t>Einarbeitung in </a:t>
            </a:r>
            <a:r>
              <a:rPr lang="de" dirty="0" err="1"/>
              <a:t>Github</a:t>
            </a:r>
            <a:endParaRPr dirty="0"/>
          </a:p>
          <a:p>
            <a:pPr marL="0" lvl="0" indent="0" algn="l" rtl="0">
              <a:spcBef>
                <a:spcPts val="1200"/>
              </a:spcBef>
              <a:spcAft>
                <a:spcPts val="12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471125" y="467025"/>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de" sz="3022"/>
              <a:t>Gesammelte Erfahrung</a:t>
            </a:r>
            <a:endParaRPr sz="3022"/>
          </a:p>
          <a:p>
            <a:pPr marL="0" lvl="0" indent="0" algn="l" rtl="0">
              <a:spcBef>
                <a:spcPts val="1200"/>
              </a:spcBef>
              <a:spcAft>
                <a:spcPts val="0"/>
              </a:spcAft>
              <a:buNone/>
            </a:pPr>
            <a:endParaRPr/>
          </a:p>
        </p:txBody>
      </p:sp>
      <p:sp>
        <p:nvSpPr>
          <p:cNvPr id="347" name="Google Shape;347;p45"/>
          <p:cNvSpPr txBox="1">
            <a:spLocks noGrp="1"/>
          </p:cNvSpPr>
          <p:nvPr>
            <p:ph type="body" idx="1"/>
          </p:nvPr>
        </p:nvSpPr>
        <p:spPr>
          <a:xfrm>
            <a:off x="548500" y="1140675"/>
            <a:ext cx="8252100" cy="3498600"/>
          </a:xfrm>
          <a:prstGeom prst="rect">
            <a:avLst/>
          </a:prstGeom>
        </p:spPr>
        <p:txBody>
          <a:bodyPr spcFirstLastPara="1" wrap="square" lIns="91425" tIns="91425" rIns="91425" bIns="91425" anchor="t" anchorCtr="0">
            <a:noAutofit/>
          </a:bodyPr>
          <a:lstStyle/>
          <a:p>
            <a:pPr marL="457200" lvl="0" indent="-327190" algn="l" rtl="0">
              <a:lnSpc>
                <a:spcPct val="95000"/>
              </a:lnSpc>
              <a:spcBef>
                <a:spcPts val="0"/>
              </a:spcBef>
              <a:spcAft>
                <a:spcPts val="0"/>
              </a:spcAft>
              <a:buSzPts val="1553"/>
              <a:buChar char="●"/>
            </a:pPr>
            <a:r>
              <a:rPr lang="de" sz="1552"/>
              <a:t>Vorplanung für Projekt ist sehr wichtig → Zeitmanagement </a:t>
            </a:r>
            <a:endParaRPr sz="1552"/>
          </a:p>
          <a:p>
            <a:pPr marL="914400" lvl="1" indent="-327190" algn="l" rtl="0">
              <a:lnSpc>
                <a:spcPct val="95000"/>
              </a:lnSpc>
              <a:spcBef>
                <a:spcPts val="0"/>
              </a:spcBef>
              <a:spcAft>
                <a:spcPts val="0"/>
              </a:spcAft>
              <a:buSzPts val="1553"/>
              <a:buChar char="○"/>
            </a:pPr>
            <a:r>
              <a:rPr lang="de" sz="1552"/>
              <a:t>Erstellung von Arbeitsplan  </a:t>
            </a:r>
            <a:endParaRPr sz="1552"/>
          </a:p>
          <a:p>
            <a:pPr marL="1371600" lvl="2" indent="-327190" algn="l" rtl="0">
              <a:lnSpc>
                <a:spcPct val="95000"/>
              </a:lnSpc>
              <a:spcBef>
                <a:spcPts val="0"/>
              </a:spcBef>
              <a:spcAft>
                <a:spcPts val="0"/>
              </a:spcAft>
              <a:buSzPts val="1553"/>
              <a:buChar char="■"/>
            </a:pPr>
            <a:r>
              <a:rPr lang="de" sz="1552"/>
              <a:t>Zwischenziele sollten präzise sein und überprüfbar sein (“präsentierbar”)</a:t>
            </a:r>
            <a:endParaRPr sz="1552"/>
          </a:p>
          <a:p>
            <a:pPr marL="914400" lvl="1" indent="-327190" algn="l" rtl="0">
              <a:lnSpc>
                <a:spcPct val="95000"/>
              </a:lnSpc>
              <a:spcBef>
                <a:spcPts val="0"/>
              </a:spcBef>
              <a:spcAft>
                <a:spcPts val="0"/>
              </a:spcAft>
              <a:buSzPts val="1553"/>
              <a:buChar char="○"/>
            </a:pPr>
            <a:r>
              <a:rPr lang="de" sz="1552"/>
              <a:t>Einarbeitung in die Thematik und neue Arbeitsumgebung</a:t>
            </a:r>
            <a:endParaRPr sz="1552"/>
          </a:p>
          <a:p>
            <a:pPr marL="914400" lvl="1" indent="-327190" algn="l" rtl="0">
              <a:lnSpc>
                <a:spcPct val="95000"/>
              </a:lnSpc>
              <a:spcBef>
                <a:spcPts val="0"/>
              </a:spcBef>
              <a:spcAft>
                <a:spcPts val="0"/>
              </a:spcAft>
              <a:buSzPts val="1553"/>
              <a:buChar char="○"/>
            </a:pPr>
            <a:r>
              <a:rPr lang="de" sz="1552"/>
              <a:t>grobe Skizze vom Endprodukt hilft zur veranschaulichung des Projektziels</a:t>
            </a:r>
            <a:endParaRPr sz="1552"/>
          </a:p>
          <a:p>
            <a:pPr marL="457200" lvl="0" indent="-327190" algn="l" rtl="0">
              <a:lnSpc>
                <a:spcPct val="95000"/>
              </a:lnSpc>
              <a:spcBef>
                <a:spcPts val="0"/>
              </a:spcBef>
              <a:spcAft>
                <a:spcPts val="0"/>
              </a:spcAft>
              <a:buSzPts val="1553"/>
              <a:buChar char="●"/>
            </a:pPr>
            <a:r>
              <a:rPr lang="de" sz="1552"/>
              <a:t>Kommunikation zwischen den Teammitglieder</a:t>
            </a:r>
            <a:endParaRPr sz="1552"/>
          </a:p>
          <a:p>
            <a:pPr marL="914400" lvl="1" indent="-327190" algn="l" rtl="0">
              <a:lnSpc>
                <a:spcPct val="95000"/>
              </a:lnSpc>
              <a:spcBef>
                <a:spcPts val="0"/>
              </a:spcBef>
              <a:spcAft>
                <a:spcPts val="0"/>
              </a:spcAft>
              <a:buSzPts val="1553"/>
              <a:buChar char="○"/>
            </a:pPr>
            <a:r>
              <a:rPr lang="de" sz="1552"/>
              <a:t>alle Teammitglieder sollten auf dem selben Stand sein</a:t>
            </a:r>
            <a:endParaRPr sz="1552"/>
          </a:p>
          <a:p>
            <a:pPr marL="914400" lvl="1" indent="-327190" algn="l" rtl="0">
              <a:lnSpc>
                <a:spcPct val="95000"/>
              </a:lnSpc>
              <a:spcBef>
                <a:spcPts val="0"/>
              </a:spcBef>
              <a:spcAft>
                <a:spcPts val="0"/>
              </a:spcAft>
              <a:buSzPts val="1553"/>
              <a:buChar char="○"/>
            </a:pPr>
            <a:r>
              <a:rPr lang="de" sz="1552"/>
              <a:t>→ damit Aufgabe trotz fehlender Teammitglieder aufgrund von Krankheit oder etwas anderem bearbeitet werden</a:t>
            </a:r>
            <a:endParaRPr sz="1552"/>
          </a:p>
          <a:p>
            <a:pPr marL="914400" lvl="1" indent="-327190" algn="l" rtl="0">
              <a:lnSpc>
                <a:spcPct val="95000"/>
              </a:lnSpc>
              <a:spcBef>
                <a:spcPts val="0"/>
              </a:spcBef>
              <a:spcAft>
                <a:spcPts val="0"/>
              </a:spcAft>
              <a:buSzPts val="1553"/>
              <a:buChar char="○"/>
            </a:pPr>
            <a:r>
              <a:rPr lang="de" sz="1552"/>
              <a:t>→Dokumentation und die erstellung von Protokolle </a:t>
            </a:r>
            <a:endParaRPr sz="1552"/>
          </a:p>
          <a:p>
            <a:pPr marL="457200" lvl="0" indent="-327190" algn="l" rtl="0">
              <a:lnSpc>
                <a:spcPct val="95000"/>
              </a:lnSpc>
              <a:spcBef>
                <a:spcPts val="0"/>
              </a:spcBef>
              <a:spcAft>
                <a:spcPts val="0"/>
              </a:spcAft>
              <a:buSzPts val="1553"/>
              <a:buChar char="●"/>
            </a:pPr>
            <a:r>
              <a:rPr lang="de" sz="1552"/>
              <a:t>die Arbeitsverteilung sollte nach den “Fähigkeiten” der Teammitglieder abgestimmt sein</a:t>
            </a:r>
            <a:endParaRPr sz="1552"/>
          </a:p>
          <a:p>
            <a:pPr marL="914400" lvl="1" indent="-327190" algn="l" rtl="0">
              <a:lnSpc>
                <a:spcPct val="95000"/>
              </a:lnSpc>
              <a:spcBef>
                <a:spcPts val="0"/>
              </a:spcBef>
              <a:spcAft>
                <a:spcPts val="0"/>
              </a:spcAft>
              <a:buSzPts val="1553"/>
              <a:buChar char="○"/>
            </a:pPr>
            <a:r>
              <a:rPr lang="de" sz="1552"/>
              <a:t>→ produktiveres Arbeiten</a:t>
            </a:r>
            <a:endParaRPr sz="1552"/>
          </a:p>
          <a:p>
            <a:pPr marL="457200" lvl="0" indent="-327190" algn="l" rtl="0">
              <a:lnSpc>
                <a:spcPct val="95000"/>
              </a:lnSpc>
              <a:spcBef>
                <a:spcPts val="0"/>
              </a:spcBef>
              <a:spcAft>
                <a:spcPts val="0"/>
              </a:spcAft>
              <a:buSzPts val="1553"/>
              <a:buChar char="●"/>
            </a:pPr>
            <a:r>
              <a:rPr lang="de" sz="1552"/>
              <a:t>Es ist hilfreich</a:t>
            </a:r>
            <a:endParaRPr sz="1552"/>
          </a:p>
          <a:p>
            <a:pPr marL="914400" lvl="1" indent="-327190" algn="l" rtl="0">
              <a:lnSpc>
                <a:spcPct val="95000"/>
              </a:lnSpc>
              <a:spcBef>
                <a:spcPts val="0"/>
              </a:spcBef>
              <a:spcAft>
                <a:spcPts val="0"/>
              </a:spcAft>
              <a:buSzPts val="1553"/>
              <a:buChar char="○"/>
            </a:pPr>
            <a:r>
              <a:rPr lang="de" sz="1552"/>
              <a:t> Softwareentwicklung Plattformen zu arbeiten</a:t>
            </a:r>
            <a:endParaRPr sz="1552"/>
          </a:p>
          <a:p>
            <a:pPr marL="914400" lvl="1" indent="-327190" algn="l" rtl="0">
              <a:lnSpc>
                <a:spcPct val="95000"/>
              </a:lnSpc>
              <a:spcBef>
                <a:spcPts val="0"/>
              </a:spcBef>
              <a:spcAft>
                <a:spcPts val="0"/>
              </a:spcAft>
              <a:buSzPts val="1553"/>
              <a:buChar char="○"/>
            </a:pPr>
            <a:r>
              <a:rPr lang="de" sz="1552"/>
              <a:t>Durchführung von Test für Zwischenergebnisse (Feedback des Kunden fragen)</a:t>
            </a:r>
            <a:endParaRPr sz="1552"/>
          </a:p>
          <a:p>
            <a:pPr marL="1371600" lvl="2" indent="-327190" algn="l" rtl="0">
              <a:lnSpc>
                <a:spcPct val="95000"/>
              </a:lnSpc>
              <a:spcBef>
                <a:spcPts val="0"/>
              </a:spcBef>
              <a:spcAft>
                <a:spcPts val="0"/>
              </a:spcAft>
              <a:buSzPts val="1553"/>
              <a:buChar char="■"/>
            </a:pPr>
            <a:r>
              <a:rPr lang="de" sz="1552"/>
              <a:t>→ um die Anforderungen des Kunden auch zu erfüllen</a:t>
            </a:r>
            <a:endParaRPr sz="1552"/>
          </a:p>
          <a:p>
            <a:pPr marL="914400" lvl="0" indent="0" algn="l" rtl="0">
              <a:lnSpc>
                <a:spcPct val="95000"/>
              </a:lnSpc>
              <a:spcBef>
                <a:spcPts val="1200"/>
              </a:spcBef>
              <a:spcAft>
                <a:spcPts val="0"/>
              </a:spcAft>
              <a:buNone/>
            </a:pPr>
            <a:endParaRPr sz="1552"/>
          </a:p>
          <a:p>
            <a:pPr marL="457200" lvl="0" indent="0" algn="l" rtl="0">
              <a:lnSpc>
                <a:spcPct val="95000"/>
              </a:lnSpc>
              <a:spcBef>
                <a:spcPts val="1200"/>
              </a:spcBef>
              <a:spcAft>
                <a:spcPts val="0"/>
              </a:spcAft>
              <a:buSzPts val="688"/>
              <a:buNone/>
            </a:pPr>
            <a:endParaRPr sz="912"/>
          </a:p>
          <a:p>
            <a:pPr marL="914400" lvl="0" indent="0" algn="l" rtl="0">
              <a:lnSpc>
                <a:spcPct val="95000"/>
              </a:lnSpc>
              <a:spcBef>
                <a:spcPts val="1200"/>
              </a:spcBef>
              <a:spcAft>
                <a:spcPts val="1200"/>
              </a:spcAft>
              <a:buSzPts val="688"/>
              <a:buNone/>
            </a:pPr>
            <a:endParaRPr sz="912"/>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5525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Inhaltsverzeichnis</a:t>
            </a:r>
            <a:endParaRPr/>
          </a:p>
        </p:txBody>
      </p:sp>
      <p:sp>
        <p:nvSpPr>
          <p:cNvPr id="147" name="Google Shape;147;p16"/>
          <p:cNvSpPr txBox="1">
            <a:spLocks noGrp="1"/>
          </p:cNvSpPr>
          <p:nvPr>
            <p:ph type="body" idx="1"/>
          </p:nvPr>
        </p:nvSpPr>
        <p:spPr>
          <a:xfrm>
            <a:off x="819150" y="1229300"/>
            <a:ext cx="7669200" cy="3423000"/>
          </a:xfrm>
          <a:prstGeom prst="rect">
            <a:avLst/>
          </a:prstGeom>
        </p:spPr>
        <p:txBody>
          <a:bodyPr spcFirstLastPara="1" wrap="square" lIns="91425" tIns="91425" rIns="91425" bIns="91425" anchor="t" anchorCtr="0">
            <a:noAutofit/>
          </a:bodyPr>
          <a:lstStyle/>
          <a:p>
            <a:pPr marL="457200" lvl="0" indent="-313192" algn="l" rtl="0">
              <a:lnSpc>
                <a:spcPct val="105000"/>
              </a:lnSpc>
              <a:spcBef>
                <a:spcPts val="0"/>
              </a:spcBef>
              <a:spcAft>
                <a:spcPts val="0"/>
              </a:spcAft>
              <a:buSzPts val="1332"/>
              <a:buChar char="●"/>
            </a:pPr>
            <a:r>
              <a:rPr lang="de" sz="1332"/>
              <a:t>Projektideen/Zielfindung</a:t>
            </a:r>
            <a:endParaRPr sz="1332"/>
          </a:p>
          <a:p>
            <a:pPr marL="457200" lvl="0" indent="-313192" algn="l" rtl="0">
              <a:lnSpc>
                <a:spcPct val="105000"/>
              </a:lnSpc>
              <a:spcBef>
                <a:spcPts val="0"/>
              </a:spcBef>
              <a:spcAft>
                <a:spcPts val="0"/>
              </a:spcAft>
              <a:buSzPts val="1332"/>
              <a:buChar char="●"/>
            </a:pPr>
            <a:r>
              <a:rPr lang="de" sz="1332"/>
              <a:t>Projektziel</a:t>
            </a:r>
            <a:endParaRPr sz="1332"/>
          </a:p>
          <a:p>
            <a:pPr marL="457200" lvl="0" indent="-313192" algn="l" rtl="0">
              <a:lnSpc>
                <a:spcPct val="105000"/>
              </a:lnSpc>
              <a:spcBef>
                <a:spcPts val="0"/>
              </a:spcBef>
              <a:spcAft>
                <a:spcPts val="0"/>
              </a:spcAft>
              <a:buSzPts val="1332"/>
              <a:buChar char="●"/>
            </a:pPr>
            <a:r>
              <a:rPr lang="de" sz="1332"/>
              <a:t>Arbeitsverteilung</a:t>
            </a:r>
            <a:endParaRPr sz="1332"/>
          </a:p>
          <a:p>
            <a:pPr marL="914400" lvl="1" indent="-313192" algn="l" rtl="0">
              <a:lnSpc>
                <a:spcPct val="105000"/>
              </a:lnSpc>
              <a:spcBef>
                <a:spcPts val="0"/>
              </a:spcBef>
              <a:spcAft>
                <a:spcPts val="0"/>
              </a:spcAft>
              <a:buSzPts val="1332"/>
              <a:buChar char="○"/>
            </a:pPr>
            <a:r>
              <a:rPr lang="de" sz="1332"/>
              <a:t>Zielphasen </a:t>
            </a:r>
            <a:endParaRPr sz="1332"/>
          </a:p>
          <a:p>
            <a:pPr marL="914400" lvl="1" indent="-313192" algn="l" rtl="0">
              <a:lnSpc>
                <a:spcPct val="105000"/>
              </a:lnSpc>
              <a:spcBef>
                <a:spcPts val="0"/>
              </a:spcBef>
              <a:spcAft>
                <a:spcPts val="0"/>
              </a:spcAft>
              <a:buSzPts val="1332"/>
              <a:buChar char="○"/>
            </a:pPr>
            <a:r>
              <a:rPr lang="de" sz="1332"/>
              <a:t>Gantt</a:t>
            </a:r>
            <a:endParaRPr sz="1332"/>
          </a:p>
          <a:p>
            <a:pPr marL="457200" lvl="0" indent="-313192" algn="l" rtl="0">
              <a:lnSpc>
                <a:spcPct val="105000"/>
              </a:lnSpc>
              <a:spcBef>
                <a:spcPts val="0"/>
              </a:spcBef>
              <a:spcAft>
                <a:spcPts val="0"/>
              </a:spcAft>
              <a:buSzPts val="1332"/>
              <a:buChar char="●"/>
            </a:pPr>
            <a:r>
              <a:rPr lang="de" sz="1332"/>
              <a:t>Arbeitsprozess</a:t>
            </a:r>
            <a:endParaRPr sz="1332"/>
          </a:p>
          <a:p>
            <a:pPr marL="914400" lvl="1" indent="-313192" algn="l" rtl="0">
              <a:lnSpc>
                <a:spcPct val="105000"/>
              </a:lnSpc>
              <a:spcBef>
                <a:spcPts val="0"/>
              </a:spcBef>
              <a:spcAft>
                <a:spcPts val="0"/>
              </a:spcAft>
              <a:buSzPts val="1332"/>
              <a:buChar char="○"/>
            </a:pPr>
            <a:r>
              <a:rPr lang="de" sz="1332"/>
              <a:t>Vorverarbeitung </a:t>
            </a:r>
            <a:endParaRPr sz="1332"/>
          </a:p>
          <a:p>
            <a:pPr marL="914400" lvl="1" indent="-313192" algn="l" rtl="0">
              <a:lnSpc>
                <a:spcPct val="105000"/>
              </a:lnSpc>
              <a:spcBef>
                <a:spcPts val="0"/>
              </a:spcBef>
              <a:spcAft>
                <a:spcPts val="0"/>
              </a:spcAft>
              <a:buSzPts val="1332"/>
              <a:buChar char="○"/>
            </a:pPr>
            <a:r>
              <a:rPr lang="de" sz="1332"/>
              <a:t>Merkmalextraktion</a:t>
            </a:r>
            <a:endParaRPr sz="1332"/>
          </a:p>
          <a:p>
            <a:pPr marL="457200" lvl="0" indent="-313192" algn="l" rtl="0">
              <a:lnSpc>
                <a:spcPct val="105000"/>
              </a:lnSpc>
              <a:spcBef>
                <a:spcPts val="0"/>
              </a:spcBef>
              <a:spcAft>
                <a:spcPts val="0"/>
              </a:spcAft>
              <a:buSzPts val="1332"/>
              <a:buChar char="●"/>
            </a:pPr>
            <a:r>
              <a:rPr lang="de" sz="1332"/>
              <a:t>Änderungen des Projektziel januar 2024</a:t>
            </a:r>
            <a:endParaRPr sz="1332"/>
          </a:p>
          <a:p>
            <a:pPr marL="457200" lvl="0" indent="-313192" algn="l" rtl="0">
              <a:lnSpc>
                <a:spcPct val="105000"/>
              </a:lnSpc>
              <a:spcBef>
                <a:spcPts val="0"/>
              </a:spcBef>
              <a:spcAft>
                <a:spcPts val="0"/>
              </a:spcAft>
              <a:buSzPts val="1332"/>
              <a:buChar char="●"/>
            </a:pPr>
            <a:r>
              <a:rPr lang="de" sz="1332"/>
              <a:t>UI</a:t>
            </a:r>
            <a:endParaRPr sz="1332"/>
          </a:p>
          <a:p>
            <a:pPr marL="457200" lvl="0" indent="-313192" algn="l" rtl="0">
              <a:lnSpc>
                <a:spcPct val="105000"/>
              </a:lnSpc>
              <a:spcBef>
                <a:spcPts val="0"/>
              </a:spcBef>
              <a:spcAft>
                <a:spcPts val="0"/>
              </a:spcAft>
              <a:buSzPts val="1332"/>
              <a:buChar char="●"/>
            </a:pPr>
            <a:r>
              <a:rPr lang="de" sz="1332"/>
              <a:t>Leichte Abänderung/Anpassung des Projektziel</a:t>
            </a:r>
            <a:endParaRPr sz="1332"/>
          </a:p>
          <a:p>
            <a:pPr marL="457200" lvl="0" indent="-313192" algn="l" rtl="0">
              <a:lnSpc>
                <a:spcPct val="105000"/>
              </a:lnSpc>
              <a:spcBef>
                <a:spcPts val="0"/>
              </a:spcBef>
              <a:spcAft>
                <a:spcPts val="0"/>
              </a:spcAft>
              <a:buSzPts val="1332"/>
              <a:buChar char="●"/>
            </a:pPr>
            <a:r>
              <a:rPr lang="de" sz="1332"/>
              <a:t>Aktueller Stand des Projektes </a:t>
            </a:r>
            <a:endParaRPr sz="1332"/>
          </a:p>
          <a:p>
            <a:pPr marL="457200" lvl="0" indent="-313192" algn="l" rtl="0">
              <a:lnSpc>
                <a:spcPct val="105000"/>
              </a:lnSpc>
              <a:spcBef>
                <a:spcPts val="0"/>
              </a:spcBef>
              <a:spcAft>
                <a:spcPts val="0"/>
              </a:spcAft>
              <a:buSzPts val="1332"/>
              <a:buChar char="●"/>
            </a:pPr>
            <a:r>
              <a:rPr lang="de" sz="1332"/>
              <a:t>Probleme </a:t>
            </a:r>
            <a:endParaRPr sz="1332"/>
          </a:p>
          <a:p>
            <a:pPr marL="457200" lvl="0" indent="-313192" algn="l" rtl="0">
              <a:lnSpc>
                <a:spcPct val="105000"/>
              </a:lnSpc>
              <a:spcBef>
                <a:spcPts val="0"/>
              </a:spcBef>
              <a:spcAft>
                <a:spcPts val="0"/>
              </a:spcAft>
              <a:buSzPts val="1332"/>
              <a:buChar char="●"/>
            </a:pPr>
            <a:r>
              <a:rPr lang="de" sz="1332"/>
              <a:t>Gesammelte Erfahrung</a:t>
            </a:r>
            <a:endParaRPr sz="1332"/>
          </a:p>
          <a:p>
            <a:pPr marL="914400" lvl="0" indent="0" algn="l" rtl="0">
              <a:lnSpc>
                <a:spcPct val="105000"/>
              </a:lnSpc>
              <a:spcBef>
                <a:spcPts val="1200"/>
              </a:spcBef>
              <a:spcAft>
                <a:spcPts val="1200"/>
              </a:spcAft>
              <a:buSzPts val="440"/>
              <a:buNone/>
            </a:pPr>
            <a:endParaRPr sz="6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Projektideen/Zielfindung</a:t>
            </a:r>
            <a:endParaRPr sz="3900"/>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20000"/>
          </a:bodyPr>
          <a:lstStyle/>
          <a:p>
            <a:pPr marL="457200" lvl="0"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Historische Kontextualisierung:</a:t>
            </a:r>
            <a:endParaRPr sz="1050">
              <a:solidFill>
                <a:srgbClr val="111111"/>
              </a:solidFill>
              <a:highlight>
                <a:srgbClr val="FFFFFF"/>
              </a:highlight>
              <a:latin typeface="Roboto"/>
              <a:ea typeface="Roboto"/>
              <a:cs typeface="Roboto"/>
              <a:sym typeface="Roboto"/>
            </a:endParaRPr>
          </a:p>
          <a:p>
            <a:pPr marL="914400" lvl="1"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Die Thematik ist zu komplex und wir müssten ein experten aufsuchen um die Fakten zu überprüfen</a:t>
            </a:r>
            <a:endParaRPr sz="1050">
              <a:solidFill>
                <a:srgbClr val="111111"/>
              </a:solidFill>
              <a:highlight>
                <a:srgbClr val="FFFFFF"/>
              </a:highlight>
              <a:latin typeface="Roboto"/>
              <a:ea typeface="Roboto"/>
              <a:cs typeface="Roboto"/>
              <a:sym typeface="Roboto"/>
            </a:endParaRPr>
          </a:p>
          <a:p>
            <a:pPr marL="457200" lvl="0"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Kulturelle Aspekte/(Abstammung):</a:t>
            </a:r>
            <a:endParaRPr sz="1050">
              <a:solidFill>
                <a:srgbClr val="111111"/>
              </a:solidFill>
              <a:highlight>
                <a:srgbClr val="FFFFFF"/>
              </a:highlight>
              <a:latin typeface="Roboto"/>
              <a:ea typeface="Roboto"/>
              <a:cs typeface="Roboto"/>
              <a:sym typeface="Roboto"/>
            </a:endParaRPr>
          </a:p>
          <a:p>
            <a:pPr marL="914400" lvl="1"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Herkunft und Zuordnung zu Orten</a:t>
            </a:r>
            <a:endParaRPr sz="1050">
              <a:solidFill>
                <a:srgbClr val="111111"/>
              </a:solidFill>
              <a:highlight>
                <a:srgbClr val="FFFFFF"/>
              </a:highlight>
              <a:latin typeface="Roboto"/>
              <a:ea typeface="Roboto"/>
              <a:cs typeface="Roboto"/>
              <a:sym typeface="Roboto"/>
            </a:endParaRPr>
          </a:p>
          <a:p>
            <a:pPr marL="914400" lvl="1"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dasselbe Problem wie bei der Historische Kontextualisierung</a:t>
            </a:r>
            <a:endParaRPr sz="1050">
              <a:solidFill>
                <a:srgbClr val="111111"/>
              </a:solidFill>
              <a:highlight>
                <a:srgbClr val="FFFFFF"/>
              </a:highlight>
              <a:latin typeface="Roboto"/>
              <a:ea typeface="Roboto"/>
              <a:cs typeface="Roboto"/>
              <a:sym typeface="Roboto"/>
            </a:endParaRPr>
          </a:p>
          <a:p>
            <a:pPr marL="0" lvl="0" indent="0" algn="l" rtl="0">
              <a:spcBef>
                <a:spcPts val="1200"/>
              </a:spcBef>
              <a:spcAft>
                <a:spcPts val="0"/>
              </a:spcAft>
              <a:buNone/>
            </a:pPr>
            <a:r>
              <a:rPr lang="de" sz="1050">
                <a:solidFill>
                  <a:srgbClr val="111111"/>
                </a:solidFill>
                <a:highlight>
                  <a:srgbClr val="FFFFFF"/>
                </a:highlight>
                <a:latin typeface="Roboto"/>
                <a:ea typeface="Roboto"/>
                <a:cs typeface="Roboto"/>
                <a:sym typeface="Roboto"/>
              </a:rPr>
              <a:t>Versucht die Zielstellung auf unsere Standard und Wissen anzupassen:</a:t>
            </a:r>
            <a:endParaRPr sz="1050">
              <a:solidFill>
                <a:srgbClr val="111111"/>
              </a:solidFill>
              <a:highlight>
                <a:srgbClr val="FFFFFF"/>
              </a:highlight>
              <a:latin typeface="Roboto"/>
              <a:ea typeface="Roboto"/>
              <a:cs typeface="Roboto"/>
              <a:sym typeface="Roboto"/>
            </a:endParaRPr>
          </a:p>
          <a:p>
            <a:pPr marL="0" lvl="0" indent="0" algn="l" rtl="0">
              <a:spcBef>
                <a:spcPts val="1200"/>
              </a:spcBef>
              <a:spcAft>
                <a:spcPts val="0"/>
              </a:spcAft>
              <a:buNone/>
            </a:pPr>
            <a:r>
              <a:rPr lang="de" sz="1050">
                <a:solidFill>
                  <a:srgbClr val="111111"/>
                </a:solidFill>
                <a:highlight>
                  <a:srgbClr val="FFFFFF"/>
                </a:highlight>
                <a:latin typeface="Roboto"/>
                <a:ea typeface="Roboto"/>
                <a:cs typeface="Roboto"/>
                <a:sym typeface="Roboto"/>
              </a:rPr>
              <a:t>Ideen aus der Bildverarbeitung:</a:t>
            </a:r>
            <a:endParaRPr sz="1050">
              <a:solidFill>
                <a:srgbClr val="111111"/>
              </a:solidFill>
              <a:highlight>
                <a:srgbClr val="FFFFFF"/>
              </a:highlight>
              <a:latin typeface="Roboto"/>
              <a:ea typeface="Roboto"/>
              <a:cs typeface="Roboto"/>
              <a:sym typeface="Roboto"/>
            </a:endParaRPr>
          </a:p>
          <a:p>
            <a:pPr marL="457200" lvl="0" indent="-290274" algn="l" rtl="0">
              <a:spcBef>
                <a:spcPts val="120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Bild filtern (Vorverarbeitungen)</a:t>
            </a:r>
            <a:endParaRPr sz="1050">
              <a:solidFill>
                <a:srgbClr val="111111"/>
              </a:solidFill>
              <a:highlight>
                <a:srgbClr val="FFFFFF"/>
              </a:highlight>
              <a:latin typeface="Roboto"/>
              <a:ea typeface="Roboto"/>
              <a:cs typeface="Roboto"/>
              <a:sym typeface="Roboto"/>
            </a:endParaRPr>
          </a:p>
          <a:p>
            <a:pPr marL="457200" lvl="0"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Segmentierung (Kantenerkennung)</a:t>
            </a:r>
            <a:endParaRPr sz="1050">
              <a:solidFill>
                <a:srgbClr val="111111"/>
              </a:solidFill>
              <a:highlight>
                <a:srgbClr val="FFFFFF"/>
              </a:highlight>
              <a:latin typeface="Roboto"/>
              <a:ea typeface="Roboto"/>
              <a:cs typeface="Roboto"/>
              <a:sym typeface="Roboto"/>
            </a:endParaRPr>
          </a:p>
          <a:p>
            <a:pPr marL="457200" lvl="0" indent="-290274" algn="l" rtl="0">
              <a:spcBef>
                <a:spcPts val="0"/>
              </a:spcBef>
              <a:spcAft>
                <a:spcPts val="0"/>
              </a:spcAft>
              <a:buClr>
                <a:srgbClr val="111111"/>
              </a:buClr>
              <a:buSzPct val="100000"/>
              <a:buFont typeface="Roboto"/>
              <a:buChar char="●"/>
            </a:pPr>
            <a:r>
              <a:rPr lang="de" sz="1050">
                <a:solidFill>
                  <a:srgbClr val="111111"/>
                </a:solidFill>
                <a:highlight>
                  <a:srgbClr val="FFFFFF"/>
                </a:highlight>
                <a:latin typeface="Roboto"/>
                <a:ea typeface="Roboto"/>
                <a:cs typeface="Roboto"/>
                <a:sym typeface="Roboto"/>
              </a:rPr>
              <a:t>Merkmal Trennungen</a:t>
            </a:r>
            <a:endParaRPr sz="1050">
              <a:solidFill>
                <a:srgbClr val="111111"/>
              </a:solidFill>
              <a:highlight>
                <a:srgbClr val="FFFFFF"/>
              </a:highlight>
              <a:latin typeface="Roboto"/>
              <a:ea typeface="Roboto"/>
              <a:cs typeface="Roboto"/>
              <a:sym typeface="Roboto"/>
            </a:endParaRPr>
          </a:p>
          <a:p>
            <a:pPr marL="914400" lvl="0" indent="0" algn="l" rtl="0">
              <a:spcBef>
                <a:spcPts val="1200"/>
              </a:spcBef>
              <a:spcAft>
                <a:spcPts val="1200"/>
              </a:spcAft>
              <a:buNone/>
            </a:pPr>
            <a:r>
              <a:rPr lang="de" sz="1050">
                <a:solidFill>
                  <a:srgbClr val="111111"/>
                </a:solidFill>
                <a:highlight>
                  <a:srgbClr val="FFFFFF"/>
                </a:highlight>
                <a:latin typeface="Roboto"/>
                <a:ea typeface="Roboto"/>
                <a:cs typeface="Roboto"/>
                <a:sym typeface="Roboto"/>
              </a:rPr>
              <a:t>→ Sortierung und Vergleiche von Bildern </a:t>
            </a:r>
            <a:endParaRPr sz="1050">
              <a:solidFill>
                <a:srgbClr val="11111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Projektziel</a:t>
            </a:r>
            <a:endParaRPr sz="3900"/>
          </a:p>
        </p:txBody>
      </p:sp>
      <p:sp>
        <p:nvSpPr>
          <p:cNvPr id="159" name="Google Shape;159;p18"/>
          <p:cNvSpPr txBox="1">
            <a:spLocks noGrp="1"/>
          </p:cNvSpPr>
          <p:nvPr>
            <p:ph type="body" idx="1"/>
          </p:nvPr>
        </p:nvSpPr>
        <p:spPr>
          <a:xfrm>
            <a:off x="568850" y="1449100"/>
            <a:ext cx="8041200" cy="3315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358"/>
              <a:buNone/>
            </a:pPr>
            <a:r>
              <a:rPr lang="de" sz="1142" dirty="0"/>
              <a:t>Das Hauptziel dieses Projekts ist die Entwicklung und Implementierung eines robusten und effizienten Münze Klassifizierungssystems,</a:t>
            </a:r>
            <a:endParaRPr sz="1142" dirty="0"/>
          </a:p>
          <a:p>
            <a:pPr marL="0" lvl="0" indent="0" algn="l" rtl="0">
              <a:lnSpc>
                <a:spcPct val="95000"/>
              </a:lnSpc>
              <a:spcBef>
                <a:spcPts val="1200"/>
              </a:spcBef>
              <a:spcAft>
                <a:spcPts val="0"/>
              </a:spcAft>
              <a:buSzPts val="358"/>
              <a:buNone/>
            </a:pPr>
            <a:r>
              <a:rPr lang="de" sz="1142" dirty="0"/>
              <a:t>das auf einem maschinellen Lernmodell basiert. Dieses Modell soll automatisch Klassifizierungen von Münzen basierend auf visuellen </a:t>
            </a:r>
            <a:endParaRPr sz="1142" dirty="0"/>
          </a:p>
          <a:p>
            <a:pPr marL="0" lvl="0" indent="0" algn="l" rtl="0">
              <a:lnSpc>
                <a:spcPct val="95000"/>
              </a:lnSpc>
              <a:spcBef>
                <a:spcPts val="1200"/>
              </a:spcBef>
              <a:spcAft>
                <a:spcPts val="0"/>
              </a:spcAft>
              <a:buSzPts val="358"/>
              <a:buNone/>
            </a:pPr>
            <a:r>
              <a:rPr lang="de" sz="1142" dirty="0"/>
              <a:t>Merkmalen in Bildern durchführen können. Es sollte in der Lage sein, neue Merkmale zu erkennen und zu entscheiden, ob für diese neuen</a:t>
            </a:r>
            <a:endParaRPr sz="1142" dirty="0"/>
          </a:p>
          <a:p>
            <a:pPr marL="0" lvl="0" indent="0" algn="l" rtl="0">
              <a:lnSpc>
                <a:spcPct val="95000"/>
              </a:lnSpc>
              <a:spcBef>
                <a:spcPts val="1200"/>
              </a:spcBef>
              <a:spcAft>
                <a:spcPts val="0"/>
              </a:spcAft>
              <a:buSzPts val="358"/>
              <a:buNone/>
            </a:pPr>
            <a:r>
              <a:rPr lang="de" sz="1142" dirty="0"/>
              <a:t>Merkmale neue Klassifikation Kategorien erstellt werden sollten. Die Überprüfbarkeit dieses Ziels wird durch die Anwendung des Modells auf einen Testdatensatz sichergestellt, wobei die Genauigkeit des Modells einen vordefinierten Standard erreichen sollte.</a:t>
            </a:r>
            <a:endParaRPr sz="1142" dirty="0"/>
          </a:p>
          <a:p>
            <a:pPr marL="0" lvl="0" indent="0" algn="l" rtl="0">
              <a:lnSpc>
                <a:spcPct val="95000"/>
              </a:lnSpc>
              <a:spcBef>
                <a:spcPts val="1200"/>
              </a:spcBef>
              <a:spcAft>
                <a:spcPts val="0"/>
              </a:spcAft>
              <a:buSzPts val="358"/>
              <a:buNone/>
            </a:pPr>
            <a:r>
              <a:rPr lang="de" sz="1142" dirty="0"/>
              <a:t>Die Effektivität der Erkennung neuer Merkmale wird anhand spezifischer Testfälle bewertet, die auf den Nutzer angepasst sind. </a:t>
            </a:r>
            <a:endParaRPr sz="1142" dirty="0"/>
          </a:p>
          <a:p>
            <a:pPr marL="0" lvl="0" indent="0" algn="l" rtl="0">
              <a:lnSpc>
                <a:spcPct val="95000"/>
              </a:lnSpc>
              <a:spcBef>
                <a:spcPts val="1200"/>
              </a:spcBef>
              <a:spcAft>
                <a:spcPts val="0"/>
              </a:spcAft>
              <a:buSzPts val="358"/>
              <a:buNone/>
            </a:pPr>
            <a:r>
              <a:rPr lang="de" sz="1142" dirty="0"/>
              <a:t>Unser System sollte in der Lage sein, flexibel auf individuelle Anfragen zu reagieren. Dies bedeutet, dass das System Feedback </a:t>
            </a:r>
            <a:endParaRPr sz="1142" dirty="0"/>
          </a:p>
          <a:p>
            <a:pPr marL="0" lvl="0" indent="0" algn="l" rtl="0">
              <a:lnSpc>
                <a:spcPct val="95000"/>
              </a:lnSpc>
              <a:spcBef>
                <a:spcPts val="1200"/>
              </a:spcBef>
              <a:spcAft>
                <a:spcPts val="0"/>
              </a:spcAft>
              <a:buSzPts val="358"/>
              <a:buNone/>
            </a:pPr>
            <a:r>
              <a:rPr lang="de" sz="1142" dirty="0"/>
              <a:t>von den Benutzern erhält und seine Antworten individuell anpasst. Die Benutzerfreundlichkeit wird durch die Entwicklung einer</a:t>
            </a:r>
            <a:endParaRPr sz="1142" dirty="0"/>
          </a:p>
          <a:p>
            <a:pPr marL="0" lvl="0" indent="0" algn="l" rtl="0">
              <a:lnSpc>
                <a:spcPct val="95000"/>
              </a:lnSpc>
              <a:spcBef>
                <a:spcPts val="1200"/>
              </a:spcBef>
              <a:spcAft>
                <a:spcPts val="0"/>
              </a:spcAft>
              <a:buSzPts val="358"/>
              <a:buNone/>
            </a:pPr>
            <a:r>
              <a:rPr lang="de" sz="1142" dirty="0"/>
              <a:t>intuitiven Benutzeroberfläche sichergestellt, die es den Benutzern ermöglicht, leicht mit dem System zu interagieren und Feedback zu geben.</a:t>
            </a:r>
            <a:endParaRPr sz="1142" dirty="0"/>
          </a:p>
          <a:p>
            <a:pPr marL="0" lvl="0" indent="0" algn="l" rtl="0">
              <a:lnSpc>
                <a:spcPct val="95000"/>
              </a:lnSpc>
              <a:spcBef>
                <a:spcPts val="1200"/>
              </a:spcBef>
              <a:spcAft>
                <a:spcPts val="0"/>
              </a:spcAft>
              <a:buSzPts val="358"/>
              <a:buNone/>
            </a:pPr>
            <a:r>
              <a:rPr lang="de" sz="1142" dirty="0"/>
              <a:t>In der Zukunft planen wir, dass unser Modell als Referenz für die Klassifizierung und Analyse anderer Kulturgüter dienen könnte.</a:t>
            </a:r>
            <a:endParaRPr sz="1142" dirty="0"/>
          </a:p>
          <a:p>
            <a:pPr marL="0" lvl="0" indent="0" algn="l" rtl="0">
              <a:lnSpc>
                <a:spcPct val="95000"/>
              </a:lnSpc>
              <a:spcBef>
                <a:spcPts val="1200"/>
              </a:spcBef>
              <a:spcAft>
                <a:spcPts val="1200"/>
              </a:spcAft>
              <a:buSzPts val="358"/>
              <a:buNone/>
            </a:pPr>
            <a:endParaRPr sz="94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Projektziel </a:t>
            </a:r>
            <a:r>
              <a:rPr lang="de" sz="1300"/>
              <a:t>09.12.2023</a:t>
            </a:r>
            <a:endParaRPr sz="1300"/>
          </a:p>
        </p:txBody>
      </p:sp>
      <p:sp>
        <p:nvSpPr>
          <p:cNvPr id="165" name="Google Shape;165;p19"/>
          <p:cNvSpPr txBox="1">
            <a:spLocks noGrp="1"/>
          </p:cNvSpPr>
          <p:nvPr>
            <p:ph type="body" idx="1"/>
          </p:nvPr>
        </p:nvSpPr>
        <p:spPr>
          <a:xfrm>
            <a:off x="568850" y="1449100"/>
            <a:ext cx="3727500" cy="32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000"/>
              <a:t>Das Hauptziel dieses Projekts ist die Entwicklung und Implementierung eines robusten und effizienten Münze Klassifizierungssystems,</a:t>
            </a:r>
            <a:endParaRPr sz="1000"/>
          </a:p>
          <a:p>
            <a:pPr marL="0" lvl="0" indent="0" algn="l" rtl="0">
              <a:spcBef>
                <a:spcPts val="1200"/>
              </a:spcBef>
              <a:spcAft>
                <a:spcPts val="0"/>
              </a:spcAft>
              <a:buNone/>
            </a:pPr>
            <a:r>
              <a:rPr lang="de" sz="1000"/>
              <a:t>das auf einem maschinellen Lernmodell basiert. Dieses Modell soll automatisch Klassifizierungen von Münzen basierend auf visuellen </a:t>
            </a:r>
            <a:endParaRPr sz="1000"/>
          </a:p>
          <a:p>
            <a:pPr marL="0" lvl="0" indent="0" algn="l" rtl="0">
              <a:spcBef>
                <a:spcPts val="1200"/>
              </a:spcBef>
              <a:spcAft>
                <a:spcPts val="0"/>
              </a:spcAft>
              <a:buNone/>
            </a:pPr>
            <a:r>
              <a:rPr lang="de" sz="1000"/>
              <a:t>Merkmalen in Bildern durchführen können. Es sollte in der Lage sein, neue Merkmale zu erkennen und zu entscheiden, ob für diese neuen</a:t>
            </a:r>
            <a:endParaRPr sz="1000"/>
          </a:p>
          <a:p>
            <a:pPr marL="0" lvl="0" indent="0" algn="l" rtl="0">
              <a:spcBef>
                <a:spcPts val="1200"/>
              </a:spcBef>
              <a:spcAft>
                <a:spcPts val="0"/>
              </a:spcAft>
              <a:buNone/>
            </a:pPr>
            <a:r>
              <a:rPr lang="de" sz="1000"/>
              <a:t>Merkmale neue Klassifikation Kategorien erstellt werden sollten. Die Überprüfbarkeit dieses Ziels wird durch die Anwendung des Modells auf einen Testdatensatz sichergestellt, wobei die Genauigkeit des Modells einen vordefinierten Standard erreichen sollte.</a:t>
            </a:r>
            <a:endParaRPr sz="1000"/>
          </a:p>
          <a:p>
            <a:pPr marL="0" lvl="0" indent="0" algn="l" rtl="0">
              <a:spcBef>
                <a:spcPts val="1200"/>
              </a:spcBef>
              <a:spcAft>
                <a:spcPts val="0"/>
              </a:spcAft>
              <a:buNone/>
            </a:pPr>
            <a:r>
              <a:rPr lang="de" sz="1000"/>
              <a:t>Die Effektivität der Erkennung neuer Merkmale wird anhand spezifischer Testfälle bewertet, die auf den Nutzer angepasst sind. </a:t>
            </a:r>
            <a:endParaRPr sz="1000"/>
          </a:p>
          <a:p>
            <a:pPr marL="0" lvl="0" indent="0" algn="l" rtl="0">
              <a:spcBef>
                <a:spcPts val="1200"/>
              </a:spcBef>
              <a:spcAft>
                <a:spcPts val="1200"/>
              </a:spcAft>
              <a:buNone/>
            </a:pPr>
            <a:endParaRPr sz="1000"/>
          </a:p>
        </p:txBody>
      </p:sp>
      <p:sp>
        <p:nvSpPr>
          <p:cNvPr id="166" name="Google Shape;166;p19"/>
          <p:cNvSpPr txBox="1"/>
          <p:nvPr/>
        </p:nvSpPr>
        <p:spPr>
          <a:xfrm>
            <a:off x="4369700" y="1449100"/>
            <a:ext cx="3636000" cy="254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de" sz="1000">
                <a:solidFill>
                  <a:schemeClr val="dk2"/>
                </a:solidFill>
                <a:latin typeface="Calibri"/>
                <a:ea typeface="Calibri"/>
                <a:cs typeface="Calibri"/>
                <a:sym typeface="Calibri"/>
              </a:rPr>
              <a:t>Unser System sollte in der Lage sein, flexibel auf individuelle Anfragen zu reagieren. Dies bedeutet, dass das System Feedback </a:t>
            </a:r>
            <a:endParaRPr sz="100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r>
              <a:rPr lang="de" sz="1000">
                <a:solidFill>
                  <a:schemeClr val="dk2"/>
                </a:solidFill>
                <a:latin typeface="Calibri"/>
                <a:ea typeface="Calibri"/>
                <a:cs typeface="Calibri"/>
                <a:sym typeface="Calibri"/>
              </a:rPr>
              <a:t>von den Benutzern erhält und seine Antworten individuell anpasst. Die Benutzerfreundlichkeit wird durch die Entwicklung einer</a:t>
            </a:r>
            <a:endParaRPr sz="100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r>
              <a:rPr lang="de" sz="1000">
                <a:solidFill>
                  <a:schemeClr val="dk2"/>
                </a:solidFill>
                <a:latin typeface="Calibri"/>
                <a:ea typeface="Calibri"/>
                <a:cs typeface="Calibri"/>
                <a:sym typeface="Calibri"/>
              </a:rPr>
              <a:t>intuitiven Benutzeroberfläche sichergestellt, die es den Benutzern ermöglicht, leicht mit dem System zu interagieren und Feedback zu geben.</a:t>
            </a:r>
            <a:endParaRPr sz="100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endParaRPr sz="1000">
              <a:solidFill>
                <a:schemeClr val="dk2"/>
              </a:solidFill>
              <a:latin typeface="Calibri"/>
              <a:ea typeface="Calibri"/>
              <a:cs typeface="Calibri"/>
              <a:sym typeface="Calibri"/>
            </a:endParaRPr>
          </a:p>
          <a:p>
            <a:pPr marL="0" lvl="0" indent="0" algn="l" rtl="0">
              <a:lnSpc>
                <a:spcPct val="115000"/>
              </a:lnSpc>
              <a:spcBef>
                <a:spcPts val="1200"/>
              </a:spcBef>
              <a:spcAft>
                <a:spcPts val="1200"/>
              </a:spcAft>
              <a:buNone/>
            </a:pPr>
            <a:r>
              <a:rPr lang="de" sz="1000">
                <a:solidFill>
                  <a:schemeClr val="dk2"/>
                </a:solidFill>
                <a:latin typeface="Calibri"/>
                <a:ea typeface="Calibri"/>
                <a:cs typeface="Calibri"/>
                <a:sym typeface="Calibri"/>
              </a:rPr>
              <a:t>In der Zukunft planen wir, dass unser Modell als Referenz für die Klassifizierung und Analyse anderer Kulturgüter dienen könnte.</a:t>
            </a:r>
            <a:endParaRPr sz="10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de" sz="2700"/>
              <a:t>Projektziel </a:t>
            </a:r>
            <a:endParaRPr sz="1300"/>
          </a:p>
        </p:txBody>
      </p:sp>
      <p:sp>
        <p:nvSpPr>
          <p:cNvPr id="172" name="Google Shape;172;p20"/>
          <p:cNvSpPr txBox="1">
            <a:spLocks noGrp="1"/>
          </p:cNvSpPr>
          <p:nvPr>
            <p:ph type="body" idx="1"/>
          </p:nvPr>
        </p:nvSpPr>
        <p:spPr>
          <a:xfrm>
            <a:off x="605475" y="1800200"/>
            <a:ext cx="7647600" cy="2937000"/>
          </a:xfrm>
          <a:prstGeom prst="rect">
            <a:avLst/>
          </a:prstGeom>
        </p:spPr>
        <p:txBody>
          <a:bodyPr spcFirstLastPara="1" wrap="square" lIns="91425" tIns="91425" rIns="91425" bIns="91425" anchor="t" anchorCtr="0">
            <a:noAutofit/>
          </a:bodyPr>
          <a:lstStyle/>
          <a:p>
            <a:pPr marL="457200" lvl="0" indent="-314325" algn="l" rtl="0">
              <a:spcBef>
                <a:spcPts val="900"/>
              </a:spcBef>
              <a:spcAft>
                <a:spcPts val="0"/>
              </a:spcAft>
              <a:buClr>
                <a:srgbClr val="111111"/>
              </a:buClr>
              <a:buSzPts val="1350"/>
              <a:buFont typeface="Roboto"/>
              <a:buChar char="●"/>
            </a:pPr>
            <a:r>
              <a:rPr lang="de" sz="1350">
                <a:solidFill>
                  <a:srgbClr val="111111"/>
                </a:solidFill>
                <a:highlight>
                  <a:srgbClr val="FFFFFF"/>
                </a:highlight>
                <a:latin typeface="Roboto"/>
                <a:ea typeface="Roboto"/>
                <a:cs typeface="Roboto"/>
                <a:sym typeface="Roboto"/>
              </a:rPr>
              <a:t>betont die </a:t>
            </a:r>
            <a:r>
              <a:rPr lang="de" sz="1350" b="1">
                <a:solidFill>
                  <a:srgbClr val="111111"/>
                </a:solidFill>
                <a:highlight>
                  <a:srgbClr val="FFFFFF"/>
                </a:highlight>
                <a:latin typeface="Roboto"/>
                <a:ea typeface="Roboto"/>
                <a:cs typeface="Roboto"/>
                <a:sym typeface="Roboto"/>
              </a:rPr>
              <a:t>Entwicklung eines maschinellen Lern Modells</a:t>
            </a:r>
            <a:r>
              <a:rPr lang="de" sz="1350">
                <a:solidFill>
                  <a:srgbClr val="111111"/>
                </a:solidFill>
                <a:highlight>
                  <a:srgbClr val="FFFFFF"/>
                </a:highlight>
                <a:latin typeface="Roboto"/>
                <a:ea typeface="Roboto"/>
                <a:cs typeface="Roboto"/>
                <a:sym typeface="Roboto"/>
              </a:rPr>
              <a:t>, </a:t>
            </a:r>
            <a:endParaRPr sz="1350">
              <a:solidFill>
                <a:srgbClr val="111111"/>
              </a:solidFill>
              <a:highlight>
                <a:srgbClr val="FFFFFF"/>
              </a:highlight>
              <a:latin typeface="Roboto"/>
              <a:ea typeface="Roboto"/>
              <a:cs typeface="Roboto"/>
              <a:sym typeface="Roboto"/>
            </a:endParaRPr>
          </a:p>
          <a:p>
            <a:pPr marL="457200" lvl="0" indent="-314325" algn="l" rtl="0">
              <a:spcBef>
                <a:spcPts val="0"/>
              </a:spcBef>
              <a:spcAft>
                <a:spcPts val="0"/>
              </a:spcAft>
              <a:buClr>
                <a:srgbClr val="111111"/>
              </a:buClr>
              <a:buSzPts val="1350"/>
              <a:buFont typeface="Roboto"/>
              <a:buChar char="●"/>
            </a:pPr>
            <a:r>
              <a:rPr lang="de" sz="1350">
                <a:solidFill>
                  <a:srgbClr val="111111"/>
                </a:solidFill>
                <a:highlight>
                  <a:srgbClr val="FFFFFF"/>
                </a:highlight>
                <a:latin typeface="Roboto"/>
                <a:ea typeface="Roboto"/>
                <a:cs typeface="Roboto"/>
                <a:sym typeface="Roboto"/>
              </a:rPr>
              <a:t>das automatisch </a:t>
            </a:r>
            <a:r>
              <a:rPr lang="de" sz="1350" b="1">
                <a:solidFill>
                  <a:srgbClr val="111111"/>
                </a:solidFill>
                <a:highlight>
                  <a:srgbClr val="FFFFFF"/>
                </a:highlight>
                <a:latin typeface="Roboto"/>
                <a:ea typeface="Roboto"/>
                <a:cs typeface="Roboto"/>
                <a:sym typeface="Roboto"/>
              </a:rPr>
              <a:t>Klassifizierungen von Münzen basierend auf visuellen Merkmalen in Bildern</a:t>
            </a:r>
            <a:r>
              <a:rPr lang="de" sz="1350">
                <a:solidFill>
                  <a:srgbClr val="111111"/>
                </a:solidFill>
                <a:highlight>
                  <a:srgbClr val="FFFFFF"/>
                </a:highlight>
                <a:latin typeface="Roboto"/>
                <a:ea typeface="Roboto"/>
                <a:cs typeface="Roboto"/>
                <a:sym typeface="Roboto"/>
              </a:rPr>
              <a:t>.</a:t>
            </a:r>
            <a:endParaRPr sz="1350">
              <a:solidFill>
                <a:srgbClr val="111111"/>
              </a:solidFill>
              <a:highlight>
                <a:srgbClr val="FFFFFF"/>
              </a:highlight>
              <a:latin typeface="Roboto"/>
              <a:ea typeface="Roboto"/>
              <a:cs typeface="Roboto"/>
              <a:sym typeface="Roboto"/>
            </a:endParaRPr>
          </a:p>
          <a:p>
            <a:pPr marL="457200" lvl="0" indent="-314325" algn="l" rtl="0">
              <a:spcBef>
                <a:spcPts val="0"/>
              </a:spcBef>
              <a:spcAft>
                <a:spcPts val="0"/>
              </a:spcAft>
              <a:buClr>
                <a:srgbClr val="111111"/>
              </a:buClr>
              <a:buSzPts val="1350"/>
              <a:buFont typeface="Roboto"/>
              <a:buChar char="●"/>
            </a:pPr>
            <a:r>
              <a:rPr lang="de" sz="1350" b="1">
                <a:solidFill>
                  <a:srgbClr val="111111"/>
                </a:solidFill>
                <a:highlight>
                  <a:srgbClr val="FFFFFF"/>
                </a:highlight>
                <a:latin typeface="Roboto"/>
                <a:ea typeface="Roboto"/>
                <a:cs typeface="Roboto"/>
                <a:sym typeface="Roboto"/>
              </a:rPr>
              <a:t>neue Merkmale zu erkennen</a:t>
            </a:r>
            <a:r>
              <a:rPr lang="de" sz="1350">
                <a:solidFill>
                  <a:srgbClr val="111111"/>
                </a:solidFill>
                <a:highlight>
                  <a:srgbClr val="FFFFFF"/>
                </a:highlight>
                <a:latin typeface="Roboto"/>
                <a:ea typeface="Roboto"/>
                <a:cs typeface="Roboto"/>
                <a:sym typeface="Roboto"/>
              </a:rPr>
              <a:t> und zu entscheiden, ob dafür </a:t>
            </a:r>
            <a:r>
              <a:rPr lang="de" sz="1350" b="1">
                <a:solidFill>
                  <a:srgbClr val="111111"/>
                </a:solidFill>
                <a:highlight>
                  <a:srgbClr val="FFFFFF"/>
                </a:highlight>
                <a:latin typeface="Roboto"/>
                <a:ea typeface="Roboto"/>
                <a:cs typeface="Roboto"/>
                <a:sym typeface="Roboto"/>
              </a:rPr>
              <a:t>neue Klassifikation Kategorien erstellt werden sollten</a:t>
            </a:r>
            <a:r>
              <a:rPr lang="de" sz="1350">
                <a:solidFill>
                  <a:srgbClr val="111111"/>
                </a:solidFill>
                <a:highlight>
                  <a:srgbClr val="FFFFFF"/>
                </a:highlight>
                <a:latin typeface="Roboto"/>
                <a:ea typeface="Roboto"/>
                <a:cs typeface="Roboto"/>
                <a:sym typeface="Roboto"/>
              </a:rPr>
              <a:t>.</a:t>
            </a:r>
            <a:endParaRPr sz="1350">
              <a:solidFill>
                <a:srgbClr val="111111"/>
              </a:solidFill>
              <a:highlight>
                <a:srgbClr val="FFFFFF"/>
              </a:highlight>
              <a:latin typeface="Roboto"/>
              <a:ea typeface="Roboto"/>
              <a:cs typeface="Roboto"/>
              <a:sym typeface="Roboto"/>
            </a:endParaRPr>
          </a:p>
          <a:p>
            <a:pPr marL="457200" lvl="0" indent="-314325" algn="l" rtl="0">
              <a:spcBef>
                <a:spcPts val="0"/>
              </a:spcBef>
              <a:spcAft>
                <a:spcPts val="0"/>
              </a:spcAft>
              <a:buClr>
                <a:srgbClr val="111111"/>
              </a:buClr>
              <a:buSzPts val="1350"/>
              <a:buFont typeface="Roboto"/>
              <a:buChar char="●"/>
            </a:pPr>
            <a:r>
              <a:rPr lang="de" sz="1350">
                <a:solidFill>
                  <a:srgbClr val="111111"/>
                </a:solidFill>
                <a:highlight>
                  <a:srgbClr val="FFFFFF"/>
                </a:highlight>
                <a:latin typeface="Roboto"/>
                <a:ea typeface="Roboto"/>
                <a:cs typeface="Roboto"/>
                <a:sym typeface="Roboto"/>
              </a:rPr>
              <a:t>Die </a:t>
            </a:r>
            <a:r>
              <a:rPr lang="de" sz="1350" b="1">
                <a:solidFill>
                  <a:srgbClr val="111111"/>
                </a:solidFill>
                <a:highlight>
                  <a:srgbClr val="FFFFFF"/>
                </a:highlight>
                <a:latin typeface="Roboto"/>
                <a:ea typeface="Roboto"/>
                <a:cs typeface="Roboto"/>
                <a:sym typeface="Roboto"/>
              </a:rPr>
              <a:t>Effektivität der Erkennung neuer Merkmale</a:t>
            </a:r>
            <a:r>
              <a:rPr lang="de" sz="1350">
                <a:solidFill>
                  <a:srgbClr val="111111"/>
                </a:solidFill>
                <a:highlight>
                  <a:srgbClr val="FFFFFF"/>
                </a:highlight>
                <a:latin typeface="Roboto"/>
                <a:ea typeface="Roboto"/>
                <a:cs typeface="Roboto"/>
                <a:sym typeface="Roboto"/>
              </a:rPr>
              <a:t> → Benutzer versucht mit mehr einzubinden </a:t>
            </a:r>
            <a:endParaRPr sz="1350">
              <a:solidFill>
                <a:srgbClr val="111111"/>
              </a:solidFill>
              <a:highlight>
                <a:srgbClr val="FFFFFF"/>
              </a:highlight>
              <a:latin typeface="Roboto"/>
              <a:ea typeface="Roboto"/>
              <a:cs typeface="Roboto"/>
              <a:sym typeface="Roboto"/>
            </a:endParaRPr>
          </a:p>
          <a:p>
            <a:pPr marL="457200" lvl="0" indent="-314325" algn="l" rtl="0">
              <a:spcBef>
                <a:spcPts val="0"/>
              </a:spcBef>
              <a:spcAft>
                <a:spcPts val="0"/>
              </a:spcAft>
              <a:buClr>
                <a:srgbClr val="111111"/>
              </a:buClr>
              <a:buSzPts val="1350"/>
              <a:buFont typeface="Roboto"/>
              <a:buChar char="●"/>
            </a:pPr>
            <a:r>
              <a:rPr lang="de" sz="1350" b="1">
                <a:solidFill>
                  <a:srgbClr val="111111"/>
                </a:solidFill>
                <a:highlight>
                  <a:srgbClr val="FFFFFF"/>
                </a:highlight>
                <a:latin typeface="Roboto"/>
                <a:ea typeface="Roboto"/>
                <a:cs typeface="Roboto"/>
                <a:sym typeface="Roboto"/>
              </a:rPr>
              <a:t>die Erstellung eine UI</a:t>
            </a:r>
            <a:endParaRPr sz="1350" b="1">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de"/>
              <a:t>Arbeitsverteilung </a:t>
            </a:r>
            <a:r>
              <a:rPr lang="de" sz="1400"/>
              <a:t>(</a:t>
            </a:r>
            <a:r>
              <a:rPr lang="de" sz="1400">
                <a:latin typeface="Calibri"/>
                <a:ea typeface="Calibri"/>
                <a:cs typeface="Calibri"/>
                <a:sym typeface="Calibri"/>
              </a:rPr>
              <a:t>Zielphasen 05.12.2023</a:t>
            </a:r>
            <a:r>
              <a:rPr lang="de" sz="1400"/>
              <a:t>)</a:t>
            </a:r>
            <a:endParaRPr sz="1400"/>
          </a:p>
          <a:p>
            <a:pPr marL="0" lvl="0" indent="0" algn="l" rtl="0">
              <a:lnSpc>
                <a:spcPct val="115000"/>
              </a:lnSpc>
              <a:spcBef>
                <a:spcPts val="1200"/>
              </a:spcBef>
              <a:spcAft>
                <a:spcPts val="0"/>
              </a:spcAft>
              <a:buNone/>
            </a:pPr>
            <a:endParaRPr sz="1800"/>
          </a:p>
          <a:p>
            <a:pPr marL="457200" lvl="0" indent="0" algn="l" rtl="0">
              <a:lnSpc>
                <a:spcPct val="115000"/>
              </a:lnSpc>
              <a:spcBef>
                <a:spcPts val="1200"/>
              </a:spcBef>
              <a:spcAft>
                <a:spcPts val="1200"/>
              </a:spcAft>
              <a:buNone/>
            </a:pPr>
            <a:endParaRPr sz="1800">
              <a:solidFill>
                <a:schemeClr val="lt2"/>
              </a:solidFill>
            </a:endParaRPr>
          </a:p>
        </p:txBody>
      </p:sp>
      <p:sp>
        <p:nvSpPr>
          <p:cNvPr id="178" name="Google Shape;178;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de"/>
              <a:t>9.12.2023 - 09.01.2024: Daten Vorverarbeitung und Merkmalsextraktion</a:t>
            </a:r>
            <a:endParaRPr/>
          </a:p>
          <a:p>
            <a:pPr marL="0" lvl="0" indent="0" algn="l" rtl="0">
              <a:spcBef>
                <a:spcPts val="1200"/>
              </a:spcBef>
              <a:spcAft>
                <a:spcPts val="0"/>
              </a:spcAft>
              <a:buNone/>
            </a:pPr>
            <a:r>
              <a:rPr lang="de"/>
              <a:t>10.01.2024 - 23.01.2024: Modellentwicklung und erste Tests</a:t>
            </a:r>
            <a:endParaRPr/>
          </a:p>
          <a:p>
            <a:pPr marL="0" lvl="0" indent="0" algn="l" rtl="0">
              <a:spcBef>
                <a:spcPts val="1200"/>
              </a:spcBef>
              <a:spcAft>
                <a:spcPts val="0"/>
              </a:spcAft>
              <a:buNone/>
            </a:pPr>
            <a:r>
              <a:rPr lang="de"/>
              <a:t>24.01.2024 - 06.02.2024: Algorithmen Optimierung und Benutzeroberflächen Design</a:t>
            </a:r>
            <a:endParaRPr/>
          </a:p>
          <a:p>
            <a:pPr marL="0" lvl="0" indent="0" algn="l" rtl="0">
              <a:spcBef>
                <a:spcPts val="1200"/>
              </a:spcBef>
              <a:spcAft>
                <a:spcPts val="0"/>
              </a:spcAft>
              <a:buNone/>
            </a:pPr>
            <a:r>
              <a:rPr lang="de"/>
              <a:t>07.02.2024 - 21.02.2024: Abschlussbewertung und Projektbericht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1818</Words>
  <Application>Microsoft Macintosh PowerPoint</Application>
  <PresentationFormat>Bildschirmpräsentation (16:9)</PresentationFormat>
  <Paragraphs>213</Paragraphs>
  <Slides>33</Slides>
  <Notes>33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33</vt:i4>
      </vt:variant>
    </vt:vector>
  </HeadingPairs>
  <TitlesOfParts>
    <vt:vector size="38" baseType="lpstr">
      <vt:lpstr>Roboto</vt:lpstr>
      <vt:lpstr>Calibri</vt:lpstr>
      <vt:lpstr>Nunito</vt:lpstr>
      <vt:lpstr>Arial</vt:lpstr>
      <vt:lpstr>Shift</vt:lpstr>
      <vt:lpstr>Softwareprojekt Münzen</vt:lpstr>
      <vt:lpstr>Inhaltsverzeichnis</vt:lpstr>
      <vt:lpstr>Inhaltsverzeichnis</vt:lpstr>
      <vt:lpstr>Inhaltsverzeichnis</vt:lpstr>
      <vt:lpstr>Projektideen/Zielfindung</vt:lpstr>
      <vt:lpstr>Projektziel</vt:lpstr>
      <vt:lpstr>Projektziel 09.12.2023</vt:lpstr>
      <vt:lpstr>Projektziel </vt:lpstr>
      <vt:lpstr>Arbeitsverteilung (Zielphasen 05.12.2023)  </vt:lpstr>
      <vt:lpstr>Gantt</vt:lpstr>
      <vt:lpstr>Arbeitsprozess</vt:lpstr>
      <vt:lpstr>Arbeitsprozess (Vorverarbeitung )</vt:lpstr>
      <vt:lpstr>Arbeitsprozess (Vorverarbeitung )</vt:lpstr>
      <vt:lpstr>Arbeitsprozess (Merkmalextraktion )</vt:lpstr>
      <vt:lpstr>Projektziel Änderungen</vt:lpstr>
      <vt:lpstr>Noch zu bearbeitende Arbeitsprozesse  </vt:lpstr>
      <vt:lpstr>Abgeänderte Merkmalextraktion</vt:lpstr>
      <vt:lpstr>Abgeänderte Merkmalextraktion (extract features) </vt:lpstr>
      <vt:lpstr>Abgeänderte Merkmalextraktion (initialize model) </vt:lpstr>
      <vt:lpstr>Abgeänderte Merkmalextraktion (process image) </vt:lpstr>
      <vt:lpstr>Abgeänderte Merkmalextraktion (train model) </vt:lpstr>
      <vt:lpstr>Vergleichs Algorithmus (Image Detector)</vt:lpstr>
      <vt:lpstr>Vergleichs Algorithmus (Image Detector)</vt:lpstr>
      <vt:lpstr>Vergleichs Algorithmus (Image Detector)</vt:lpstr>
      <vt:lpstr>UI</vt:lpstr>
      <vt:lpstr>Projektziel Änderungen</vt:lpstr>
      <vt:lpstr>PowerPoint-Präsentation</vt:lpstr>
      <vt:lpstr>PowerPoint-Präsentation</vt:lpstr>
      <vt:lpstr>PowerPoint-Präsentation</vt:lpstr>
      <vt:lpstr>Aktuellen Standes des Projektes</vt:lpstr>
      <vt:lpstr>Was noch fehlt</vt:lpstr>
      <vt:lpstr>Probleme </vt:lpstr>
      <vt:lpstr>Gesammelte Erfahrung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Softwareprojekt Münzen</dc:title>
  <cp:lastModifiedBy>13087</cp:lastModifiedBy>
  <cp:revision>1</cp:revision>
  <dcterms:modified xsi:type="dcterms:W3CDTF">2024-04-04T21:41:42Z</dcterms:modified>
</cp:coreProperties>
</file>