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4760575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B0C1"/>
    <a:srgbClr val="C9C8D2"/>
    <a:srgbClr val="F7DDDA"/>
    <a:srgbClr val="C97371"/>
    <a:srgbClr val="F0EAE3"/>
    <a:srgbClr val="F3E6FB"/>
    <a:srgbClr val="FBEFB7"/>
    <a:srgbClr val="F3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98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95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5072" y="1355149"/>
            <a:ext cx="11070431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5072" y="4349128"/>
            <a:ext cx="11070431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84255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358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63036" y="440855"/>
            <a:ext cx="3182749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4789" y="440855"/>
            <a:ext cx="9363740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9681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93629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102" y="2064351"/>
            <a:ext cx="12730996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102" y="5541352"/>
            <a:ext cx="12730996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596351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790" y="2204273"/>
            <a:ext cx="6273244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72541" y="2204273"/>
            <a:ext cx="6273244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9253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2" y="440855"/>
            <a:ext cx="12730996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712" y="2029849"/>
            <a:ext cx="6244415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712" y="3024646"/>
            <a:ext cx="6244415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72541" y="2029849"/>
            <a:ext cx="6275167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72541" y="3024646"/>
            <a:ext cx="6275167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501927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133639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3663797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552027"/>
            <a:ext cx="4760669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75167" y="1192225"/>
            <a:ext cx="7472541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484120"/>
            <a:ext cx="4760669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9177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713" y="552027"/>
            <a:ext cx="4760669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75167" y="1192225"/>
            <a:ext cx="7472541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713" y="2484120"/>
            <a:ext cx="4760669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4300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4790" y="440855"/>
            <a:ext cx="12730996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790" y="2204273"/>
            <a:ext cx="12730996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4790" y="7674704"/>
            <a:ext cx="332112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ADD3A-FE35-4F43-807E-1962A817479A}" type="datetimeFigureOut">
              <a:rPr lang="en-TH" smtClean="0"/>
              <a:t>15/10/2021 R</a:t>
            </a:fld>
            <a:endParaRPr lang="en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89441" y="7674704"/>
            <a:ext cx="4981694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24656" y="7674704"/>
            <a:ext cx="3321129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8314C-2B2D-8442-AF41-CD9D50F57097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1386423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9EE4BA1-FBC0-D541-8493-2BE48FB897CE}"/>
              </a:ext>
            </a:extLst>
          </p:cNvPr>
          <p:cNvSpPr/>
          <p:nvPr/>
        </p:nvSpPr>
        <p:spPr>
          <a:xfrm>
            <a:off x="231751" y="76534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1A6045A9-1CB6-624D-BC72-29F840EBBAF3}"/>
              </a:ext>
            </a:extLst>
          </p:cNvPr>
          <p:cNvSpPr/>
          <p:nvPr/>
        </p:nvSpPr>
        <p:spPr>
          <a:xfrm>
            <a:off x="342961" y="2207098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A109E85-ED69-8C44-9D3C-12AFA841F93E}"/>
              </a:ext>
            </a:extLst>
          </p:cNvPr>
          <p:cNvSpPr/>
          <p:nvPr/>
        </p:nvSpPr>
        <p:spPr>
          <a:xfrm>
            <a:off x="1849986" y="2207098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6AB97A2-80FB-7E4A-8B2A-ED021A9B15E8}"/>
              </a:ext>
            </a:extLst>
          </p:cNvPr>
          <p:cNvSpPr/>
          <p:nvPr/>
        </p:nvSpPr>
        <p:spPr>
          <a:xfrm>
            <a:off x="1849987" y="1523250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CFF1520-38D6-5840-A605-1EC7A8480E4C}"/>
              </a:ext>
            </a:extLst>
          </p:cNvPr>
          <p:cNvSpPr/>
          <p:nvPr/>
        </p:nvSpPr>
        <p:spPr>
          <a:xfrm>
            <a:off x="1849988" y="833834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4BDD604-DC11-EF47-93EF-5AB02A786103}"/>
              </a:ext>
            </a:extLst>
          </p:cNvPr>
          <p:cNvSpPr/>
          <p:nvPr/>
        </p:nvSpPr>
        <p:spPr>
          <a:xfrm>
            <a:off x="1849989" y="138326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926E98C-4434-E944-9F3E-958F1D6D2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10" y="172408"/>
            <a:ext cx="368644" cy="3686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27B053-F30F-6B4D-88A2-D323E0DF6A1C}"/>
              </a:ext>
            </a:extLst>
          </p:cNvPr>
          <p:cNvSpPr txBox="1"/>
          <p:nvPr/>
        </p:nvSpPr>
        <p:spPr>
          <a:xfrm>
            <a:off x="2527994" y="138326"/>
            <a:ext cx="2266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2,806.82 </a:t>
            </a:r>
            <a:r>
              <a:rPr lang="en-TH" sz="1000" b="1" dirty="0">
                <a:solidFill>
                  <a:srgbClr val="C97371"/>
                </a:solidFill>
              </a:rPr>
              <a:t>(highest)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0.84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15.53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6850A8D-759A-4845-8242-E0419D3CB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7" y="873278"/>
            <a:ext cx="406798" cy="4067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6A1DB3-6F1A-2D4A-B2DD-BFA85E61F17C}"/>
              </a:ext>
            </a:extLst>
          </p:cNvPr>
          <p:cNvSpPr txBox="1"/>
          <p:nvPr/>
        </p:nvSpPr>
        <p:spPr>
          <a:xfrm>
            <a:off x="2527994" y="840099"/>
            <a:ext cx="2236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213.10 </a:t>
            </a:r>
            <a:r>
              <a:rPr lang="en-TH" sz="1000" b="1" dirty="0">
                <a:solidFill>
                  <a:srgbClr val="C97371"/>
                </a:solidFill>
              </a:rPr>
              <a:t>(highest)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4.12 </a:t>
            </a:r>
            <a:r>
              <a:rPr lang="en-TH" sz="1000" b="1" dirty="0">
                <a:solidFill>
                  <a:srgbClr val="C97371"/>
                </a:solidFill>
              </a:rPr>
              <a:t>(shortest)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4.98 </a:t>
            </a:r>
            <a:r>
              <a:rPr lang="en-TH" sz="1000" b="1" dirty="0">
                <a:solidFill>
                  <a:srgbClr val="C97371"/>
                </a:solidFill>
              </a:rPr>
              <a:t>(shortest)</a:t>
            </a:r>
            <a:endParaRPr lang="en-TH" sz="1200" b="1" dirty="0">
              <a:solidFill>
                <a:srgbClr val="C9737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35069-5B4F-AA4F-B013-70E06675A0D0}"/>
              </a:ext>
            </a:extLst>
          </p:cNvPr>
          <p:cNvSpPr txBox="1"/>
          <p:nvPr/>
        </p:nvSpPr>
        <p:spPr>
          <a:xfrm>
            <a:off x="2527991" y="1647764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387.36 </a:t>
            </a:r>
            <a:r>
              <a:rPr lang="en-TH" sz="1000" b="1" dirty="0">
                <a:solidFill>
                  <a:srgbClr val="C97371"/>
                </a:solidFill>
              </a:rPr>
              <a:t>(highest)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0.37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6BD1E8D2-9392-194A-A77C-243568A90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18" y="1573008"/>
            <a:ext cx="400736" cy="4007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150F0B-620B-5F4B-967C-14935E23D121}"/>
              </a:ext>
            </a:extLst>
          </p:cNvPr>
          <p:cNvSpPr txBox="1"/>
          <p:nvPr/>
        </p:nvSpPr>
        <p:spPr>
          <a:xfrm>
            <a:off x="2527991" y="2296131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2.18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29.43</a:t>
            </a:r>
          </a:p>
        </p:txBody>
      </p:sp>
      <p:pic>
        <p:nvPicPr>
          <p:cNvPr id="20" name="Picture 19" descr="Icon&#10;&#10;Description automatically generated">
            <a:extLst>
              <a:ext uri="{FF2B5EF4-FFF2-40B4-BE49-F238E27FC236}">
                <a16:creationId xmlns:a16="http://schemas.microsoft.com/office/drawing/2014/main" id="{0E0A6728-2C21-0041-94B3-02DC74B03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215" y="2259526"/>
            <a:ext cx="392623" cy="3926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A383207-7ABB-6443-AD64-BA98620F3AD5}"/>
              </a:ext>
            </a:extLst>
          </p:cNvPr>
          <p:cNvSpPr txBox="1"/>
          <p:nvPr/>
        </p:nvSpPr>
        <p:spPr>
          <a:xfrm>
            <a:off x="1722570" y="517448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6350C1B-1F59-9E48-81B3-3D9D5A7A1A7D}"/>
              </a:ext>
            </a:extLst>
          </p:cNvPr>
          <p:cNvSpPr txBox="1"/>
          <p:nvPr/>
        </p:nvSpPr>
        <p:spPr>
          <a:xfrm>
            <a:off x="1722570" y="123643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51D311-CC61-C146-87D9-93B4EF3D658D}"/>
              </a:ext>
            </a:extLst>
          </p:cNvPr>
          <p:cNvSpPr txBox="1"/>
          <p:nvPr/>
        </p:nvSpPr>
        <p:spPr>
          <a:xfrm>
            <a:off x="1710212" y="193316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507E27-079F-1F47-BD57-272B1FCA760A}"/>
              </a:ext>
            </a:extLst>
          </p:cNvPr>
          <p:cNvSpPr txBox="1"/>
          <p:nvPr/>
        </p:nvSpPr>
        <p:spPr>
          <a:xfrm>
            <a:off x="1727022" y="2599027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67C41BB-5DB5-B64A-816F-2E8ABFE0B284}"/>
              </a:ext>
            </a:extLst>
          </p:cNvPr>
          <p:cNvSpPr/>
          <p:nvPr/>
        </p:nvSpPr>
        <p:spPr>
          <a:xfrm>
            <a:off x="305889" y="2908108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32" name="Picture 31" descr="Icon&#10;&#10;Description automatically generated">
            <a:extLst>
              <a:ext uri="{FF2B5EF4-FFF2-40B4-BE49-F238E27FC236}">
                <a16:creationId xmlns:a16="http://schemas.microsoft.com/office/drawing/2014/main" id="{4B6AD388-4532-0449-A3B3-6E3D02EF4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80" y="2264762"/>
            <a:ext cx="524392" cy="52439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1A33C4A-CE7B-454D-848A-03608639B4F0}"/>
              </a:ext>
            </a:extLst>
          </p:cNvPr>
          <p:cNvSpPr txBox="1"/>
          <p:nvPr/>
        </p:nvSpPr>
        <p:spPr>
          <a:xfrm>
            <a:off x="953743" y="2196980"/>
            <a:ext cx="99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260 (4.3%)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0EEAEB4-0652-6744-8EEA-7622D25BFBDC}"/>
              </a:ext>
            </a:extLst>
          </p:cNvPr>
          <p:cNvSpPr txBox="1"/>
          <p:nvPr/>
        </p:nvSpPr>
        <p:spPr>
          <a:xfrm>
            <a:off x="305893" y="2939501"/>
            <a:ext cx="4472643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100" b="1" dirty="0"/>
              <a:t>Recommended actions:</a:t>
            </a:r>
          </a:p>
          <a:p>
            <a:r>
              <a:rPr lang="en-TH" sz="1000" dirty="0"/>
              <a:t>- Most valuable customer group</a:t>
            </a:r>
          </a:p>
          <a:p>
            <a:r>
              <a:rPr lang="en-TH" sz="1000" dirty="0"/>
              <a:t>- Marketing team should focus in maintaining this group of customer by trying to upsell and cross-sell in order to increase the ticket size</a:t>
            </a:r>
          </a:p>
          <a:p>
            <a:r>
              <a:rPr lang="en-TH" sz="1000" dirty="0"/>
              <a:t>- Monitor for potential churn and create retention plan for customer with high churn probability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CE882E68-F531-3E4D-B4DA-D2E4126622CF}"/>
              </a:ext>
            </a:extLst>
          </p:cNvPr>
          <p:cNvSpPr/>
          <p:nvPr/>
        </p:nvSpPr>
        <p:spPr>
          <a:xfrm>
            <a:off x="5079116" y="76534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639EA925-9D1D-1F41-B881-80059D18951D}"/>
              </a:ext>
            </a:extLst>
          </p:cNvPr>
          <p:cNvSpPr/>
          <p:nvPr/>
        </p:nvSpPr>
        <p:spPr>
          <a:xfrm>
            <a:off x="5190326" y="2207098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56B1C25E-5D17-0E4D-9D43-7ACE7C7B0928}"/>
              </a:ext>
            </a:extLst>
          </p:cNvPr>
          <p:cNvSpPr/>
          <p:nvPr/>
        </p:nvSpPr>
        <p:spPr>
          <a:xfrm>
            <a:off x="6697351" y="2207098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89C349C-8568-5548-8834-E8FF55757079}"/>
              </a:ext>
            </a:extLst>
          </p:cNvPr>
          <p:cNvSpPr/>
          <p:nvPr/>
        </p:nvSpPr>
        <p:spPr>
          <a:xfrm>
            <a:off x="6697352" y="1523250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7CAD91F-009B-D541-8CB7-799B1165F983}"/>
              </a:ext>
            </a:extLst>
          </p:cNvPr>
          <p:cNvSpPr/>
          <p:nvPr/>
        </p:nvSpPr>
        <p:spPr>
          <a:xfrm>
            <a:off x="6697353" y="833834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F618F078-AEFB-564B-945A-08850FFC4B75}"/>
              </a:ext>
            </a:extLst>
          </p:cNvPr>
          <p:cNvSpPr/>
          <p:nvPr/>
        </p:nvSpPr>
        <p:spPr>
          <a:xfrm>
            <a:off x="6697354" y="138326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43" name="Picture 42" descr="Icon&#10;&#10;Description automatically generated">
            <a:extLst>
              <a:ext uri="{FF2B5EF4-FFF2-40B4-BE49-F238E27FC236}">
                <a16:creationId xmlns:a16="http://schemas.microsoft.com/office/drawing/2014/main" id="{A75BCA53-4E18-D440-92F4-C5DCC05B9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85" y="172408"/>
            <a:ext cx="368644" cy="368644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1AFACE9-FF3C-D645-B999-CF4E3968088C}"/>
              </a:ext>
            </a:extLst>
          </p:cNvPr>
          <p:cNvSpPr txBox="1"/>
          <p:nvPr/>
        </p:nvSpPr>
        <p:spPr>
          <a:xfrm>
            <a:off x="7345379" y="138326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11.38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0.02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5.79</a:t>
            </a:r>
          </a:p>
        </p:txBody>
      </p:sp>
      <p:pic>
        <p:nvPicPr>
          <p:cNvPr id="45" name="Picture 44" descr="Logo&#10;&#10;Description automatically generated">
            <a:extLst>
              <a:ext uri="{FF2B5EF4-FFF2-40B4-BE49-F238E27FC236}">
                <a16:creationId xmlns:a16="http://schemas.microsoft.com/office/drawing/2014/main" id="{5897EF21-C09E-5D41-97F2-4DFF1283E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7432" y="873278"/>
            <a:ext cx="406798" cy="40679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E2D383B-6268-2F42-8B7D-38F12C7CBE53}"/>
              </a:ext>
            </a:extLst>
          </p:cNvPr>
          <p:cNvSpPr txBox="1"/>
          <p:nvPr/>
        </p:nvSpPr>
        <p:spPr>
          <a:xfrm>
            <a:off x="7345379" y="840099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1.75 </a:t>
            </a:r>
            <a:r>
              <a:rPr lang="en-TH" sz="1000" b="1" dirty="0">
                <a:solidFill>
                  <a:srgbClr val="C97371"/>
                </a:solidFill>
              </a:rPr>
              <a:t>(lowest)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612.70 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67.14</a:t>
            </a:r>
            <a:endParaRPr lang="en-TH" sz="1200" b="1" dirty="0">
              <a:solidFill>
                <a:srgbClr val="C9737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456A8D3-49BF-B946-88D0-B12AF5B698C9}"/>
              </a:ext>
            </a:extLst>
          </p:cNvPr>
          <p:cNvSpPr txBox="1"/>
          <p:nvPr/>
        </p:nvSpPr>
        <p:spPr>
          <a:xfrm>
            <a:off x="7345376" y="1647764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6.08</a:t>
            </a:r>
            <a:r>
              <a:rPr lang="en-TH" sz="1000" b="1" dirty="0">
                <a:solidFill>
                  <a:srgbClr val="C97371"/>
                </a:solidFill>
              </a:rPr>
              <a:t> (lowest)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1.49</a:t>
            </a:r>
          </a:p>
        </p:txBody>
      </p:sp>
      <p:pic>
        <p:nvPicPr>
          <p:cNvPr id="48" name="Picture 47" descr="Icon&#10;&#10;Description automatically generated">
            <a:extLst>
              <a:ext uri="{FF2B5EF4-FFF2-40B4-BE49-F238E27FC236}">
                <a16:creationId xmlns:a16="http://schemas.microsoft.com/office/drawing/2014/main" id="{2320ECB7-EBA8-9942-95B8-CB621A55E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493" y="1573008"/>
            <a:ext cx="400736" cy="40073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1A443954-6BF2-0D42-AFA3-A5D4C9D309F2}"/>
              </a:ext>
            </a:extLst>
          </p:cNvPr>
          <p:cNvSpPr txBox="1"/>
          <p:nvPr/>
        </p:nvSpPr>
        <p:spPr>
          <a:xfrm>
            <a:off x="7345376" y="2296131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1.06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6.16</a:t>
            </a:r>
          </a:p>
        </p:txBody>
      </p:sp>
      <p:pic>
        <p:nvPicPr>
          <p:cNvPr id="50" name="Picture 49" descr="Icon&#10;&#10;Description automatically generated">
            <a:extLst>
              <a:ext uri="{FF2B5EF4-FFF2-40B4-BE49-F238E27FC236}">
                <a16:creationId xmlns:a16="http://schemas.microsoft.com/office/drawing/2014/main" id="{1BF1804E-7138-9545-B67A-1B46B311A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5590" y="2259526"/>
            <a:ext cx="392623" cy="392623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404FB9D4-59AA-874F-9E0C-140A95692C86}"/>
              </a:ext>
            </a:extLst>
          </p:cNvPr>
          <p:cNvSpPr txBox="1"/>
          <p:nvPr/>
        </p:nvSpPr>
        <p:spPr>
          <a:xfrm>
            <a:off x="6554945" y="517448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DF9439-3A75-1F47-9C07-EC61DCDB297C}"/>
              </a:ext>
            </a:extLst>
          </p:cNvPr>
          <p:cNvSpPr txBox="1"/>
          <p:nvPr/>
        </p:nvSpPr>
        <p:spPr>
          <a:xfrm>
            <a:off x="6554945" y="123643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6C402AC-62E2-2C42-900D-E5E4111B18D0}"/>
              </a:ext>
            </a:extLst>
          </p:cNvPr>
          <p:cNvSpPr txBox="1"/>
          <p:nvPr/>
        </p:nvSpPr>
        <p:spPr>
          <a:xfrm>
            <a:off x="6542587" y="193316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1D35D84-90FC-9741-B084-17727D775E8C}"/>
              </a:ext>
            </a:extLst>
          </p:cNvPr>
          <p:cNvSpPr txBox="1"/>
          <p:nvPr/>
        </p:nvSpPr>
        <p:spPr>
          <a:xfrm>
            <a:off x="6559397" y="2599027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69A2CFF3-4AEB-D049-8EFA-D06534D18B00}"/>
              </a:ext>
            </a:extLst>
          </p:cNvPr>
          <p:cNvSpPr/>
          <p:nvPr/>
        </p:nvSpPr>
        <p:spPr>
          <a:xfrm>
            <a:off x="5153254" y="2908108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56" name="Picture 55" descr="Icon&#10;&#10;Description automatically generated">
            <a:extLst>
              <a:ext uri="{FF2B5EF4-FFF2-40B4-BE49-F238E27FC236}">
                <a16:creationId xmlns:a16="http://schemas.microsoft.com/office/drawing/2014/main" id="{C80C344A-0782-C842-8FBB-9BEC22AE33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45" y="2264762"/>
            <a:ext cx="524392" cy="524392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D3489E42-A7E2-7041-9967-C4581584551F}"/>
              </a:ext>
            </a:extLst>
          </p:cNvPr>
          <p:cNvSpPr txBox="1"/>
          <p:nvPr/>
        </p:nvSpPr>
        <p:spPr>
          <a:xfrm>
            <a:off x="5698486" y="2210165"/>
            <a:ext cx="107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1,448 (23.7%)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0CFE00D-D3D1-F04B-9973-F142324DAA88}"/>
              </a:ext>
            </a:extLst>
          </p:cNvPr>
          <p:cNvSpPr txBox="1"/>
          <p:nvPr/>
        </p:nvSpPr>
        <p:spPr>
          <a:xfrm>
            <a:off x="5153258" y="2939501"/>
            <a:ext cx="44726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b="1" dirty="0"/>
              <a:t>Recommended actions:</a:t>
            </a:r>
          </a:p>
          <a:p>
            <a:r>
              <a:rPr lang="en-TH" sz="1050" dirty="0"/>
              <a:t>- Product recommendation for bundling with commonly purchased SKUs for one-timer customer </a:t>
            </a:r>
            <a:r>
              <a:rPr lang="en-TH" sz="1050" dirty="0">
                <a:sym typeface="Wingdings" pitchFamily="2" charset="2"/>
              </a:rPr>
              <a:t> make sure that these bundle promotions are clearly visible within store</a:t>
            </a:r>
            <a:endParaRPr lang="en-TH" sz="1050" dirty="0"/>
          </a:p>
          <a:p>
            <a:r>
              <a:rPr lang="en-TH" sz="1050" dirty="0"/>
              <a:t>- Avoid spending high marketing expense on personalized marketing due to low customer lifetime value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2408C057-46DB-8F4A-9985-8EF66DC9B57D}"/>
              </a:ext>
            </a:extLst>
          </p:cNvPr>
          <p:cNvSpPr/>
          <p:nvPr/>
        </p:nvSpPr>
        <p:spPr>
          <a:xfrm>
            <a:off x="9922483" y="76534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760079D-4F09-A241-855C-F27B19835A20}"/>
              </a:ext>
            </a:extLst>
          </p:cNvPr>
          <p:cNvSpPr/>
          <p:nvPr/>
        </p:nvSpPr>
        <p:spPr>
          <a:xfrm>
            <a:off x="10033693" y="2207098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0942E11A-7FCC-9D40-B963-049489F0E759}"/>
              </a:ext>
            </a:extLst>
          </p:cNvPr>
          <p:cNvSpPr/>
          <p:nvPr/>
        </p:nvSpPr>
        <p:spPr>
          <a:xfrm>
            <a:off x="11540718" y="2207098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132AB6B-9DC6-B44F-BDE0-1386ABE02EC0}"/>
              </a:ext>
            </a:extLst>
          </p:cNvPr>
          <p:cNvSpPr/>
          <p:nvPr/>
        </p:nvSpPr>
        <p:spPr>
          <a:xfrm>
            <a:off x="11540719" y="1523250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52636F1-DE35-E049-9F69-0E3B283FDEE5}"/>
              </a:ext>
            </a:extLst>
          </p:cNvPr>
          <p:cNvSpPr/>
          <p:nvPr/>
        </p:nvSpPr>
        <p:spPr>
          <a:xfrm>
            <a:off x="11540720" y="833834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A23EDFF2-EB41-1A4B-AA32-41B6B0C47F9D}"/>
              </a:ext>
            </a:extLst>
          </p:cNvPr>
          <p:cNvSpPr/>
          <p:nvPr/>
        </p:nvSpPr>
        <p:spPr>
          <a:xfrm>
            <a:off x="11540721" y="138326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65" name="Picture 64" descr="Icon&#10;&#10;Description automatically generated">
            <a:extLst>
              <a:ext uri="{FF2B5EF4-FFF2-40B4-BE49-F238E27FC236}">
                <a16:creationId xmlns:a16="http://schemas.microsoft.com/office/drawing/2014/main" id="{79F7A5E5-BB67-0449-BD8B-3E7C7AA1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42" y="172408"/>
            <a:ext cx="368644" cy="368644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BAD7C76E-4878-3243-8633-C71CEA9DD749}"/>
              </a:ext>
            </a:extLst>
          </p:cNvPr>
          <p:cNvSpPr txBox="1"/>
          <p:nvPr/>
        </p:nvSpPr>
        <p:spPr>
          <a:xfrm>
            <a:off x="12188746" y="138326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59.41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0.07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7.63</a:t>
            </a:r>
          </a:p>
        </p:txBody>
      </p:sp>
      <p:pic>
        <p:nvPicPr>
          <p:cNvPr id="67" name="Picture 66" descr="Logo&#10;&#10;Description automatically generated">
            <a:extLst>
              <a:ext uri="{FF2B5EF4-FFF2-40B4-BE49-F238E27FC236}">
                <a16:creationId xmlns:a16="http://schemas.microsoft.com/office/drawing/2014/main" id="{93A4B1CF-EB58-534A-8582-46B1EBE7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789" y="873278"/>
            <a:ext cx="406798" cy="406798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40F0FB74-E7A9-B34F-AC5C-26B2796ECB14}"/>
              </a:ext>
            </a:extLst>
          </p:cNvPr>
          <p:cNvSpPr txBox="1"/>
          <p:nvPr/>
        </p:nvSpPr>
        <p:spPr>
          <a:xfrm>
            <a:off x="12188746" y="840099"/>
            <a:ext cx="2316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7.60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91.28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0"/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193.66 </a:t>
            </a:r>
            <a:r>
              <a:rPr lang="en-TH" sz="1000" b="1" dirty="0">
                <a:solidFill>
                  <a:srgbClr val="C97371"/>
                </a:solidFill>
              </a:rPr>
              <a:t>(longest)</a:t>
            </a:r>
            <a:endParaRPr lang="en-TH" sz="10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6A8779A-4762-8543-9A24-A0D50D7CDBB7}"/>
              </a:ext>
            </a:extLst>
          </p:cNvPr>
          <p:cNvSpPr txBox="1"/>
          <p:nvPr/>
        </p:nvSpPr>
        <p:spPr>
          <a:xfrm>
            <a:off x="12188743" y="1647764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22.35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1.06</a:t>
            </a:r>
          </a:p>
        </p:txBody>
      </p:sp>
      <p:pic>
        <p:nvPicPr>
          <p:cNvPr id="70" name="Picture 69" descr="Icon&#10;&#10;Description automatically generated">
            <a:extLst>
              <a:ext uri="{FF2B5EF4-FFF2-40B4-BE49-F238E27FC236}">
                <a16:creationId xmlns:a16="http://schemas.microsoft.com/office/drawing/2014/main" id="{BFE04CE6-0C1F-2547-BE37-B871CEE55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850" y="1573008"/>
            <a:ext cx="400736" cy="400736"/>
          </a:xfrm>
          <a:prstGeom prst="rect">
            <a:avLst/>
          </a:prstGeom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04641FBE-D63D-2A47-A49E-9F27FEDCCC58}"/>
              </a:ext>
            </a:extLst>
          </p:cNvPr>
          <p:cNvSpPr txBox="1"/>
          <p:nvPr/>
        </p:nvSpPr>
        <p:spPr>
          <a:xfrm>
            <a:off x="12188743" y="2296131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1.06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8.17</a:t>
            </a:r>
          </a:p>
        </p:txBody>
      </p:sp>
      <p:pic>
        <p:nvPicPr>
          <p:cNvPr id="72" name="Picture 71" descr="Icon&#10;&#10;Description automatically generated">
            <a:extLst>
              <a:ext uri="{FF2B5EF4-FFF2-40B4-BE49-F238E27FC236}">
                <a16:creationId xmlns:a16="http://schemas.microsoft.com/office/drawing/2014/main" id="{4915BE37-34A6-F743-9222-37358D2BF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947" y="2259526"/>
            <a:ext cx="392623" cy="392623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09ED558-1BCB-4848-84AB-017594C85056}"/>
              </a:ext>
            </a:extLst>
          </p:cNvPr>
          <p:cNvSpPr txBox="1"/>
          <p:nvPr/>
        </p:nvSpPr>
        <p:spPr>
          <a:xfrm>
            <a:off x="11413302" y="517448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26B25A-BFE6-4249-974C-97B8F1919F58}"/>
              </a:ext>
            </a:extLst>
          </p:cNvPr>
          <p:cNvSpPr txBox="1"/>
          <p:nvPr/>
        </p:nvSpPr>
        <p:spPr>
          <a:xfrm>
            <a:off x="11413302" y="123643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C7130AB-DED9-1541-B51A-E68FA186D4E0}"/>
              </a:ext>
            </a:extLst>
          </p:cNvPr>
          <p:cNvSpPr txBox="1"/>
          <p:nvPr/>
        </p:nvSpPr>
        <p:spPr>
          <a:xfrm>
            <a:off x="11400944" y="193316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F4B0D6B-6CE5-4B41-BBFB-922461E8556D}"/>
              </a:ext>
            </a:extLst>
          </p:cNvPr>
          <p:cNvSpPr txBox="1"/>
          <p:nvPr/>
        </p:nvSpPr>
        <p:spPr>
          <a:xfrm>
            <a:off x="11417754" y="2599027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1D8C3CC-259F-714E-95C1-3BD2C609F34D}"/>
              </a:ext>
            </a:extLst>
          </p:cNvPr>
          <p:cNvSpPr/>
          <p:nvPr/>
        </p:nvSpPr>
        <p:spPr>
          <a:xfrm>
            <a:off x="9996621" y="2908108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78" name="Picture 77" descr="Icon&#10;&#10;Description automatically generated">
            <a:extLst>
              <a:ext uri="{FF2B5EF4-FFF2-40B4-BE49-F238E27FC236}">
                <a16:creationId xmlns:a16="http://schemas.microsoft.com/office/drawing/2014/main" id="{DA0EA18D-5738-BE4B-AA19-BC51AD33C6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712" y="2264762"/>
            <a:ext cx="524392" cy="52439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C3B43D8F-C68A-CD43-9914-9DA121A04D4E}"/>
              </a:ext>
            </a:extLst>
          </p:cNvPr>
          <p:cNvSpPr txBox="1"/>
          <p:nvPr/>
        </p:nvSpPr>
        <p:spPr>
          <a:xfrm>
            <a:off x="10539544" y="2196980"/>
            <a:ext cx="109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1,620 (26.6%)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F93196-A506-424E-9424-7EFE8C5480E6}"/>
              </a:ext>
            </a:extLst>
          </p:cNvPr>
          <p:cNvSpPr txBox="1"/>
          <p:nvPr/>
        </p:nvSpPr>
        <p:spPr>
          <a:xfrm>
            <a:off x="9996625" y="2939501"/>
            <a:ext cx="44726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b="1" dirty="0"/>
              <a:t>Recommended actions:</a:t>
            </a:r>
          </a:p>
          <a:p>
            <a:r>
              <a:rPr lang="en-TH" sz="1050" dirty="0"/>
              <a:t>- Since this group of customer has only recently churned (~3 months) but they only generate low ticket size, marketing team should create promotions to target this group of customer back by utilizing mass communication method (eg email) for effective cost utilization</a:t>
            </a:r>
          </a:p>
          <a:p>
            <a:r>
              <a:rPr lang="en-TH" sz="1050" dirty="0"/>
              <a:t>- The promotions should increase the visit to shorten the MTBP period</a:t>
            </a:r>
          </a:p>
        </p:txBody>
      </p:sp>
      <p:sp>
        <p:nvSpPr>
          <p:cNvPr id="147" name="Rounded Rectangle 146">
            <a:extLst>
              <a:ext uri="{FF2B5EF4-FFF2-40B4-BE49-F238E27FC236}">
                <a16:creationId xmlns:a16="http://schemas.microsoft.com/office/drawing/2014/main" id="{73B151AD-BCAF-754E-A7FC-96DAAD4DFBDB}"/>
              </a:ext>
            </a:extLst>
          </p:cNvPr>
          <p:cNvSpPr/>
          <p:nvPr/>
        </p:nvSpPr>
        <p:spPr>
          <a:xfrm>
            <a:off x="231751" y="4180579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5FC4FCA9-AE05-FE40-9151-F2185578C6E0}"/>
              </a:ext>
            </a:extLst>
          </p:cNvPr>
          <p:cNvSpPr/>
          <p:nvPr/>
        </p:nvSpPr>
        <p:spPr>
          <a:xfrm>
            <a:off x="342961" y="6311143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E2F59ED1-345F-BB48-B8F0-771D74BEF3C7}"/>
              </a:ext>
            </a:extLst>
          </p:cNvPr>
          <p:cNvSpPr/>
          <p:nvPr/>
        </p:nvSpPr>
        <p:spPr>
          <a:xfrm>
            <a:off x="1849986" y="6311143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0" name="Rounded Rectangle 149">
            <a:extLst>
              <a:ext uri="{FF2B5EF4-FFF2-40B4-BE49-F238E27FC236}">
                <a16:creationId xmlns:a16="http://schemas.microsoft.com/office/drawing/2014/main" id="{4F0B0953-D1E6-DE4C-9B0F-8139EE488A5A}"/>
              </a:ext>
            </a:extLst>
          </p:cNvPr>
          <p:cNvSpPr/>
          <p:nvPr/>
        </p:nvSpPr>
        <p:spPr>
          <a:xfrm>
            <a:off x="1849987" y="5627295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9AEA0CE6-6677-0049-9237-23CFE29014DE}"/>
              </a:ext>
            </a:extLst>
          </p:cNvPr>
          <p:cNvSpPr/>
          <p:nvPr/>
        </p:nvSpPr>
        <p:spPr>
          <a:xfrm>
            <a:off x="1849988" y="4937879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52" name="Rounded Rectangle 151">
            <a:extLst>
              <a:ext uri="{FF2B5EF4-FFF2-40B4-BE49-F238E27FC236}">
                <a16:creationId xmlns:a16="http://schemas.microsoft.com/office/drawing/2014/main" id="{F3F05348-8DF3-DA43-B75F-7057FBD04FE6}"/>
              </a:ext>
            </a:extLst>
          </p:cNvPr>
          <p:cNvSpPr/>
          <p:nvPr/>
        </p:nvSpPr>
        <p:spPr>
          <a:xfrm>
            <a:off x="1849989" y="4242371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53" name="Picture 152" descr="Icon&#10;&#10;Description automatically generated">
            <a:extLst>
              <a:ext uri="{FF2B5EF4-FFF2-40B4-BE49-F238E27FC236}">
                <a16:creationId xmlns:a16="http://schemas.microsoft.com/office/drawing/2014/main" id="{1852BD9F-C471-484E-A2B7-BF4C1EE7ED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210" y="4276453"/>
            <a:ext cx="368644" cy="368644"/>
          </a:xfrm>
          <a:prstGeom prst="rect">
            <a:avLst/>
          </a:prstGeom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075DD1A1-AB8C-DF4B-935F-0A1F9A3D13E8}"/>
              </a:ext>
            </a:extLst>
          </p:cNvPr>
          <p:cNvSpPr txBox="1"/>
          <p:nvPr/>
        </p:nvSpPr>
        <p:spPr>
          <a:xfrm>
            <a:off x="2513004" y="4242371"/>
            <a:ext cx="238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679.14</a:t>
            </a:r>
            <a:r>
              <a:rPr lang="en-TH" sz="1000" b="1" dirty="0">
                <a:solidFill>
                  <a:srgbClr val="C97371"/>
                </a:solidFill>
              </a:rPr>
              <a:t>(2</a:t>
            </a:r>
            <a:r>
              <a:rPr lang="en-TH" sz="1000" b="1" baseline="30000" dirty="0">
                <a:solidFill>
                  <a:srgbClr val="C97371"/>
                </a:solidFill>
              </a:rPr>
              <a:t>nd</a:t>
            </a:r>
            <a:r>
              <a:rPr lang="en-TH" sz="1000" b="1" dirty="0">
                <a:solidFill>
                  <a:srgbClr val="C97371"/>
                </a:solidFill>
              </a:rPr>
              <a:t> highest)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0.39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13.40</a:t>
            </a:r>
          </a:p>
        </p:txBody>
      </p:sp>
      <p:pic>
        <p:nvPicPr>
          <p:cNvPr id="155" name="Picture 154" descr="Logo&#10;&#10;Description automatically generated">
            <a:extLst>
              <a:ext uri="{FF2B5EF4-FFF2-40B4-BE49-F238E27FC236}">
                <a16:creationId xmlns:a16="http://schemas.microsoft.com/office/drawing/2014/main" id="{7D1668C0-CF1F-9E47-AAE4-971449AFF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7" y="4977323"/>
            <a:ext cx="406798" cy="406798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DE41AFA4-60E6-DB4B-A6EC-2D7F9E1AA492}"/>
              </a:ext>
            </a:extLst>
          </p:cNvPr>
          <p:cNvSpPr txBox="1"/>
          <p:nvPr/>
        </p:nvSpPr>
        <p:spPr>
          <a:xfrm>
            <a:off x="2513004" y="4944144"/>
            <a:ext cx="2264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56.49 </a:t>
            </a:r>
            <a:r>
              <a:rPr lang="en-TH" sz="1000" b="1" dirty="0">
                <a:solidFill>
                  <a:srgbClr val="C97371"/>
                </a:solidFill>
              </a:rPr>
              <a:t>(2</a:t>
            </a:r>
            <a:r>
              <a:rPr lang="en-TH" sz="1000" b="1" baseline="30000" dirty="0">
                <a:solidFill>
                  <a:srgbClr val="C97371"/>
                </a:solidFill>
              </a:rPr>
              <a:t>nd</a:t>
            </a:r>
            <a:r>
              <a:rPr lang="en-TH" sz="1000" b="1" dirty="0">
                <a:solidFill>
                  <a:srgbClr val="C97371"/>
                </a:solidFill>
              </a:rPr>
              <a:t> highest)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18.40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19.80</a:t>
            </a:r>
            <a:endParaRPr lang="en-TH" sz="1200" b="1" dirty="0">
              <a:solidFill>
                <a:srgbClr val="C97371"/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869C5257-075C-DA41-93DE-02A8B5522295}"/>
              </a:ext>
            </a:extLst>
          </p:cNvPr>
          <p:cNvSpPr txBox="1"/>
          <p:nvPr/>
        </p:nvSpPr>
        <p:spPr>
          <a:xfrm>
            <a:off x="2513001" y="5751809"/>
            <a:ext cx="230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153.80 </a:t>
            </a:r>
            <a:r>
              <a:rPr lang="en-TH" sz="1000" b="1" dirty="0">
                <a:solidFill>
                  <a:srgbClr val="C97371"/>
                </a:solidFill>
              </a:rPr>
              <a:t>(2</a:t>
            </a:r>
            <a:r>
              <a:rPr lang="en-TH" sz="1000" b="1" baseline="30000" dirty="0">
                <a:solidFill>
                  <a:srgbClr val="C97371"/>
                </a:solidFill>
              </a:rPr>
              <a:t>nd</a:t>
            </a:r>
            <a:r>
              <a:rPr lang="en-TH" sz="1000" b="1" dirty="0">
                <a:solidFill>
                  <a:srgbClr val="C97371"/>
                </a:solidFill>
              </a:rPr>
              <a:t> highest)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1.72</a:t>
            </a:r>
          </a:p>
        </p:txBody>
      </p:sp>
      <p:pic>
        <p:nvPicPr>
          <p:cNvPr id="158" name="Picture 157" descr="Icon&#10;&#10;Description automatically generated">
            <a:extLst>
              <a:ext uri="{FF2B5EF4-FFF2-40B4-BE49-F238E27FC236}">
                <a16:creationId xmlns:a16="http://schemas.microsoft.com/office/drawing/2014/main" id="{E56E5168-3BD8-894C-AB5B-3A7F5AA26F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1118" y="5677053"/>
            <a:ext cx="400736" cy="400736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ED9BDD6D-1424-5748-B8A1-C34DC9570AC2}"/>
              </a:ext>
            </a:extLst>
          </p:cNvPr>
          <p:cNvSpPr txBox="1"/>
          <p:nvPr/>
        </p:nvSpPr>
        <p:spPr>
          <a:xfrm>
            <a:off x="2513001" y="6400176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1.35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17.03</a:t>
            </a:r>
          </a:p>
        </p:txBody>
      </p:sp>
      <p:pic>
        <p:nvPicPr>
          <p:cNvPr id="160" name="Picture 159" descr="Icon&#10;&#10;Description automatically generated">
            <a:extLst>
              <a:ext uri="{FF2B5EF4-FFF2-40B4-BE49-F238E27FC236}">
                <a16:creationId xmlns:a16="http://schemas.microsoft.com/office/drawing/2014/main" id="{C1E5B20D-4260-BC44-8E23-F90D01D456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3215" y="6363571"/>
            <a:ext cx="392623" cy="392623"/>
          </a:xfrm>
          <a:prstGeom prst="rect">
            <a:avLst/>
          </a:prstGeom>
        </p:spPr>
      </p:pic>
      <p:sp>
        <p:nvSpPr>
          <p:cNvPr id="161" name="TextBox 160">
            <a:extLst>
              <a:ext uri="{FF2B5EF4-FFF2-40B4-BE49-F238E27FC236}">
                <a16:creationId xmlns:a16="http://schemas.microsoft.com/office/drawing/2014/main" id="{9C499639-B163-BE4A-8C21-C263E43FC349}"/>
              </a:ext>
            </a:extLst>
          </p:cNvPr>
          <p:cNvSpPr txBox="1"/>
          <p:nvPr/>
        </p:nvSpPr>
        <p:spPr>
          <a:xfrm>
            <a:off x="1722570" y="4621493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C1BEEC8-635A-8440-826C-7967048A586F}"/>
              </a:ext>
            </a:extLst>
          </p:cNvPr>
          <p:cNvSpPr txBox="1"/>
          <p:nvPr/>
        </p:nvSpPr>
        <p:spPr>
          <a:xfrm>
            <a:off x="1722570" y="534047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0E763CCD-588E-3748-98D4-E60EE9D0A007}"/>
              </a:ext>
            </a:extLst>
          </p:cNvPr>
          <p:cNvSpPr txBox="1"/>
          <p:nvPr/>
        </p:nvSpPr>
        <p:spPr>
          <a:xfrm>
            <a:off x="1710212" y="603721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F282F7DA-0750-6544-AF88-59933BD4FE27}"/>
              </a:ext>
            </a:extLst>
          </p:cNvPr>
          <p:cNvSpPr txBox="1"/>
          <p:nvPr/>
        </p:nvSpPr>
        <p:spPr>
          <a:xfrm>
            <a:off x="1727022" y="6703072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165" name="Rounded Rectangle 164">
            <a:extLst>
              <a:ext uri="{FF2B5EF4-FFF2-40B4-BE49-F238E27FC236}">
                <a16:creationId xmlns:a16="http://schemas.microsoft.com/office/drawing/2014/main" id="{D6DB80F3-0086-3041-AEDB-E9C975829D8C}"/>
              </a:ext>
            </a:extLst>
          </p:cNvPr>
          <p:cNvSpPr/>
          <p:nvPr/>
        </p:nvSpPr>
        <p:spPr>
          <a:xfrm>
            <a:off x="305889" y="7012153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66" name="Picture 165" descr="Icon&#10;&#10;Description automatically generated">
            <a:extLst>
              <a:ext uri="{FF2B5EF4-FFF2-40B4-BE49-F238E27FC236}">
                <a16:creationId xmlns:a16="http://schemas.microsoft.com/office/drawing/2014/main" id="{D0C56AF5-658D-9143-BC0E-F11368EDE3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980" y="6368807"/>
            <a:ext cx="524392" cy="524392"/>
          </a:xfrm>
          <a:prstGeom prst="rect">
            <a:avLst/>
          </a:prstGeom>
        </p:spPr>
      </p:pic>
      <p:sp>
        <p:nvSpPr>
          <p:cNvPr id="167" name="TextBox 166">
            <a:extLst>
              <a:ext uri="{FF2B5EF4-FFF2-40B4-BE49-F238E27FC236}">
                <a16:creationId xmlns:a16="http://schemas.microsoft.com/office/drawing/2014/main" id="{34D6D9B9-0F69-3E4D-82E8-799AAC425FF6}"/>
              </a:ext>
            </a:extLst>
          </p:cNvPr>
          <p:cNvSpPr txBox="1"/>
          <p:nvPr/>
        </p:nvSpPr>
        <p:spPr>
          <a:xfrm>
            <a:off x="953743" y="6301025"/>
            <a:ext cx="99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817 (13.4%)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1339C78-DDCF-B94D-BA9C-F5B403EC98EB}"/>
              </a:ext>
            </a:extLst>
          </p:cNvPr>
          <p:cNvSpPr txBox="1"/>
          <p:nvPr/>
        </p:nvSpPr>
        <p:spPr>
          <a:xfrm>
            <a:off x="305893" y="7043546"/>
            <a:ext cx="447264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b="1" dirty="0"/>
              <a:t>Recommended actions:</a:t>
            </a:r>
          </a:p>
          <a:p>
            <a:r>
              <a:rPr lang="en-TH" sz="1050" dirty="0"/>
              <a:t>- Create discount coupons for a variety of SKUs in order to increase ticket size and store visit frequency (increase purchase consistency)</a:t>
            </a:r>
          </a:p>
          <a:p>
            <a:r>
              <a:rPr lang="en-TH" sz="1050" dirty="0"/>
              <a:t>- Potential customer for advertising new products since they love to purchase a large variety of SKUs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7DF162DB-8221-B443-987E-9D1F57AC8CB2}"/>
              </a:ext>
            </a:extLst>
          </p:cNvPr>
          <p:cNvSpPr/>
          <p:nvPr/>
        </p:nvSpPr>
        <p:spPr>
          <a:xfrm>
            <a:off x="5079116" y="4180579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50472C54-1135-F741-A372-D3E72BAB9F7E}"/>
              </a:ext>
            </a:extLst>
          </p:cNvPr>
          <p:cNvSpPr/>
          <p:nvPr/>
        </p:nvSpPr>
        <p:spPr>
          <a:xfrm>
            <a:off x="5190326" y="6311143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20E20830-2E7B-5347-9788-659973FE4DF7}"/>
              </a:ext>
            </a:extLst>
          </p:cNvPr>
          <p:cNvSpPr/>
          <p:nvPr/>
        </p:nvSpPr>
        <p:spPr>
          <a:xfrm>
            <a:off x="6697351" y="6311143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2C427A56-B0BC-BF42-A824-A1638CEF9484}"/>
              </a:ext>
            </a:extLst>
          </p:cNvPr>
          <p:cNvSpPr/>
          <p:nvPr/>
        </p:nvSpPr>
        <p:spPr>
          <a:xfrm>
            <a:off x="6697352" y="5627295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6AC6A408-1A11-B746-B4EB-79D837BD285C}"/>
              </a:ext>
            </a:extLst>
          </p:cNvPr>
          <p:cNvSpPr/>
          <p:nvPr/>
        </p:nvSpPr>
        <p:spPr>
          <a:xfrm>
            <a:off x="6697353" y="4937879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74" name="Rounded Rectangle 173">
            <a:extLst>
              <a:ext uri="{FF2B5EF4-FFF2-40B4-BE49-F238E27FC236}">
                <a16:creationId xmlns:a16="http://schemas.microsoft.com/office/drawing/2014/main" id="{F079976E-94B9-4E49-86D9-8E81B1E60200}"/>
              </a:ext>
            </a:extLst>
          </p:cNvPr>
          <p:cNvSpPr/>
          <p:nvPr/>
        </p:nvSpPr>
        <p:spPr>
          <a:xfrm>
            <a:off x="6697354" y="4242371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75" name="Picture 174" descr="Icon&#10;&#10;Description automatically generated">
            <a:extLst>
              <a:ext uri="{FF2B5EF4-FFF2-40B4-BE49-F238E27FC236}">
                <a16:creationId xmlns:a16="http://schemas.microsoft.com/office/drawing/2014/main" id="{0B317A93-5D54-CA49-BBDB-362B8F66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75" y="4276453"/>
            <a:ext cx="368644" cy="368644"/>
          </a:xfrm>
          <a:prstGeom prst="rect">
            <a:avLst/>
          </a:prstGeom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77F00C27-81A3-B145-872A-9C9D3CE519E7}"/>
              </a:ext>
            </a:extLst>
          </p:cNvPr>
          <p:cNvSpPr txBox="1"/>
          <p:nvPr/>
        </p:nvSpPr>
        <p:spPr>
          <a:xfrm>
            <a:off x="7345379" y="4242371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207.70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0.06</a:t>
            </a:r>
          </a:p>
          <a:p>
            <a:pPr lvl="0"/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45.63 </a:t>
            </a:r>
            <a:r>
              <a:rPr lang="en-TH" sz="1000" b="1" dirty="0">
                <a:solidFill>
                  <a:srgbClr val="C97371"/>
                </a:solidFill>
              </a:rPr>
              <a:t>(highest)</a:t>
            </a:r>
          </a:p>
        </p:txBody>
      </p:sp>
      <p:pic>
        <p:nvPicPr>
          <p:cNvPr id="177" name="Picture 176" descr="Logo&#10;&#10;Description automatically generated">
            <a:extLst>
              <a:ext uri="{FF2B5EF4-FFF2-40B4-BE49-F238E27FC236}">
                <a16:creationId xmlns:a16="http://schemas.microsoft.com/office/drawing/2014/main" id="{489795F6-5024-514A-8247-D7CAD808C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422" y="4977323"/>
            <a:ext cx="406798" cy="406798"/>
          </a:xfrm>
          <a:prstGeom prst="rect">
            <a:avLst/>
          </a:prstGeom>
        </p:spPr>
      </p:pic>
      <p:sp>
        <p:nvSpPr>
          <p:cNvPr id="178" name="TextBox 177">
            <a:extLst>
              <a:ext uri="{FF2B5EF4-FFF2-40B4-BE49-F238E27FC236}">
                <a16:creationId xmlns:a16="http://schemas.microsoft.com/office/drawing/2014/main" id="{522F8777-2686-8B42-885C-E626476EE329}"/>
              </a:ext>
            </a:extLst>
          </p:cNvPr>
          <p:cNvSpPr txBox="1"/>
          <p:nvPr/>
        </p:nvSpPr>
        <p:spPr>
          <a:xfrm>
            <a:off x="7345379" y="4944144"/>
            <a:ext cx="235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4.86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266.43 </a:t>
            </a:r>
            <a:r>
              <a:rPr lang="en-TH" sz="1000" b="1" dirty="0">
                <a:solidFill>
                  <a:srgbClr val="C97371"/>
                </a:solidFill>
              </a:rPr>
              <a:t>(longest)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116.70</a:t>
            </a:r>
            <a:endParaRPr lang="en-TH" sz="1200" b="1" dirty="0">
              <a:solidFill>
                <a:srgbClr val="C9737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57BC96CC-7C77-984F-A1ED-B67060E58C60}"/>
              </a:ext>
            </a:extLst>
          </p:cNvPr>
          <p:cNvSpPr txBox="1"/>
          <p:nvPr/>
        </p:nvSpPr>
        <p:spPr>
          <a:xfrm>
            <a:off x="7345376" y="5751809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52.11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0.95</a:t>
            </a:r>
          </a:p>
        </p:txBody>
      </p:sp>
      <p:pic>
        <p:nvPicPr>
          <p:cNvPr id="180" name="Picture 179" descr="Icon&#10;&#10;Description automatically generated">
            <a:extLst>
              <a:ext uri="{FF2B5EF4-FFF2-40B4-BE49-F238E27FC236}">
                <a16:creationId xmlns:a16="http://schemas.microsoft.com/office/drawing/2014/main" id="{7AE8F787-3041-4B4E-AF1B-9FF4BFA49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483" y="5677053"/>
            <a:ext cx="400736" cy="400736"/>
          </a:xfrm>
          <a:prstGeom prst="rect">
            <a:avLst/>
          </a:prstGeom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1E5BB267-3B98-834E-8A60-F6B9703BDD00}"/>
              </a:ext>
            </a:extLst>
          </p:cNvPr>
          <p:cNvSpPr txBox="1"/>
          <p:nvPr/>
        </p:nvSpPr>
        <p:spPr>
          <a:xfrm>
            <a:off x="7345376" y="6400176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1.09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48.04</a:t>
            </a:r>
          </a:p>
        </p:txBody>
      </p:sp>
      <p:pic>
        <p:nvPicPr>
          <p:cNvPr id="182" name="Picture 181" descr="Icon&#10;&#10;Description automatically generated">
            <a:extLst>
              <a:ext uri="{FF2B5EF4-FFF2-40B4-BE49-F238E27FC236}">
                <a16:creationId xmlns:a16="http://schemas.microsoft.com/office/drawing/2014/main" id="{04FAABDD-F4EB-3B47-943F-867A6FABB8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580" y="6363571"/>
            <a:ext cx="392623" cy="392623"/>
          </a:xfrm>
          <a:prstGeom prst="rect">
            <a:avLst/>
          </a:prstGeom>
        </p:spPr>
      </p:pic>
      <p:sp>
        <p:nvSpPr>
          <p:cNvPr id="183" name="TextBox 182">
            <a:extLst>
              <a:ext uri="{FF2B5EF4-FFF2-40B4-BE49-F238E27FC236}">
                <a16:creationId xmlns:a16="http://schemas.microsoft.com/office/drawing/2014/main" id="{05DC278F-CB3F-424D-9F68-6BCFFD07A2F0}"/>
              </a:ext>
            </a:extLst>
          </p:cNvPr>
          <p:cNvSpPr txBox="1"/>
          <p:nvPr/>
        </p:nvSpPr>
        <p:spPr>
          <a:xfrm>
            <a:off x="6569935" y="4621493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A1F9E-0D53-6B45-9C2D-0F4CE0AEA1F2}"/>
              </a:ext>
            </a:extLst>
          </p:cNvPr>
          <p:cNvSpPr txBox="1"/>
          <p:nvPr/>
        </p:nvSpPr>
        <p:spPr>
          <a:xfrm>
            <a:off x="6569935" y="534047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5CB0CBF-2C62-5D4A-828B-B81084E8B005}"/>
              </a:ext>
            </a:extLst>
          </p:cNvPr>
          <p:cNvSpPr txBox="1"/>
          <p:nvPr/>
        </p:nvSpPr>
        <p:spPr>
          <a:xfrm>
            <a:off x="6557577" y="603721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A6792BE-7046-F646-A420-C8F56EF8429E}"/>
              </a:ext>
            </a:extLst>
          </p:cNvPr>
          <p:cNvSpPr txBox="1"/>
          <p:nvPr/>
        </p:nvSpPr>
        <p:spPr>
          <a:xfrm>
            <a:off x="6574387" y="6703072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AAD04D34-8974-7347-8A36-6DD5EA048857}"/>
              </a:ext>
            </a:extLst>
          </p:cNvPr>
          <p:cNvSpPr/>
          <p:nvPr/>
        </p:nvSpPr>
        <p:spPr>
          <a:xfrm>
            <a:off x="5153254" y="7012153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88" name="Picture 187" descr="Icon&#10;&#10;Description automatically generated">
            <a:extLst>
              <a:ext uri="{FF2B5EF4-FFF2-40B4-BE49-F238E27FC236}">
                <a16:creationId xmlns:a16="http://schemas.microsoft.com/office/drawing/2014/main" id="{8F3449B6-4237-7D4A-886E-0885168D5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5345" y="6368807"/>
            <a:ext cx="524392" cy="524392"/>
          </a:xfrm>
          <a:prstGeom prst="rect">
            <a:avLst/>
          </a:prstGeom>
        </p:spPr>
      </p:pic>
      <p:sp>
        <p:nvSpPr>
          <p:cNvPr id="189" name="TextBox 188">
            <a:extLst>
              <a:ext uri="{FF2B5EF4-FFF2-40B4-BE49-F238E27FC236}">
                <a16:creationId xmlns:a16="http://schemas.microsoft.com/office/drawing/2014/main" id="{2301DC4E-2DAC-5C45-917D-10315DEFE443}"/>
              </a:ext>
            </a:extLst>
          </p:cNvPr>
          <p:cNvSpPr txBox="1"/>
          <p:nvPr/>
        </p:nvSpPr>
        <p:spPr>
          <a:xfrm>
            <a:off x="5801108" y="6301025"/>
            <a:ext cx="992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375 (6.1%)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B73A5D66-536F-B542-A9A7-EE0FF8FFE0A1}"/>
              </a:ext>
            </a:extLst>
          </p:cNvPr>
          <p:cNvSpPr txBox="1"/>
          <p:nvPr/>
        </p:nvSpPr>
        <p:spPr>
          <a:xfrm>
            <a:off x="5153258" y="7043546"/>
            <a:ext cx="4472643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b="1" dirty="0"/>
              <a:t>Recommended actions:</a:t>
            </a:r>
          </a:p>
          <a:p>
            <a:r>
              <a:rPr lang="en-TH" sz="1050" dirty="0"/>
              <a:t>- Marketing team should focus on getting this group of customer back since they have the highest average ticket size </a:t>
            </a:r>
            <a:r>
              <a:rPr lang="en-TH" sz="1050" dirty="0">
                <a:sym typeface="Wingdings" pitchFamily="2" charset="2"/>
              </a:rPr>
              <a:t> do not use mass communication</a:t>
            </a:r>
            <a:endParaRPr lang="en-TH" sz="1050" dirty="0"/>
          </a:p>
          <a:p>
            <a:r>
              <a:rPr lang="en-TH" sz="1050" dirty="0"/>
              <a:t>- Marketing team should also focus on determining driving factors causing this group of customer to churn in order to prevent future churn occur</a:t>
            </a:r>
            <a:r>
              <a:rPr lang="en-US" sz="1050" dirty="0"/>
              <a:t>r</a:t>
            </a:r>
            <a:r>
              <a:rPr lang="en-TH" sz="1050" dirty="0"/>
              <a:t>ence for similar customers</a:t>
            </a:r>
          </a:p>
        </p:txBody>
      </p: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F83F6E67-EAD7-4D47-B980-8DE4E1DBAA8A}"/>
              </a:ext>
            </a:extLst>
          </p:cNvPr>
          <p:cNvSpPr/>
          <p:nvPr/>
        </p:nvSpPr>
        <p:spPr>
          <a:xfrm>
            <a:off x="9922483" y="4180579"/>
            <a:ext cx="4620929" cy="3993937"/>
          </a:xfrm>
          <a:prstGeom prst="roundRect">
            <a:avLst>
              <a:gd name="adj" fmla="val 4496"/>
            </a:avLst>
          </a:prstGeom>
          <a:solidFill>
            <a:srgbClr val="C9C8D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61635F86-BC90-304D-A619-2A8405000780}"/>
              </a:ext>
            </a:extLst>
          </p:cNvPr>
          <p:cNvSpPr/>
          <p:nvPr/>
        </p:nvSpPr>
        <p:spPr>
          <a:xfrm>
            <a:off x="10033693" y="6311143"/>
            <a:ext cx="1464278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83657BBB-E628-0247-BBE3-22B347141D5E}"/>
              </a:ext>
            </a:extLst>
          </p:cNvPr>
          <p:cNvSpPr/>
          <p:nvPr/>
        </p:nvSpPr>
        <p:spPr>
          <a:xfrm>
            <a:off x="11540718" y="6311143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4" name="Rounded Rectangle 193">
            <a:extLst>
              <a:ext uri="{FF2B5EF4-FFF2-40B4-BE49-F238E27FC236}">
                <a16:creationId xmlns:a16="http://schemas.microsoft.com/office/drawing/2014/main" id="{D1D1732A-BDD7-AB42-B429-B64DA9F98CA8}"/>
              </a:ext>
            </a:extLst>
          </p:cNvPr>
          <p:cNvSpPr/>
          <p:nvPr/>
        </p:nvSpPr>
        <p:spPr>
          <a:xfrm>
            <a:off x="11540719" y="5627295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B4BF033F-7311-B241-B17F-E56941DE04F1}"/>
              </a:ext>
            </a:extLst>
          </p:cNvPr>
          <p:cNvSpPr/>
          <p:nvPr/>
        </p:nvSpPr>
        <p:spPr>
          <a:xfrm>
            <a:off x="11540720" y="4937879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sp>
        <p:nvSpPr>
          <p:cNvPr id="196" name="Rounded Rectangle 195">
            <a:extLst>
              <a:ext uri="{FF2B5EF4-FFF2-40B4-BE49-F238E27FC236}">
                <a16:creationId xmlns:a16="http://schemas.microsoft.com/office/drawing/2014/main" id="{AD6AF4B9-3E86-5A4D-B477-346B9FB7B776}"/>
              </a:ext>
            </a:extLst>
          </p:cNvPr>
          <p:cNvSpPr/>
          <p:nvPr/>
        </p:nvSpPr>
        <p:spPr>
          <a:xfrm>
            <a:off x="11540721" y="4242371"/>
            <a:ext cx="2928555" cy="646331"/>
          </a:xfrm>
          <a:prstGeom prst="roundRect">
            <a:avLst/>
          </a:prstGeom>
          <a:solidFill>
            <a:srgbClr val="F3F2FB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197" name="Picture 196" descr="Icon&#10;&#10;Description automatically generated">
            <a:extLst>
              <a:ext uri="{FF2B5EF4-FFF2-40B4-BE49-F238E27FC236}">
                <a16:creationId xmlns:a16="http://schemas.microsoft.com/office/drawing/2014/main" id="{94BA654C-132B-0148-9B2A-3A358664B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942" y="4276453"/>
            <a:ext cx="368644" cy="368644"/>
          </a:xfrm>
          <a:prstGeom prst="rect">
            <a:avLst/>
          </a:prstGeom>
        </p:spPr>
      </p:pic>
      <p:sp>
        <p:nvSpPr>
          <p:cNvPr id="198" name="TextBox 197">
            <a:extLst>
              <a:ext uri="{FF2B5EF4-FFF2-40B4-BE49-F238E27FC236}">
                <a16:creationId xmlns:a16="http://schemas.microsoft.com/office/drawing/2014/main" id="{EC26080C-8BCD-8646-B60C-BCA07737B78B}"/>
              </a:ext>
            </a:extLst>
          </p:cNvPr>
          <p:cNvSpPr txBox="1"/>
          <p:nvPr/>
        </p:nvSpPr>
        <p:spPr>
          <a:xfrm>
            <a:off x="12188746" y="4242371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spend: 16.20</a:t>
            </a:r>
            <a:endParaRPr lang="en-TH" sz="1000" b="1" dirty="0">
              <a:solidFill>
                <a:srgbClr val="C97371"/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purchase consistency: 0.06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ticket size: 5.58</a:t>
            </a:r>
          </a:p>
        </p:txBody>
      </p:sp>
      <p:pic>
        <p:nvPicPr>
          <p:cNvPr id="199" name="Picture 198" descr="Logo&#10;&#10;Description automatically generated">
            <a:extLst>
              <a:ext uri="{FF2B5EF4-FFF2-40B4-BE49-F238E27FC236}">
                <a16:creationId xmlns:a16="http://schemas.microsoft.com/office/drawing/2014/main" id="{AD0E309B-B2DD-524D-8545-E062FFE6E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5789" y="4977323"/>
            <a:ext cx="406798" cy="406798"/>
          </a:xfrm>
          <a:prstGeom prst="rect">
            <a:avLst/>
          </a:prstGeom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DDCF7BC3-F81B-B64E-97BF-49268434BDC1}"/>
              </a:ext>
            </a:extLst>
          </p:cNvPr>
          <p:cNvSpPr txBox="1"/>
          <p:nvPr/>
        </p:nvSpPr>
        <p:spPr>
          <a:xfrm>
            <a:off x="12188746" y="4944144"/>
            <a:ext cx="21456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visits: 2.50 </a:t>
            </a:r>
            <a:r>
              <a:rPr lang="en-TH" sz="1000" b="1" dirty="0">
                <a:solidFill>
                  <a:srgbClr val="C97371"/>
                </a:solidFill>
              </a:rPr>
              <a:t>(2</a:t>
            </a:r>
            <a:r>
              <a:rPr lang="en-TH" sz="1000" b="1" baseline="30000" dirty="0">
                <a:solidFill>
                  <a:srgbClr val="C97371"/>
                </a:solidFill>
              </a:rPr>
              <a:t>nd</a:t>
            </a:r>
            <a:r>
              <a:rPr lang="en-TH" sz="1000" b="1" dirty="0">
                <a:solidFill>
                  <a:srgbClr val="C97371"/>
                </a:solidFill>
              </a:rPr>
              <a:t> lowest)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recency (days): 209.90</a:t>
            </a:r>
            <a:endParaRPr lang="en-TH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MTBP (days): 73.26</a:t>
            </a:r>
            <a:endParaRPr lang="en-TH" sz="1200" b="1" dirty="0">
              <a:solidFill>
                <a:srgbClr val="C97371"/>
              </a:solidFill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7CD24A6-EE90-304D-BD50-FDEAF39B6843}"/>
              </a:ext>
            </a:extLst>
          </p:cNvPr>
          <p:cNvSpPr txBox="1"/>
          <p:nvPr/>
        </p:nvSpPr>
        <p:spPr>
          <a:xfrm>
            <a:off x="12188743" y="5751809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total SKUs: 7.35 </a:t>
            </a:r>
            <a:r>
              <a:rPr lang="en-TH" sz="1000" b="1" dirty="0">
                <a:solidFill>
                  <a:srgbClr val="C97371"/>
                </a:solidFill>
              </a:rPr>
              <a:t>(2</a:t>
            </a:r>
            <a:r>
              <a:rPr lang="en-TH" sz="1000" b="1" baseline="30000" dirty="0">
                <a:solidFill>
                  <a:srgbClr val="C97371"/>
                </a:solidFill>
              </a:rPr>
              <a:t>nd</a:t>
            </a:r>
            <a:r>
              <a:rPr lang="en-TH" sz="1000" b="1" dirty="0">
                <a:solidFill>
                  <a:srgbClr val="C97371"/>
                </a:solidFill>
              </a:rPr>
              <a:t> lowest)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CV total SKUS: 1.63</a:t>
            </a:r>
          </a:p>
        </p:txBody>
      </p:sp>
      <p:pic>
        <p:nvPicPr>
          <p:cNvPr id="202" name="Picture 201" descr="Icon&#10;&#10;Description automatically generated">
            <a:extLst>
              <a:ext uri="{FF2B5EF4-FFF2-40B4-BE49-F238E27FC236}">
                <a16:creationId xmlns:a16="http://schemas.microsoft.com/office/drawing/2014/main" id="{AC01EEF7-7759-4741-A0B5-3C9AD8BC8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1850" y="5677053"/>
            <a:ext cx="400736" cy="400736"/>
          </a:xfrm>
          <a:prstGeom prst="rect">
            <a:avLst/>
          </a:prstGeom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FDCC114D-10EB-D44F-B2F6-BB5599268379}"/>
              </a:ext>
            </a:extLst>
          </p:cNvPr>
          <p:cNvSpPr txBox="1"/>
          <p:nvPr/>
        </p:nvSpPr>
        <p:spPr>
          <a:xfrm>
            <a:off x="12188743" y="6400176"/>
            <a:ext cx="2145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weekly basket: 1.08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Avg active weekly spend: 6.09</a:t>
            </a:r>
          </a:p>
        </p:txBody>
      </p:sp>
      <p:pic>
        <p:nvPicPr>
          <p:cNvPr id="204" name="Picture 203" descr="Icon&#10;&#10;Description automatically generated">
            <a:extLst>
              <a:ext uri="{FF2B5EF4-FFF2-40B4-BE49-F238E27FC236}">
                <a16:creationId xmlns:a16="http://schemas.microsoft.com/office/drawing/2014/main" id="{7A90C97C-1941-0748-AD8F-60C281C1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23947" y="6363571"/>
            <a:ext cx="392623" cy="392623"/>
          </a:xfrm>
          <a:prstGeom prst="rect">
            <a:avLst/>
          </a:prstGeom>
        </p:spPr>
      </p:pic>
      <p:sp>
        <p:nvSpPr>
          <p:cNvPr id="205" name="TextBox 204">
            <a:extLst>
              <a:ext uri="{FF2B5EF4-FFF2-40B4-BE49-F238E27FC236}">
                <a16:creationId xmlns:a16="http://schemas.microsoft.com/office/drawing/2014/main" id="{F507002E-F75F-5C42-B527-6A7C159CF9B7}"/>
              </a:ext>
            </a:extLst>
          </p:cNvPr>
          <p:cNvSpPr txBox="1"/>
          <p:nvPr/>
        </p:nvSpPr>
        <p:spPr>
          <a:xfrm>
            <a:off x="11413302" y="4621493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Lifetime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ACDC9058-DE35-DC48-9246-16FBB5D7E786}"/>
              </a:ext>
            </a:extLst>
          </p:cNvPr>
          <p:cNvSpPr txBox="1"/>
          <p:nvPr/>
        </p:nvSpPr>
        <p:spPr>
          <a:xfrm>
            <a:off x="11413302" y="5340476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Visits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210C9A-A371-2748-920C-90F5D175B0C8}"/>
              </a:ext>
            </a:extLst>
          </p:cNvPr>
          <p:cNvSpPr txBox="1"/>
          <p:nvPr/>
        </p:nvSpPr>
        <p:spPr>
          <a:xfrm>
            <a:off x="11400944" y="6037211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SKUs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43DC0BA1-E781-2749-92D3-6B47CEE2B5FE}"/>
              </a:ext>
            </a:extLst>
          </p:cNvPr>
          <p:cNvSpPr txBox="1"/>
          <p:nvPr/>
        </p:nvSpPr>
        <p:spPr>
          <a:xfrm>
            <a:off x="11417754" y="6703072"/>
            <a:ext cx="9926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TH" sz="1200" b="1" dirty="0">
                <a:solidFill>
                  <a:schemeClr val="bg2">
                    <a:lumMod val="25000"/>
                  </a:schemeClr>
                </a:solidFill>
              </a:rPr>
              <a:t>Weekly</a:t>
            </a:r>
          </a:p>
        </p:txBody>
      </p:sp>
      <p:sp>
        <p:nvSpPr>
          <p:cNvPr id="209" name="Rounded Rectangle 208">
            <a:extLst>
              <a:ext uri="{FF2B5EF4-FFF2-40B4-BE49-F238E27FC236}">
                <a16:creationId xmlns:a16="http://schemas.microsoft.com/office/drawing/2014/main" id="{1ABC530D-8E3B-A24E-B579-E33533C07EB9}"/>
              </a:ext>
            </a:extLst>
          </p:cNvPr>
          <p:cNvSpPr/>
          <p:nvPr/>
        </p:nvSpPr>
        <p:spPr>
          <a:xfrm>
            <a:off x="9996621" y="7012153"/>
            <a:ext cx="4472644" cy="1107088"/>
          </a:xfrm>
          <a:prstGeom prst="roundRect">
            <a:avLst/>
          </a:prstGeom>
          <a:solidFill>
            <a:srgbClr val="F0EAE3"/>
          </a:solidFill>
          <a:ln>
            <a:solidFill>
              <a:srgbClr val="C9C8D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H"/>
          </a:p>
        </p:txBody>
      </p:sp>
      <p:pic>
        <p:nvPicPr>
          <p:cNvPr id="210" name="Picture 209" descr="Icon&#10;&#10;Description automatically generated">
            <a:extLst>
              <a:ext uri="{FF2B5EF4-FFF2-40B4-BE49-F238E27FC236}">
                <a16:creationId xmlns:a16="http://schemas.microsoft.com/office/drawing/2014/main" id="{962E7C83-0E52-4342-94B9-4350D3149A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8712" y="6368807"/>
            <a:ext cx="524392" cy="524392"/>
          </a:xfrm>
          <a:prstGeom prst="rect">
            <a:avLst/>
          </a:prstGeom>
        </p:spPr>
      </p:pic>
      <p:sp>
        <p:nvSpPr>
          <p:cNvPr id="211" name="TextBox 210">
            <a:extLst>
              <a:ext uri="{FF2B5EF4-FFF2-40B4-BE49-F238E27FC236}">
                <a16:creationId xmlns:a16="http://schemas.microsoft.com/office/drawing/2014/main" id="{88169B45-03C5-EE44-8E8D-7A82B7803FC1}"/>
              </a:ext>
            </a:extLst>
          </p:cNvPr>
          <p:cNvSpPr txBox="1"/>
          <p:nvPr/>
        </p:nvSpPr>
        <p:spPr>
          <a:xfrm>
            <a:off x="10539544" y="6301025"/>
            <a:ext cx="1107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Total customer:</a:t>
            </a:r>
          </a:p>
          <a:p>
            <a:r>
              <a:rPr lang="en-TH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1,580 (25.9%)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EE20B7DC-7FC6-B144-B813-5648C3CA9572}"/>
              </a:ext>
            </a:extLst>
          </p:cNvPr>
          <p:cNvSpPr txBox="1"/>
          <p:nvPr/>
        </p:nvSpPr>
        <p:spPr>
          <a:xfrm>
            <a:off x="9996625" y="7043546"/>
            <a:ext cx="44726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TH" sz="1050" b="1" dirty="0"/>
              <a:t>Recommended actions:</a:t>
            </a:r>
          </a:p>
          <a:p>
            <a:r>
              <a:rPr lang="en-TH" sz="1050" dirty="0"/>
              <a:t>- Ignore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752DDE24-D2E8-BC47-BBCB-4601949967DA}"/>
              </a:ext>
            </a:extLst>
          </p:cNvPr>
          <p:cNvSpPr txBox="1"/>
          <p:nvPr/>
        </p:nvSpPr>
        <p:spPr>
          <a:xfrm>
            <a:off x="446071" y="243846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0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1DCC8AB4-4DBF-C946-BB26-8C490BB47F74}"/>
              </a:ext>
            </a:extLst>
          </p:cNvPr>
          <p:cNvSpPr txBox="1"/>
          <p:nvPr/>
        </p:nvSpPr>
        <p:spPr>
          <a:xfrm>
            <a:off x="490726" y="4365481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3</a:t>
            </a: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92D32715-B976-D14D-AC8D-9D5EEF224B13}"/>
              </a:ext>
            </a:extLst>
          </p:cNvPr>
          <p:cNvSpPr txBox="1"/>
          <p:nvPr/>
        </p:nvSpPr>
        <p:spPr>
          <a:xfrm>
            <a:off x="5303861" y="243846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1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EA3C1445-F8B3-5346-A6F2-775653948ABC}"/>
              </a:ext>
            </a:extLst>
          </p:cNvPr>
          <p:cNvSpPr txBox="1"/>
          <p:nvPr/>
        </p:nvSpPr>
        <p:spPr>
          <a:xfrm>
            <a:off x="10179067" y="243846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2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E87F896A-3CB2-B349-BF9A-F073E818D61D}"/>
              </a:ext>
            </a:extLst>
          </p:cNvPr>
          <p:cNvSpPr txBox="1"/>
          <p:nvPr/>
        </p:nvSpPr>
        <p:spPr>
          <a:xfrm>
            <a:off x="5356631" y="4387570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4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48805A3-61A8-C64F-A7C1-B7D79486E79F}"/>
              </a:ext>
            </a:extLst>
          </p:cNvPr>
          <p:cNvSpPr txBox="1"/>
          <p:nvPr/>
        </p:nvSpPr>
        <p:spPr>
          <a:xfrm>
            <a:off x="10231837" y="4370525"/>
            <a:ext cx="1168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C</a:t>
            </a:r>
            <a:r>
              <a:rPr lang="en-TH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luster 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B81590B-DF78-4A4E-ADE6-40963843D1F2}"/>
              </a:ext>
            </a:extLst>
          </p:cNvPr>
          <p:cNvSpPr txBox="1"/>
          <p:nvPr/>
        </p:nvSpPr>
        <p:spPr>
          <a:xfrm>
            <a:off x="4843363" y="593167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</a:t>
            </a:r>
            <a:r>
              <a:rPr lang="en-TH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ne-timer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2448A9D3-6C4C-6748-90F7-E3A9CB073B88}"/>
              </a:ext>
            </a:extLst>
          </p:cNvPr>
          <p:cNvSpPr txBox="1"/>
          <p:nvPr/>
        </p:nvSpPr>
        <p:spPr>
          <a:xfrm>
            <a:off x="9756518" y="590866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Once in a blue moon</a:t>
            </a:r>
            <a:endParaRPr lang="en-TH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5C256ED-D97D-7E49-AC18-8E42761AD39E}"/>
              </a:ext>
            </a:extLst>
          </p:cNvPr>
          <p:cNvSpPr txBox="1"/>
          <p:nvPr/>
        </p:nvSpPr>
        <p:spPr>
          <a:xfrm>
            <a:off x="9825379" y="4706041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RIP (churned)</a:t>
            </a:r>
            <a:endParaRPr lang="en-TH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28F62C65-F504-8E41-AC2C-41DE32599009}"/>
              </a:ext>
            </a:extLst>
          </p:cNvPr>
          <p:cNvSpPr txBox="1"/>
          <p:nvPr/>
        </p:nvSpPr>
        <p:spPr>
          <a:xfrm>
            <a:off x="4927498" y="4733318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Lost heavy $$</a:t>
            </a:r>
            <a:endParaRPr lang="en-TH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5103426-EB28-F24A-B952-D2D0D154E95C}"/>
              </a:ext>
            </a:extLst>
          </p:cNvPr>
          <p:cNvSpPr txBox="1"/>
          <p:nvPr/>
        </p:nvSpPr>
        <p:spPr>
          <a:xfrm>
            <a:off x="66655" y="4746112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Variety lover</a:t>
            </a:r>
            <a:endParaRPr lang="en-TH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9CAF64C-39C0-1F49-8E4C-C49724EA93B8}"/>
              </a:ext>
            </a:extLst>
          </p:cNvPr>
          <p:cNvSpPr txBox="1"/>
          <p:nvPr/>
        </p:nvSpPr>
        <p:spPr>
          <a:xfrm>
            <a:off x="5315" y="562952"/>
            <a:ext cx="1979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2">
                    <a:lumMod val="2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Star customer </a:t>
            </a:r>
            <a:endParaRPr lang="en-TH" sz="1400" b="1" dirty="0">
              <a:solidFill>
                <a:schemeClr val="bg2">
                  <a:lumMod val="2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4BB4C074-CABE-EE4A-9D6E-3A3D7BD12A33}"/>
              </a:ext>
            </a:extLst>
          </p:cNvPr>
          <p:cNvGrpSpPr/>
          <p:nvPr/>
        </p:nvGrpSpPr>
        <p:grpSpPr>
          <a:xfrm>
            <a:off x="5410800" y="1001500"/>
            <a:ext cx="992659" cy="992659"/>
            <a:chOff x="6697351" y="-828547"/>
            <a:chExt cx="992659" cy="992659"/>
          </a:xfrm>
        </p:grpSpPr>
        <p:sp>
          <p:nvSpPr>
            <p:cNvPr id="229" name="Oval 228">
              <a:extLst>
                <a:ext uri="{FF2B5EF4-FFF2-40B4-BE49-F238E27FC236}">
                  <a16:creationId xmlns:a16="http://schemas.microsoft.com/office/drawing/2014/main" id="{4A4C4FFF-F010-2D42-B2EC-821207CFA2F7}"/>
                </a:ext>
              </a:extLst>
            </p:cNvPr>
            <p:cNvSpPr/>
            <p:nvPr/>
          </p:nvSpPr>
          <p:spPr>
            <a:xfrm>
              <a:off x="6793412" y="-704538"/>
              <a:ext cx="816784" cy="82445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31" name="Picture 230" descr="Icon&#10;&#10;Description automatically generated">
              <a:extLst>
                <a:ext uri="{FF2B5EF4-FFF2-40B4-BE49-F238E27FC236}">
                  <a16:creationId xmlns:a16="http://schemas.microsoft.com/office/drawing/2014/main" id="{3A74FB0B-1507-3B41-9ACF-B78A213B2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97351" y="-828547"/>
              <a:ext cx="992659" cy="992659"/>
            </a:xfrm>
            <a:prstGeom prst="rect">
              <a:avLst/>
            </a:prstGeom>
          </p:spPr>
        </p:pic>
      </p:grpSp>
      <p:pic>
        <p:nvPicPr>
          <p:cNvPr id="234" name="Picture 233" descr="Icon&#10;&#10;Description automatically generated">
            <a:extLst>
              <a:ext uri="{FF2B5EF4-FFF2-40B4-BE49-F238E27FC236}">
                <a16:creationId xmlns:a16="http://schemas.microsoft.com/office/drawing/2014/main" id="{16CD5BB2-27FF-B143-8AC0-7E15B058B5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845" y="929616"/>
            <a:ext cx="1062047" cy="1062047"/>
          </a:xfrm>
          <a:prstGeom prst="rect">
            <a:avLst/>
          </a:prstGeom>
        </p:spPr>
      </p:pic>
      <p:pic>
        <p:nvPicPr>
          <p:cNvPr id="236" name="Picture 235" descr="Icon&#10;&#10;Description automatically generated">
            <a:extLst>
              <a:ext uri="{FF2B5EF4-FFF2-40B4-BE49-F238E27FC236}">
                <a16:creationId xmlns:a16="http://schemas.microsoft.com/office/drawing/2014/main" id="{927F443E-532E-0C43-B946-6DC087E5D9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3390" y="5136856"/>
            <a:ext cx="990069" cy="990069"/>
          </a:xfrm>
          <a:prstGeom prst="rect">
            <a:avLst/>
          </a:prstGeom>
        </p:spPr>
      </p:pic>
      <p:pic>
        <p:nvPicPr>
          <p:cNvPr id="238" name="Picture 237" descr="Icon&#10;&#10;Description automatically generated">
            <a:extLst>
              <a:ext uri="{FF2B5EF4-FFF2-40B4-BE49-F238E27FC236}">
                <a16:creationId xmlns:a16="http://schemas.microsoft.com/office/drawing/2014/main" id="{729AE0CC-E0D1-734C-B8D1-71027A5EC8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6990" y="5147047"/>
            <a:ext cx="992659" cy="992659"/>
          </a:xfrm>
          <a:prstGeom prst="rect">
            <a:avLst/>
          </a:prstGeom>
        </p:spPr>
      </p:pic>
      <p:pic>
        <p:nvPicPr>
          <p:cNvPr id="240" name="Picture 239" descr="Icon&#10;&#10;Description automatically generated">
            <a:extLst>
              <a:ext uri="{FF2B5EF4-FFF2-40B4-BE49-F238E27FC236}">
                <a16:creationId xmlns:a16="http://schemas.microsoft.com/office/drawing/2014/main" id="{67A614C3-BD24-D74D-A1E0-792BCC9F9C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18832" y="5121145"/>
            <a:ext cx="992660" cy="992660"/>
          </a:xfrm>
          <a:prstGeom prst="rect">
            <a:avLst/>
          </a:prstGeom>
        </p:spPr>
      </p:pic>
      <p:grpSp>
        <p:nvGrpSpPr>
          <p:cNvPr id="246" name="Group 245">
            <a:extLst>
              <a:ext uri="{FF2B5EF4-FFF2-40B4-BE49-F238E27FC236}">
                <a16:creationId xmlns:a16="http://schemas.microsoft.com/office/drawing/2014/main" id="{2236E320-2126-8F43-BC6E-9465A13980A4}"/>
              </a:ext>
            </a:extLst>
          </p:cNvPr>
          <p:cNvGrpSpPr/>
          <p:nvPr/>
        </p:nvGrpSpPr>
        <p:grpSpPr>
          <a:xfrm>
            <a:off x="10270968" y="967370"/>
            <a:ext cx="1026606" cy="1026606"/>
            <a:chOff x="10270968" y="1243365"/>
            <a:chExt cx="1026606" cy="1026606"/>
          </a:xfrm>
        </p:grpSpPr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6898244F-5A32-9D43-838F-E708EAAB5F55}"/>
                </a:ext>
              </a:extLst>
            </p:cNvPr>
            <p:cNvSpPr/>
            <p:nvPr/>
          </p:nvSpPr>
          <p:spPr>
            <a:xfrm>
              <a:off x="10287486" y="1267405"/>
              <a:ext cx="992659" cy="992659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lumMod val="40000"/>
                    <a:lumOff val="60000"/>
                    <a:shade val="30000"/>
                    <a:satMod val="115000"/>
                  </a:schemeClr>
                </a:gs>
                <a:gs pos="50000">
                  <a:schemeClr val="accent5">
                    <a:lumMod val="40000"/>
                    <a:lumOff val="60000"/>
                    <a:shade val="67500"/>
                    <a:satMod val="115000"/>
                  </a:schemeClr>
                </a:gs>
                <a:gs pos="100000">
                  <a:schemeClr val="accent5">
                    <a:lumMod val="40000"/>
                    <a:lumOff val="60000"/>
                    <a:shade val="100000"/>
                    <a:satMod val="115000"/>
                  </a:schemeClr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H"/>
            </a:p>
          </p:txBody>
        </p:sp>
        <p:pic>
          <p:nvPicPr>
            <p:cNvPr id="244" name="Picture 243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872AFDB4-C4C6-FB4A-9CB8-D08B1A919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270968" y="1243365"/>
              <a:ext cx="1026606" cy="10266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051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726</Words>
  <Application>Microsoft Macintosh PowerPoint</Application>
  <PresentationFormat>Custom</PresentationFormat>
  <Paragraphs>126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Ekularn Watanatanasup</dc:creator>
  <cp:lastModifiedBy>Ekularn Watanatanasup</cp:lastModifiedBy>
  <cp:revision>3</cp:revision>
  <dcterms:created xsi:type="dcterms:W3CDTF">2021-10-15T08:34:25Z</dcterms:created>
  <dcterms:modified xsi:type="dcterms:W3CDTF">2021-10-15T14:12:20Z</dcterms:modified>
</cp:coreProperties>
</file>