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73" r:id="rId4"/>
    <p:sldId id="274" r:id="rId5"/>
    <p:sldId id="280" r:id="rId6"/>
    <p:sldId id="281" r:id="rId7"/>
    <p:sldId id="282" r:id="rId8"/>
    <p:sldId id="269" r:id="rId9"/>
    <p:sldId id="279" r:id="rId10"/>
    <p:sldId id="283" r:id="rId11"/>
    <p:sldId id="284" r:id="rId12"/>
    <p:sldId id="286" r:id="rId13"/>
    <p:sldId id="277" r:id="rId14"/>
    <p:sldId id="278" r:id="rId15"/>
    <p:sldId id="285" r:id="rId16"/>
    <p:sldId id="287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3.36.154.8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데이터 수집 및 </a:t>
            </a:r>
            <a:r>
              <a:rPr lang="ko-KR" altLang="en-US" sz="5400" b="1" dirty="0" err="1"/>
              <a:t>전처리</a:t>
            </a:r>
            <a:endParaRPr lang="ko-KR" altLang="en-US" sz="5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" y="1447580"/>
            <a:ext cx="1539373" cy="8992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176" y="3216974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77" y="3166308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4152580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2801170"/>
            <a:ext cx="1539373" cy="899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09C5F5-B09E-45B3-BE10-B54002F5B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" y="5503990"/>
            <a:ext cx="1539373" cy="89923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2691798">
            <a:off x="1697367" y="25673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1832905">
            <a:off x="1699025" y="35982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1678151" y="5512688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C24EF9-98D4-464A-B24A-38E0E32323D2}"/>
              </a:ext>
            </a:extLst>
          </p:cNvPr>
          <p:cNvSpPr/>
          <p:nvPr/>
        </p:nvSpPr>
        <p:spPr>
          <a:xfrm>
            <a:off x="4379269" y="3689246"/>
            <a:ext cx="5953607" cy="300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 rot="20022277">
            <a:off x="1708930" y="45680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2629764" y="2755250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10566176" y="2863070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0850-C366-46F3-8B77-F7D56DA45B44}"/>
              </a:ext>
            </a:extLst>
          </p:cNvPr>
          <p:cNvSpPr txBox="1"/>
          <p:nvPr/>
        </p:nvSpPr>
        <p:spPr>
          <a:xfrm>
            <a:off x="2122154" y="4162582"/>
            <a:ext cx="3635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에서 데이터 파싱</a:t>
            </a:r>
            <a:r>
              <a:rPr lang="en-US" altLang="ko-KR" sz="1200" dirty="0"/>
              <a:t>…(JSON, XML, CSV, HTML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8FAFAA-36A8-4F8D-8514-2369DA470BFC}"/>
              </a:ext>
            </a:extLst>
          </p:cNvPr>
          <p:cNvSpPr txBox="1"/>
          <p:nvPr/>
        </p:nvSpPr>
        <p:spPr>
          <a:xfrm>
            <a:off x="5375699" y="3054566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각자 다른 형식의 데이터를 쓰기 좋은 형태</a:t>
            </a:r>
            <a:r>
              <a:rPr lang="en-US" altLang="ko-KR" sz="1200" dirty="0"/>
              <a:t>(JSON)</a:t>
            </a:r>
            <a:r>
              <a:rPr lang="ko-KR" altLang="en-US" sz="1200" dirty="0"/>
              <a:t>로 가공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3620E90-E49B-49A0-8B06-21B53A17E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3605"/>
            <a:ext cx="3541038" cy="19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54DCF-B098-447A-9727-2CB745182594}"/>
              </a:ext>
            </a:extLst>
          </p:cNvPr>
          <p:cNvSpPr txBox="1"/>
          <p:nvPr/>
        </p:nvSpPr>
        <p:spPr>
          <a:xfrm>
            <a:off x="3364638" y="1704513"/>
            <a:ext cx="65201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MongoDB </a:t>
            </a:r>
            <a:r>
              <a:rPr lang="ko-KR" altLang="en-US" sz="2400" b="1" dirty="0"/>
              <a:t>주요 특징</a:t>
            </a:r>
          </a:p>
          <a:p>
            <a:endParaRPr lang="ko-KR" altLang="en-US" dirty="0"/>
          </a:p>
          <a:p>
            <a:r>
              <a:rPr lang="en-US" altLang="ko-KR" dirty="0"/>
              <a:t>Secondary Index 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다른 </a:t>
            </a:r>
            <a:r>
              <a:rPr lang="en-US" altLang="ko-KR" dirty="0"/>
              <a:t>NOSQL </a:t>
            </a:r>
            <a:r>
              <a:rPr lang="ko-KR" altLang="en-US" dirty="0"/>
              <a:t>보다 </a:t>
            </a:r>
            <a:r>
              <a:rPr lang="en-US" altLang="ko-KR" dirty="0"/>
              <a:t>secondary index </a:t>
            </a:r>
            <a:r>
              <a:rPr lang="ko-KR" altLang="en-US" dirty="0"/>
              <a:t>기능이 발달되어 있음</a:t>
            </a:r>
          </a:p>
          <a:p>
            <a:endParaRPr lang="ko-KR" altLang="en-US" dirty="0"/>
          </a:p>
          <a:p>
            <a:r>
              <a:rPr lang="ko-KR" altLang="en-US" dirty="0" err="1"/>
              <a:t>샤드키</a:t>
            </a:r>
            <a:r>
              <a:rPr lang="ko-KR" altLang="en-US" dirty="0"/>
              <a:t> 지정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_id : </a:t>
            </a:r>
            <a:r>
              <a:rPr lang="ko-KR" altLang="en-US" dirty="0"/>
              <a:t>키 필드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Shard Key &lt;&gt; _id 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대부분의 </a:t>
            </a:r>
            <a:r>
              <a:rPr lang="en-US" altLang="ko-KR" dirty="0"/>
              <a:t>NOSQL</a:t>
            </a:r>
            <a:r>
              <a:rPr lang="ko-KR" altLang="en-US" dirty="0"/>
              <a:t>은 </a:t>
            </a:r>
            <a:r>
              <a:rPr lang="en-US" altLang="ko-KR" dirty="0"/>
              <a:t>Row Key = Shard Key </a:t>
            </a:r>
            <a:r>
              <a:rPr lang="ko-KR" altLang="en-US" dirty="0"/>
              <a:t>임</a:t>
            </a:r>
          </a:p>
          <a:p>
            <a:endParaRPr lang="ko-KR" altLang="en-US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기반 </a:t>
            </a:r>
          </a:p>
          <a:p>
            <a:r>
              <a:rPr lang="ko-KR" altLang="en-US" dirty="0"/>
              <a:t>  ▪ </a:t>
            </a:r>
            <a:r>
              <a:rPr lang="en-US" altLang="ko-KR" dirty="0"/>
              <a:t>JSON Style</a:t>
            </a:r>
            <a:r>
              <a:rPr lang="ko-KR" altLang="en-US" dirty="0"/>
              <a:t>의 </a:t>
            </a:r>
            <a:r>
              <a:rPr lang="en-US" altLang="ko-KR" dirty="0"/>
              <a:t>Document : BSON(Binary JSON)</a:t>
            </a:r>
          </a:p>
          <a:p>
            <a:endParaRPr lang="en-US" altLang="ko-KR" dirty="0"/>
          </a:p>
          <a:p>
            <a:r>
              <a:rPr lang="en-US" altLang="ko-KR" dirty="0"/>
              <a:t>Modelling </a:t>
            </a:r>
            <a:r>
              <a:rPr lang="ko-KR" altLang="en-US" dirty="0"/>
              <a:t>주요 적용 모델링 기법 </a:t>
            </a:r>
          </a:p>
          <a:p>
            <a:r>
              <a:rPr lang="ko-KR" altLang="en-US" dirty="0"/>
              <a:t>  ▪ 비정규화</a:t>
            </a:r>
            <a:r>
              <a:rPr lang="en-US" altLang="ko-KR" dirty="0"/>
              <a:t>(Denormalization)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집합</a:t>
            </a:r>
            <a:r>
              <a:rPr lang="en-US" altLang="ko-KR" dirty="0"/>
              <a:t>(Aggregation)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03715-0801-4A01-8D09-FD2FBCD42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" y="2160754"/>
            <a:ext cx="2164403" cy="25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09A984-7C38-405D-A993-2FDAE628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13" y="1732963"/>
            <a:ext cx="2825431" cy="427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CFD0A-32CB-43BD-BE32-75409DDE3EE1}"/>
              </a:ext>
            </a:extLst>
          </p:cNvPr>
          <p:cNvSpPr txBox="1"/>
          <p:nvPr/>
        </p:nvSpPr>
        <p:spPr>
          <a:xfrm>
            <a:off x="466326" y="2061437"/>
            <a:ext cx="60628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Tree </a:t>
            </a:r>
            <a:r>
              <a:rPr lang="ko-KR" altLang="en-US" sz="2400" b="1" dirty="0"/>
              <a:t>패턴</a:t>
            </a:r>
            <a:endParaRPr lang="en-US" altLang="ko-KR" sz="2400" b="1" dirty="0"/>
          </a:p>
          <a:p>
            <a:endParaRPr lang="ko-KR" altLang="en-US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전체 트리를 하나의 </a:t>
            </a:r>
            <a:r>
              <a:rPr lang="en-US" altLang="ko-KR" sz="1600" dirty="0"/>
              <a:t>Document</a:t>
            </a:r>
            <a:r>
              <a:rPr lang="ko-KR" altLang="en-US" sz="1600" dirty="0"/>
              <a:t>안에 포함시켜 작성하는 방법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트리 구조 전체를 액세스할 경우가 빈번한 경우에 유용함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지나치게 복잡해질 우려가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Document </a:t>
            </a:r>
            <a:r>
              <a:rPr lang="ko-KR" altLang="en-US" sz="1600" dirty="0"/>
              <a:t>크기는 </a:t>
            </a:r>
            <a:r>
              <a:rPr lang="en-US" altLang="ko-KR" sz="1600" dirty="0"/>
              <a:t>16MB</a:t>
            </a:r>
            <a:r>
              <a:rPr lang="ko-KR" altLang="en-US" sz="1600" dirty="0"/>
              <a:t>로 제한</a:t>
            </a:r>
          </a:p>
        </p:txBody>
      </p:sp>
    </p:spTree>
    <p:extLst>
      <p:ext uri="{BB962C8B-B14F-4D97-AF65-F5344CB8AC3E}">
        <p14:creationId xmlns:p14="http://schemas.microsoft.com/office/powerpoint/2010/main" val="330776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환경</a:t>
            </a:r>
          </a:p>
        </p:txBody>
      </p:sp>
      <p:sp>
        <p:nvSpPr>
          <p:cNvPr id="11" name="타원 10"/>
          <p:cNvSpPr/>
          <p:nvPr/>
        </p:nvSpPr>
        <p:spPr>
          <a:xfrm>
            <a:off x="872105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4" y="2316980"/>
            <a:ext cx="2254727" cy="101690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13669" y="4469652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VS Code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21420" y="4469652"/>
            <a:ext cx="254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협업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GitHub Desktop</a:t>
            </a:r>
            <a:endParaRPr lang="ko-KR" altLang="en-US" sz="2400" b="1" dirty="0"/>
          </a:p>
        </p:txBody>
      </p:sp>
      <p:sp>
        <p:nvSpPr>
          <p:cNvPr id="18" name="타원 17"/>
          <p:cNvSpPr/>
          <p:nvPr/>
        </p:nvSpPr>
        <p:spPr>
          <a:xfrm>
            <a:off x="4791309" y="1578536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84" y="1914401"/>
            <a:ext cx="1938632" cy="1822962"/>
          </a:xfrm>
          <a:prstGeom prst="rect">
            <a:avLst/>
          </a:prstGeom>
          <a:ln>
            <a:noFill/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7A22B09-2AAF-48F3-A6A2-DF092D3D5A8D}"/>
              </a:ext>
            </a:extLst>
          </p:cNvPr>
          <p:cNvSpPr/>
          <p:nvPr/>
        </p:nvSpPr>
        <p:spPr>
          <a:xfrm>
            <a:off x="8710513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84B0C-7BC7-4BB9-9B7E-988C781C0292}"/>
              </a:ext>
            </a:extLst>
          </p:cNvPr>
          <p:cNvSpPr txBox="1"/>
          <p:nvPr/>
        </p:nvSpPr>
        <p:spPr>
          <a:xfrm>
            <a:off x="8582023" y="4469652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 시각화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Tableau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8A7E7-77EB-4925-8D55-809FA846C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32" y="2019900"/>
            <a:ext cx="1611068" cy="16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도구 선정 이유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14" y="1749519"/>
            <a:ext cx="2254727" cy="1016908"/>
          </a:xfrm>
          <a:prstGeom prst="rect">
            <a:avLst/>
          </a:prstGeom>
          <a:ln>
            <a:noFill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33" y="1634335"/>
            <a:ext cx="1383034" cy="130051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6326" y="302569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주요 프로그래밍 언어 지원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6326" y="3398740"/>
            <a:ext cx="488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터미널을 통한 </a:t>
            </a:r>
            <a:r>
              <a:rPr lang="en-US" altLang="ko-KR" dirty="0" err="1"/>
              <a:t>Cmd</a:t>
            </a:r>
            <a:r>
              <a:rPr lang="en-US" altLang="ko-KR" dirty="0"/>
              <a:t>, PowerShell </a:t>
            </a:r>
            <a:r>
              <a:rPr lang="ko-KR" altLang="en-US" dirty="0"/>
              <a:t>사용 용이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9341" y="3032587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/>
              <a:t>UI</a:t>
            </a:r>
            <a:r>
              <a:rPr lang="ko-KR" altLang="en-US" dirty="0"/>
              <a:t>에서 수행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341" y="339874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개발 워크 플로우 단순화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E0C18F-8275-49AA-990A-01836C020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73" y="3769837"/>
            <a:ext cx="1611068" cy="1611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26FD83-8ADB-4086-8F9B-71A8B7E45427}"/>
              </a:ext>
            </a:extLst>
          </p:cNvPr>
          <p:cNvSpPr txBox="1"/>
          <p:nvPr/>
        </p:nvSpPr>
        <p:spPr>
          <a:xfrm>
            <a:off x="3680431" y="5247921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시각화에 필요한 강력한 기능 다수 보유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A573A-3C6F-42DC-9DA2-47A694519FBB}"/>
              </a:ext>
            </a:extLst>
          </p:cNvPr>
          <p:cNvSpPr txBox="1"/>
          <p:nvPr/>
        </p:nvSpPr>
        <p:spPr>
          <a:xfrm>
            <a:off x="3680431" y="564580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학습 용도에 한해서 무료</a:t>
            </a:r>
          </a:p>
        </p:txBody>
      </p:sp>
    </p:spTree>
    <p:extLst>
      <p:ext uri="{BB962C8B-B14F-4D97-AF65-F5344CB8AC3E}">
        <p14:creationId xmlns:p14="http://schemas.microsoft.com/office/powerpoint/2010/main" val="361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927361-8A2F-4642-99D6-022763B0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79710"/>
              </p:ext>
            </p:extLst>
          </p:nvPr>
        </p:nvGraphicFramePr>
        <p:xfrm>
          <a:off x="466326" y="1181664"/>
          <a:ext cx="1125934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시연</a:t>
            </a:r>
          </a:p>
        </p:txBody>
      </p:sp>
      <p:sp>
        <p:nvSpPr>
          <p:cNvPr id="2" name="실행 단추: 앞으로 또는 다음으로 이동 1">
            <a:hlinkClick r:id="rId2" highlightClick="1"/>
            <a:extLst>
              <a:ext uri="{FF2B5EF4-FFF2-40B4-BE49-F238E27FC236}">
                <a16:creationId xmlns:a16="http://schemas.microsoft.com/office/drawing/2014/main" id="{5A088611-ACD6-42CA-A34F-BF97B0B6D79D}"/>
              </a:ext>
            </a:extLst>
          </p:cNvPr>
          <p:cNvSpPr/>
          <p:nvPr/>
        </p:nvSpPr>
        <p:spPr>
          <a:xfrm>
            <a:off x="4871991" y="2204991"/>
            <a:ext cx="2448018" cy="2448018"/>
          </a:xfrm>
          <a:prstGeom prst="actionButtonForwardNex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6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85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364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갈매기형 수장 7"/>
          <p:cNvSpPr/>
          <p:nvPr/>
        </p:nvSpPr>
        <p:spPr>
          <a:xfrm>
            <a:off x="180000" y="2033071"/>
            <a:ext cx="6553309" cy="84974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프로젝트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4292" y="207322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내일의 반찬</a:t>
            </a:r>
            <a:endParaRPr lang="en-US" altLang="ko-KR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6326" y="3534169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음식료 값을 객관적인 자료로 시각화해서 웹 애플리케이션으로 서비스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26" y="4394720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쉬운 접근성과 가독성으로 </a:t>
            </a:r>
            <a:r>
              <a:rPr lang="en-US" altLang="ko-KR" sz="2400" dirty="0"/>
              <a:t>40-60</a:t>
            </a:r>
            <a:r>
              <a:rPr lang="ko-KR" altLang="en-US" sz="2400" dirty="0"/>
              <a:t>대를 타겟팅 함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26" y="5236948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향후 가격의 추이를 제공해서 소비자들의 합리적 선택의 근거를 제공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31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7" y="1378768"/>
            <a:ext cx="2827728" cy="2173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753447" y="1585834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◇ 하루하루를 바쁘게 살아가는 현대인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3447" y="2242351"/>
            <a:ext cx="57198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◇ 인플레이션에 따른 가파른 물가 상승폭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447" y="4400315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◆ 추상적으로 느끼는 물가의 변화를 시각화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3447" y="5026054"/>
            <a:ext cx="554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◆ 합리적인 장보기를 도와주는 자료를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빠르고 쉽게 확인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8164296" y="3222294"/>
            <a:ext cx="723410" cy="858981"/>
          </a:xfrm>
          <a:prstGeom prst="downArrow">
            <a:avLst/>
          </a:prstGeom>
          <a:solidFill>
            <a:srgbClr val="5F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33BA8-A253-44F9-B903-9730B769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3" y="3927192"/>
            <a:ext cx="4823460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13C2D-CFA6-456A-ADC0-3AF33CA4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8" y="1181664"/>
            <a:ext cx="9278464" cy="5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C1880C-892D-4ED7-87AB-7FEA020B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19" y="1300176"/>
            <a:ext cx="9200361" cy="51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20EFA-213D-4DA7-93F9-3DA8C729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25" y="1043657"/>
            <a:ext cx="9877350" cy="55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시스템 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5DFA17-BFB5-4E1F-BFA8-4890ECE8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7" y="2723736"/>
            <a:ext cx="1211472" cy="1138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10" y="673333"/>
            <a:ext cx="1539373" cy="8992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AD7AD8-643E-4C8C-A8F7-367E4DF90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2480294"/>
            <a:ext cx="2142114" cy="150578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C5D976D-5BD7-467F-918D-0409C66B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0" y="2830268"/>
            <a:ext cx="817220" cy="924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30" y="2575636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6" y="2783565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9" y="4909476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673333"/>
            <a:ext cx="1539373" cy="89923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4D5759-E473-40C5-AC47-2AAD3257D39B}"/>
              </a:ext>
            </a:extLst>
          </p:cNvPr>
          <p:cNvSpPr/>
          <p:nvPr/>
        </p:nvSpPr>
        <p:spPr>
          <a:xfrm>
            <a:off x="1701875" y="3051813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7E4E44E-67FC-46D4-A565-ADC56CA64B1B}"/>
              </a:ext>
            </a:extLst>
          </p:cNvPr>
          <p:cNvSpPr/>
          <p:nvPr/>
        </p:nvSpPr>
        <p:spPr>
          <a:xfrm>
            <a:off x="4768433" y="304374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3291755">
            <a:off x="7283423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7261906">
            <a:off x="9019521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7347033" y="446855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4D5076D-58AD-4E78-BC89-6D73F14415A9}"/>
              </a:ext>
            </a:extLst>
          </p:cNvPr>
          <p:cNvSpPr/>
          <p:nvPr/>
        </p:nvSpPr>
        <p:spPr>
          <a:xfrm>
            <a:off x="6887587" y="29197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>
            <a:off x="9406464" y="2880381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A0AA95C-3578-4DB8-AAFF-ACD3A5E1FBC1}"/>
              </a:ext>
            </a:extLst>
          </p:cNvPr>
          <p:cNvSpPr/>
          <p:nvPr/>
        </p:nvSpPr>
        <p:spPr>
          <a:xfrm rot="10800000">
            <a:off x="9396821" y="3365322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DA1CCC8-9560-48EE-BA7C-CF99ED798ED9}"/>
              </a:ext>
            </a:extLst>
          </p:cNvPr>
          <p:cNvSpPr/>
          <p:nvPr/>
        </p:nvSpPr>
        <p:spPr>
          <a:xfrm rot="10800000">
            <a:off x="6879045" y="3395614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6915F78-B21E-465D-BC0D-D0A626E10935}"/>
              </a:ext>
            </a:extLst>
          </p:cNvPr>
          <p:cNvSpPr/>
          <p:nvPr/>
        </p:nvSpPr>
        <p:spPr>
          <a:xfrm rot="10800000">
            <a:off x="4729737" y="3391130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3422CE3-EFAA-431F-A53C-271D6D510F35}"/>
              </a:ext>
            </a:extLst>
          </p:cNvPr>
          <p:cNvSpPr/>
          <p:nvPr/>
        </p:nvSpPr>
        <p:spPr>
          <a:xfrm rot="10800000">
            <a:off x="1656806" y="3416825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1F097-22DE-4DBF-8D4E-2EE41FD38DB0}"/>
              </a:ext>
            </a:extLst>
          </p:cNvPr>
          <p:cNvSpPr txBox="1"/>
          <p:nvPr/>
        </p:nvSpPr>
        <p:spPr>
          <a:xfrm>
            <a:off x="600205" y="38257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89417-BB60-4D25-9D31-3EF413F5341B}"/>
              </a:ext>
            </a:extLst>
          </p:cNvPr>
          <p:cNvSpPr txBox="1"/>
          <p:nvPr/>
        </p:nvSpPr>
        <p:spPr>
          <a:xfrm>
            <a:off x="2959637" y="375525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3B8A96-96B9-4865-9019-495FE3F5973B}"/>
              </a:ext>
            </a:extLst>
          </p:cNvPr>
          <p:cNvSpPr txBox="1"/>
          <p:nvPr/>
        </p:nvSpPr>
        <p:spPr>
          <a:xfrm>
            <a:off x="5386138" y="3825220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7657376" y="3816418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9795583" y="3825220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Server</a:t>
            </a:r>
          </a:p>
        </p:txBody>
      </p:sp>
      <p:sp>
        <p:nvSpPr>
          <p:cNvPr id="6" name="십자형 5">
            <a:extLst>
              <a:ext uri="{FF2B5EF4-FFF2-40B4-BE49-F238E27FC236}">
                <a16:creationId xmlns:a16="http://schemas.microsoft.com/office/drawing/2014/main" id="{BC6AAB11-92AE-47A8-8DAF-E0CC47AEC4A0}"/>
              </a:ext>
            </a:extLst>
          </p:cNvPr>
          <p:cNvSpPr/>
          <p:nvPr/>
        </p:nvSpPr>
        <p:spPr>
          <a:xfrm>
            <a:off x="3422658" y="4278909"/>
            <a:ext cx="471456" cy="471456"/>
          </a:xfrm>
          <a:prstGeom prst="plus">
            <a:avLst>
              <a:gd name="adj" fmla="val 344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표지판, 실외이(가) 표시된 사진&#10;&#10;자동 생성된 설명">
            <a:extLst>
              <a:ext uri="{FF2B5EF4-FFF2-40B4-BE49-F238E27FC236}">
                <a16:creationId xmlns:a16="http://schemas.microsoft.com/office/drawing/2014/main" id="{5F33F98E-7F39-4C8B-9D94-8FE968E0E0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69" y="4904688"/>
            <a:ext cx="1355066" cy="128459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B633289-FE72-49BA-B7CC-0B0013A9F5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13" y="4750365"/>
            <a:ext cx="1611068" cy="1611068"/>
          </a:xfrm>
          <a:prstGeom prst="rect">
            <a:avLst/>
          </a:prstGeom>
        </p:spPr>
      </p:pic>
      <p:sp>
        <p:nvSpPr>
          <p:cNvPr id="42" name="십자형 41">
            <a:extLst>
              <a:ext uri="{FF2B5EF4-FFF2-40B4-BE49-F238E27FC236}">
                <a16:creationId xmlns:a16="http://schemas.microsoft.com/office/drawing/2014/main" id="{C2506194-7382-44C1-955D-54C3D138BBAC}"/>
              </a:ext>
            </a:extLst>
          </p:cNvPr>
          <p:cNvSpPr/>
          <p:nvPr/>
        </p:nvSpPr>
        <p:spPr>
          <a:xfrm>
            <a:off x="10502838" y="4329971"/>
            <a:ext cx="471456" cy="471456"/>
          </a:xfrm>
          <a:prstGeom prst="plus">
            <a:avLst>
              <a:gd name="adj" fmla="val 344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502</Words>
  <Application>Microsoft Office PowerPoint</Application>
  <PresentationFormat>와이드스크린</PresentationFormat>
  <Paragraphs>118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권 순민</cp:lastModifiedBy>
  <cp:revision>39</cp:revision>
  <dcterms:created xsi:type="dcterms:W3CDTF">2021-03-20T14:38:11Z</dcterms:created>
  <dcterms:modified xsi:type="dcterms:W3CDTF">2021-12-02T14:27:28Z</dcterms:modified>
</cp:coreProperties>
</file>