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7" r:id="rId3"/>
    <p:sldId id="273" r:id="rId4"/>
    <p:sldId id="274" r:id="rId5"/>
    <p:sldId id="280" r:id="rId6"/>
    <p:sldId id="281" r:id="rId7"/>
    <p:sldId id="282" r:id="rId8"/>
    <p:sldId id="269" r:id="rId9"/>
    <p:sldId id="279" r:id="rId10"/>
    <p:sldId id="283" r:id="rId11"/>
    <p:sldId id="284" r:id="rId12"/>
    <p:sldId id="286" r:id="rId13"/>
    <p:sldId id="277" r:id="rId14"/>
    <p:sldId id="278" r:id="rId15"/>
    <p:sldId id="285" r:id="rId16"/>
    <p:sldId id="287" r:id="rId17"/>
    <p:sldId id="25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A6A6"/>
    <a:srgbClr val="E6E6E6"/>
    <a:srgbClr val="5F5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67052-4B5B-4B55-A62D-6336995C5CBF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7642-0493-4346-9809-010E40277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2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87642-0493-4346-9809-010E40277A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6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87642-0493-4346-9809-010E40277A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19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4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7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2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6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8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3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6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77C1-132E-4A16-AA59-F87E43D1C762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CE137-5170-4931-A746-8FD9DDC7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4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3.36.154.80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0" y="-5250"/>
            <a:ext cx="12192000" cy="686325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7946" y="4730518"/>
            <a:ext cx="2454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학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r>
              <a:rPr lang="ko-KR" altLang="en-US" sz="2000" dirty="0">
                <a:solidFill>
                  <a:schemeClr val="bg1"/>
                </a:solidFill>
              </a:rPr>
              <a:t>정보통신공학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2021541002</a:t>
            </a:r>
            <a:r>
              <a:rPr lang="ko-KR" altLang="en-US" sz="2000" dirty="0">
                <a:solidFill>
                  <a:schemeClr val="bg1"/>
                </a:solidFill>
              </a:rPr>
              <a:t> 권순민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2021541006 </a:t>
            </a:r>
            <a:r>
              <a:rPr lang="ko-KR" altLang="en-US" sz="2000" dirty="0" err="1">
                <a:solidFill>
                  <a:schemeClr val="bg1"/>
                </a:solidFill>
              </a:rPr>
              <a:t>김원표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오각형 12"/>
          <p:cNvSpPr/>
          <p:nvPr/>
        </p:nvSpPr>
        <p:spPr>
          <a:xfrm>
            <a:off x="1" y="1786604"/>
            <a:ext cx="12192000" cy="1607128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 dirty="0">
              <a:ln>
                <a:solidFill>
                  <a:schemeClr val="bg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3554" y="287640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dirty="0"/>
              <a:t>졸업프로젝트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3816" y="1860740"/>
            <a:ext cx="4302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i="1"/>
              <a:t>내일의 반찬</a:t>
            </a:r>
            <a:endParaRPr lang="ko-KR" altLang="en-US" sz="6000" i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66581">
            <a:off x="353700" y="1512576"/>
            <a:ext cx="2155181" cy="21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9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데이터 수집 및 </a:t>
            </a:r>
            <a:r>
              <a:rPr lang="ko-KR" altLang="en-US" sz="5400" b="1" dirty="0" err="1"/>
              <a:t>전처리</a:t>
            </a:r>
            <a:endParaRPr lang="ko-KR" altLang="en-US" sz="54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439999"/>
            <a:ext cx="112452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958969-92DF-4DC3-9C7F-BA847AE92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5" y="1447580"/>
            <a:ext cx="1539373" cy="8992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09FACED-F67B-4ED2-B078-93ACBDD84C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176" y="3216974"/>
            <a:ext cx="1223854" cy="14342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7BEE9E-A548-4867-9D4D-E99C2D26D4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77" y="3166308"/>
            <a:ext cx="1039334" cy="899238"/>
          </a:xfrm>
          <a:prstGeom prst="rect">
            <a:avLst/>
          </a:prstGeom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C773B1-6187-4640-923A-E06905973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4" y="4152580"/>
            <a:ext cx="1539373" cy="8992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F091B2-3004-4CA9-AF84-C3AF0DB30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4" y="2801170"/>
            <a:ext cx="1539373" cy="89923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09C5F5-B09E-45B3-BE10-B54002F5B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3" y="5503990"/>
            <a:ext cx="1539373" cy="899238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319987D-D268-4943-82E2-A31132305DD6}"/>
              </a:ext>
            </a:extLst>
          </p:cNvPr>
          <p:cNvSpPr/>
          <p:nvPr/>
        </p:nvSpPr>
        <p:spPr>
          <a:xfrm rot="2691798">
            <a:off x="1697367" y="2567315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A56B0E1-18E2-4FB7-9195-140BE2BE05F7}"/>
              </a:ext>
            </a:extLst>
          </p:cNvPr>
          <p:cNvSpPr/>
          <p:nvPr/>
        </p:nvSpPr>
        <p:spPr>
          <a:xfrm rot="1832905">
            <a:off x="1699025" y="3598290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22A7356-22B6-40C3-9386-AB65095A7122}"/>
              </a:ext>
            </a:extLst>
          </p:cNvPr>
          <p:cNvSpPr/>
          <p:nvPr/>
        </p:nvSpPr>
        <p:spPr>
          <a:xfrm rot="18566995">
            <a:off x="1678151" y="5512688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EC24EF9-98D4-464A-B24A-38E0E32323D2}"/>
              </a:ext>
            </a:extLst>
          </p:cNvPr>
          <p:cNvSpPr/>
          <p:nvPr/>
        </p:nvSpPr>
        <p:spPr>
          <a:xfrm>
            <a:off x="4379269" y="3689246"/>
            <a:ext cx="5953607" cy="300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A72714E-6661-4FB3-BDAC-1FD8DCFC0A0C}"/>
              </a:ext>
            </a:extLst>
          </p:cNvPr>
          <p:cNvSpPr/>
          <p:nvPr/>
        </p:nvSpPr>
        <p:spPr>
          <a:xfrm rot="20022277">
            <a:off x="1708930" y="4568015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1E2B6B-82DB-47FD-A8D0-6AEE2EE974C1}"/>
              </a:ext>
            </a:extLst>
          </p:cNvPr>
          <p:cNvSpPr txBox="1"/>
          <p:nvPr/>
        </p:nvSpPr>
        <p:spPr>
          <a:xfrm>
            <a:off x="2629764" y="2755250"/>
            <a:ext cx="191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303B3A-2B4F-4CF8-9951-8D065D532336}"/>
              </a:ext>
            </a:extLst>
          </p:cNvPr>
          <p:cNvSpPr txBox="1"/>
          <p:nvPr/>
        </p:nvSpPr>
        <p:spPr>
          <a:xfrm>
            <a:off x="10566176" y="2863070"/>
            <a:ext cx="122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60850-C366-46F3-8B77-F7D56DA45B44}"/>
              </a:ext>
            </a:extLst>
          </p:cNvPr>
          <p:cNvSpPr txBox="1"/>
          <p:nvPr/>
        </p:nvSpPr>
        <p:spPr>
          <a:xfrm>
            <a:off x="2122154" y="4162582"/>
            <a:ext cx="3635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API</a:t>
            </a:r>
            <a:r>
              <a:rPr lang="ko-KR" altLang="en-US" sz="1200" dirty="0"/>
              <a:t>에서 데이터 파싱</a:t>
            </a:r>
            <a:r>
              <a:rPr lang="en-US" altLang="ko-KR" sz="1200" dirty="0"/>
              <a:t>…(JSON, XML, CSV, HTML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8FAFAA-36A8-4F8D-8514-2369DA470BFC}"/>
              </a:ext>
            </a:extLst>
          </p:cNvPr>
          <p:cNvSpPr txBox="1"/>
          <p:nvPr/>
        </p:nvSpPr>
        <p:spPr>
          <a:xfrm>
            <a:off x="5375699" y="3054566"/>
            <a:ext cx="4112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각자 다른 형식의 데이터를 쓰기 좋은 형태</a:t>
            </a:r>
            <a:r>
              <a:rPr lang="en-US" altLang="ko-KR" sz="1200" dirty="0"/>
              <a:t>(JSON)</a:t>
            </a:r>
            <a:r>
              <a:rPr lang="ko-KR" altLang="en-US" sz="1200" dirty="0"/>
              <a:t>로 가공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데이터 </a:t>
            </a:r>
            <a:r>
              <a:rPr lang="ko-KR" altLang="en-US" sz="1200" dirty="0" err="1"/>
              <a:t>전처리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3620E90-E49B-49A0-8B06-21B53A17E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13605"/>
            <a:ext cx="3541038" cy="199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1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847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DB </a:t>
            </a:r>
            <a:r>
              <a:rPr lang="ko-KR" altLang="en-US" sz="5400" b="1" dirty="0"/>
              <a:t>모델링방법</a:t>
            </a:r>
            <a:endParaRPr lang="en-US" altLang="ko-KR" sz="5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54DCF-B098-447A-9727-2CB745182594}"/>
              </a:ext>
            </a:extLst>
          </p:cNvPr>
          <p:cNvSpPr txBox="1"/>
          <p:nvPr/>
        </p:nvSpPr>
        <p:spPr>
          <a:xfrm>
            <a:off x="3364638" y="1704513"/>
            <a:ext cx="6520118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MongoDB </a:t>
            </a:r>
            <a:r>
              <a:rPr lang="ko-KR" altLang="en-US" sz="2400" b="1" dirty="0"/>
              <a:t>주요 특징</a:t>
            </a:r>
          </a:p>
          <a:p>
            <a:endParaRPr lang="ko-KR" altLang="en-US" dirty="0"/>
          </a:p>
          <a:p>
            <a:r>
              <a:rPr lang="en-US" altLang="ko-KR" dirty="0"/>
              <a:t>Secondary Index </a:t>
            </a:r>
          </a:p>
          <a:p>
            <a:r>
              <a:rPr lang="en-US" altLang="ko-KR" dirty="0"/>
              <a:t>  ▪ </a:t>
            </a:r>
            <a:r>
              <a:rPr lang="ko-KR" altLang="en-US" dirty="0"/>
              <a:t>다른 </a:t>
            </a:r>
            <a:r>
              <a:rPr lang="en-US" altLang="ko-KR" dirty="0"/>
              <a:t>NOSQL </a:t>
            </a:r>
            <a:r>
              <a:rPr lang="ko-KR" altLang="en-US" dirty="0"/>
              <a:t>보다 </a:t>
            </a:r>
            <a:r>
              <a:rPr lang="en-US" altLang="ko-KR" dirty="0"/>
              <a:t>secondary index </a:t>
            </a:r>
            <a:r>
              <a:rPr lang="ko-KR" altLang="en-US" dirty="0"/>
              <a:t>기능이 발달되어 있음</a:t>
            </a:r>
          </a:p>
          <a:p>
            <a:endParaRPr lang="ko-KR" altLang="en-US" dirty="0"/>
          </a:p>
          <a:p>
            <a:r>
              <a:rPr lang="ko-KR" altLang="en-US" dirty="0" err="1"/>
              <a:t>샤드키</a:t>
            </a:r>
            <a:r>
              <a:rPr lang="ko-KR" altLang="en-US" dirty="0"/>
              <a:t> 지정 </a:t>
            </a:r>
          </a:p>
          <a:p>
            <a:r>
              <a:rPr lang="ko-KR" altLang="en-US" dirty="0"/>
              <a:t>  ▪  </a:t>
            </a:r>
            <a:r>
              <a:rPr lang="en-US" altLang="ko-KR" dirty="0"/>
              <a:t>_id : </a:t>
            </a:r>
            <a:r>
              <a:rPr lang="ko-KR" altLang="en-US" dirty="0"/>
              <a:t>키 필드 </a:t>
            </a:r>
          </a:p>
          <a:p>
            <a:r>
              <a:rPr lang="ko-KR" altLang="en-US" dirty="0"/>
              <a:t>  ▪  </a:t>
            </a:r>
            <a:r>
              <a:rPr lang="en-US" altLang="ko-KR" dirty="0"/>
              <a:t>Shard Key &lt;&gt; _id 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대부분의 </a:t>
            </a:r>
            <a:r>
              <a:rPr lang="en-US" altLang="ko-KR" dirty="0"/>
              <a:t>NOSQL</a:t>
            </a:r>
            <a:r>
              <a:rPr lang="ko-KR" altLang="en-US" dirty="0"/>
              <a:t>은 </a:t>
            </a:r>
            <a:r>
              <a:rPr lang="en-US" altLang="ko-KR" dirty="0"/>
              <a:t>Row Key = Shard Key </a:t>
            </a:r>
            <a:r>
              <a:rPr lang="ko-KR" altLang="en-US" dirty="0"/>
              <a:t>임</a:t>
            </a:r>
          </a:p>
          <a:p>
            <a:endParaRPr lang="ko-KR" altLang="en-US" dirty="0"/>
          </a:p>
          <a:p>
            <a:r>
              <a:rPr lang="en-US" altLang="ko-KR" dirty="0"/>
              <a:t>Document </a:t>
            </a:r>
            <a:r>
              <a:rPr lang="ko-KR" altLang="en-US" dirty="0"/>
              <a:t>기반 </a:t>
            </a:r>
          </a:p>
          <a:p>
            <a:r>
              <a:rPr lang="ko-KR" altLang="en-US" dirty="0"/>
              <a:t>  ▪ </a:t>
            </a:r>
            <a:r>
              <a:rPr lang="en-US" altLang="ko-KR" dirty="0"/>
              <a:t>JSON Style</a:t>
            </a:r>
            <a:r>
              <a:rPr lang="ko-KR" altLang="en-US" dirty="0"/>
              <a:t>의 </a:t>
            </a:r>
            <a:r>
              <a:rPr lang="en-US" altLang="ko-KR" dirty="0"/>
              <a:t>Document : BSON(Binary JSON)</a:t>
            </a:r>
          </a:p>
          <a:p>
            <a:endParaRPr lang="en-US" altLang="ko-KR" dirty="0"/>
          </a:p>
          <a:p>
            <a:r>
              <a:rPr lang="en-US" altLang="ko-KR" dirty="0"/>
              <a:t>Modelling </a:t>
            </a:r>
            <a:r>
              <a:rPr lang="ko-KR" altLang="en-US" dirty="0"/>
              <a:t>주요 적용 모델링 기법 </a:t>
            </a:r>
          </a:p>
          <a:p>
            <a:r>
              <a:rPr lang="ko-KR" altLang="en-US" dirty="0"/>
              <a:t>  ▪ 비정규화</a:t>
            </a:r>
            <a:r>
              <a:rPr lang="en-US" altLang="ko-KR" dirty="0"/>
              <a:t>(Denormalization)</a:t>
            </a:r>
          </a:p>
          <a:p>
            <a:r>
              <a:rPr lang="en-US" altLang="ko-KR" dirty="0"/>
              <a:t>  ▪ </a:t>
            </a:r>
            <a:r>
              <a:rPr lang="ko-KR" altLang="en-US" dirty="0"/>
              <a:t>집합</a:t>
            </a:r>
            <a:r>
              <a:rPr lang="en-US" altLang="ko-KR" dirty="0"/>
              <a:t>(Aggregation)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303715-0801-4A01-8D09-FD2FBCD42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6" y="2160754"/>
            <a:ext cx="2164403" cy="253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5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847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DB </a:t>
            </a:r>
            <a:r>
              <a:rPr lang="ko-KR" altLang="en-US" sz="5400" b="1" dirty="0"/>
              <a:t>모델링방법</a:t>
            </a:r>
            <a:endParaRPr lang="en-US" altLang="ko-KR" sz="5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09A984-7C38-405D-A993-2FDAE628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113" y="1732963"/>
            <a:ext cx="2825431" cy="4275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ECFD0A-32CB-43BD-BE32-75409DDE3EE1}"/>
              </a:ext>
            </a:extLst>
          </p:cNvPr>
          <p:cNvSpPr txBox="1"/>
          <p:nvPr/>
        </p:nvSpPr>
        <p:spPr>
          <a:xfrm>
            <a:off x="466326" y="2061437"/>
            <a:ext cx="60628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Tree </a:t>
            </a:r>
            <a:r>
              <a:rPr lang="ko-KR" altLang="en-US" sz="2400" b="1" dirty="0"/>
              <a:t>패턴</a:t>
            </a:r>
            <a:endParaRPr lang="en-US" altLang="ko-KR" sz="2400" b="1" dirty="0"/>
          </a:p>
          <a:p>
            <a:endParaRPr lang="ko-KR" altLang="en-US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-  </a:t>
            </a:r>
            <a:r>
              <a:rPr lang="ko-KR" altLang="en-US" sz="1600" dirty="0"/>
              <a:t>전체 트리를 하나의 </a:t>
            </a:r>
            <a:r>
              <a:rPr lang="en-US" altLang="ko-KR" sz="1600" dirty="0"/>
              <a:t>Document</a:t>
            </a:r>
            <a:r>
              <a:rPr lang="ko-KR" altLang="en-US" sz="1600" dirty="0"/>
              <a:t>안에 포함시켜 작성하는 방법</a:t>
            </a:r>
            <a:endParaRPr lang="en-US" altLang="ko-KR" sz="1600" dirty="0"/>
          </a:p>
          <a:p>
            <a:r>
              <a:rPr lang="ko-KR" altLang="en-US" sz="1600" dirty="0"/>
              <a:t> </a:t>
            </a:r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-  </a:t>
            </a:r>
            <a:r>
              <a:rPr lang="ko-KR" altLang="en-US" sz="1600" dirty="0"/>
              <a:t>트리 구조 전체를 액세스할 경우가 빈번한 경우에 유용함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-  </a:t>
            </a:r>
            <a:r>
              <a:rPr lang="ko-KR" altLang="en-US" sz="1600" dirty="0"/>
              <a:t>지나치게 복잡해질 우려가 있음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-  Document </a:t>
            </a:r>
            <a:r>
              <a:rPr lang="ko-KR" altLang="en-US" sz="1600" dirty="0"/>
              <a:t>크기는 </a:t>
            </a:r>
            <a:r>
              <a:rPr lang="en-US" altLang="ko-KR" sz="1600" dirty="0"/>
              <a:t>16MB</a:t>
            </a:r>
            <a:r>
              <a:rPr lang="ko-KR" altLang="en-US" sz="1600" dirty="0"/>
              <a:t>로 제한</a:t>
            </a:r>
          </a:p>
        </p:txBody>
      </p:sp>
    </p:spTree>
    <p:extLst>
      <p:ext uri="{BB962C8B-B14F-4D97-AF65-F5344CB8AC3E}">
        <p14:creationId xmlns:p14="http://schemas.microsoft.com/office/powerpoint/2010/main" val="330776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개발 환경</a:t>
            </a:r>
          </a:p>
        </p:txBody>
      </p:sp>
      <p:sp>
        <p:nvSpPr>
          <p:cNvPr id="11" name="타원 10"/>
          <p:cNvSpPr/>
          <p:nvPr/>
        </p:nvSpPr>
        <p:spPr>
          <a:xfrm>
            <a:off x="872105" y="1578312"/>
            <a:ext cx="2609382" cy="24946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4" y="2316980"/>
            <a:ext cx="2254727" cy="1016908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413669" y="4469652"/>
            <a:ext cx="1524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개발 도구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VS Code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21420" y="4469652"/>
            <a:ext cx="2549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협업 도구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GitHub Desktop</a:t>
            </a:r>
            <a:endParaRPr lang="ko-KR" altLang="en-US" sz="2400" b="1" dirty="0"/>
          </a:p>
        </p:txBody>
      </p:sp>
      <p:sp>
        <p:nvSpPr>
          <p:cNvPr id="18" name="타원 17"/>
          <p:cNvSpPr/>
          <p:nvPr/>
        </p:nvSpPr>
        <p:spPr>
          <a:xfrm>
            <a:off x="4791309" y="1578536"/>
            <a:ext cx="2609382" cy="24946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84" y="1914401"/>
            <a:ext cx="1938632" cy="1822962"/>
          </a:xfrm>
          <a:prstGeom prst="rect">
            <a:avLst/>
          </a:prstGeom>
          <a:ln>
            <a:noFill/>
          </a:ln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47A22B09-2AAF-48F3-A6A2-DF092D3D5A8D}"/>
              </a:ext>
            </a:extLst>
          </p:cNvPr>
          <p:cNvSpPr/>
          <p:nvPr/>
        </p:nvSpPr>
        <p:spPr>
          <a:xfrm>
            <a:off x="8710513" y="1578312"/>
            <a:ext cx="2609382" cy="249469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784B0C-7BC7-4BB9-9B7E-988C781C0292}"/>
              </a:ext>
            </a:extLst>
          </p:cNvPr>
          <p:cNvSpPr txBox="1"/>
          <p:nvPr/>
        </p:nvSpPr>
        <p:spPr>
          <a:xfrm>
            <a:off x="8582023" y="4469652"/>
            <a:ext cx="2864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데이터 시각화 도구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Tableau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98A7E7-77EB-4925-8D55-809FA846C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932" y="2019900"/>
            <a:ext cx="1611068" cy="161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0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826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도구 선정 이유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14" y="1749519"/>
            <a:ext cx="2254727" cy="1016908"/>
          </a:xfrm>
          <a:prstGeom prst="rect">
            <a:avLst/>
          </a:prstGeom>
          <a:ln>
            <a:noFill/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33" y="1634335"/>
            <a:ext cx="1383034" cy="1300514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66326" y="3025695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대부분의 주요 프로그래밍 언어 지원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6326" y="3398740"/>
            <a:ext cx="488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터미널을 통한 </a:t>
            </a:r>
            <a:r>
              <a:rPr lang="en-US" altLang="ko-KR" dirty="0" err="1"/>
              <a:t>Cmd</a:t>
            </a:r>
            <a:r>
              <a:rPr lang="en-US" altLang="ko-KR" dirty="0"/>
              <a:t>, PowerShell </a:t>
            </a:r>
            <a:r>
              <a:rPr lang="ko-KR" altLang="en-US" dirty="0"/>
              <a:t>사용 용이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29341" y="3032587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대부분의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작업을 </a:t>
            </a:r>
            <a:r>
              <a:rPr lang="en-US" altLang="ko-KR" dirty="0"/>
              <a:t>UI</a:t>
            </a:r>
            <a:r>
              <a:rPr lang="ko-KR" altLang="en-US" dirty="0"/>
              <a:t>에서 수행 가능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341" y="3398740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개발 워크 플로우 단순화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E0C18F-8275-49AA-990A-01836C020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73" y="3769837"/>
            <a:ext cx="1611068" cy="1611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26FD83-8ADB-4086-8F9B-71A8B7E45427}"/>
              </a:ext>
            </a:extLst>
          </p:cNvPr>
          <p:cNvSpPr txBox="1"/>
          <p:nvPr/>
        </p:nvSpPr>
        <p:spPr>
          <a:xfrm>
            <a:off x="3680431" y="5247921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시각화에 필요한 강력한 기능 다수 보유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A573A-3C6F-42DC-9DA2-47A694519FBB}"/>
              </a:ext>
            </a:extLst>
          </p:cNvPr>
          <p:cNvSpPr txBox="1"/>
          <p:nvPr/>
        </p:nvSpPr>
        <p:spPr>
          <a:xfrm>
            <a:off x="3680431" y="5645809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▶ 학습 용도에 한해서 무료</a:t>
            </a:r>
          </a:p>
        </p:txBody>
      </p:sp>
    </p:spTree>
    <p:extLst>
      <p:ext uri="{BB962C8B-B14F-4D97-AF65-F5344CB8AC3E}">
        <p14:creationId xmlns:p14="http://schemas.microsoft.com/office/powerpoint/2010/main" val="3615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개발 일정</a:t>
            </a:r>
            <a:endParaRPr lang="en-US" altLang="ko-KR" sz="54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3927361-8A2F-4642-99D6-022763B03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279710"/>
              </p:ext>
            </p:extLst>
          </p:nvPr>
        </p:nvGraphicFramePr>
        <p:xfrm>
          <a:off x="466326" y="1181664"/>
          <a:ext cx="11259348" cy="556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7771">
                  <a:extLst>
                    <a:ext uri="{9D8B030D-6E8A-4147-A177-3AD203B41FA5}">
                      <a16:colId xmlns:a16="http://schemas.microsoft.com/office/drawing/2014/main" val="802315887"/>
                    </a:ext>
                  </a:extLst>
                </a:gridCol>
                <a:gridCol w="8788893">
                  <a:extLst>
                    <a:ext uri="{9D8B030D-6E8A-4147-A177-3AD203B41FA5}">
                      <a16:colId xmlns:a16="http://schemas.microsoft.com/office/drawing/2014/main" val="3128157767"/>
                    </a:ext>
                  </a:extLst>
                </a:gridCol>
                <a:gridCol w="1782684">
                  <a:extLst>
                    <a:ext uri="{9D8B030D-6E8A-4147-A177-3AD203B41FA5}">
                      <a16:colId xmlns:a16="http://schemas.microsoft.com/office/drawing/2014/main" val="103541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88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진행을 위한 팀 회의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프로젝트 계획서 작성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계획서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0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7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6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81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4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주차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시각화에 필요한 데이터 수집 및 </a:t>
                      </a: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작업 수행</a:t>
                      </a:r>
                      <a:r>
                        <a:rPr lang="en-US" altLang="ko-KR" sz="1200" dirty="0"/>
                        <a:t> (API, </a:t>
                      </a:r>
                      <a:r>
                        <a:rPr lang="ko-KR" altLang="en-US" sz="1200" dirty="0" err="1"/>
                        <a:t>크롤링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-&gt; JSON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전처리한 데이터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적재 </a:t>
                      </a:r>
                      <a:r>
                        <a:rPr lang="en-US" altLang="ko-KR" sz="1200" dirty="0"/>
                        <a:t>(MongoDB)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0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 및 웹 개발 </a:t>
                      </a:r>
                      <a:r>
                        <a:rPr lang="en-US" altLang="ko-KR" sz="1200" dirty="0"/>
                        <a:t>(Django </a:t>
                      </a:r>
                      <a:r>
                        <a:rPr lang="ko-KR" altLang="en-US" sz="1200" dirty="0"/>
                        <a:t>프레임워크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2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시각화 및 웹 개발 </a:t>
                      </a:r>
                      <a:r>
                        <a:rPr lang="en-US" altLang="ko-KR" sz="1200" dirty="0"/>
                        <a:t>(Django </a:t>
                      </a:r>
                      <a:r>
                        <a:rPr lang="ko-KR" altLang="en-US" sz="1200" dirty="0"/>
                        <a:t>프레임워크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03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WSGI </a:t>
                      </a:r>
                      <a:r>
                        <a:rPr lang="ko-KR" altLang="en-US" sz="1200" dirty="0"/>
                        <a:t>서버 구축</a:t>
                      </a:r>
                      <a:r>
                        <a:rPr lang="en-US" altLang="ko-KR" sz="1200" dirty="0"/>
                        <a:t> (</a:t>
                      </a:r>
                      <a:r>
                        <a:rPr lang="en-US" altLang="ko-KR" sz="1200" dirty="0" err="1"/>
                        <a:t>gunicorn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5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웹 서버 구축</a:t>
                      </a:r>
                      <a:r>
                        <a:rPr lang="en-US" altLang="ko-KR" sz="1200" dirty="0"/>
                        <a:t> (AWS)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7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디버깅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07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마무리를 위한 팀 회의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프로젝트 결과 보고서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결과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8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최종 점검 및 보고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 결과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68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29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시연</a:t>
            </a:r>
          </a:p>
        </p:txBody>
      </p:sp>
      <p:sp>
        <p:nvSpPr>
          <p:cNvPr id="2" name="실행 단추: 앞으로 또는 다음으로 이동 1">
            <a:hlinkClick r:id="rId2" highlightClick="1"/>
            <a:extLst>
              <a:ext uri="{FF2B5EF4-FFF2-40B4-BE49-F238E27FC236}">
                <a16:creationId xmlns:a16="http://schemas.microsoft.com/office/drawing/2014/main" id="{5A088611-ACD6-42CA-A34F-BF97B0B6D79D}"/>
              </a:ext>
            </a:extLst>
          </p:cNvPr>
          <p:cNvSpPr/>
          <p:nvPr/>
        </p:nvSpPr>
        <p:spPr>
          <a:xfrm>
            <a:off x="4871991" y="2204991"/>
            <a:ext cx="2448018" cy="2448018"/>
          </a:xfrm>
          <a:prstGeom prst="actionButtonForwardNex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6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/>
          <p:cNvSpPr/>
          <p:nvPr/>
        </p:nvSpPr>
        <p:spPr>
          <a:xfrm>
            <a:off x="-24803" y="0"/>
            <a:ext cx="12216800" cy="6858000"/>
          </a:xfrm>
          <a:prstGeom prst="rect">
            <a:avLst/>
          </a:prstGeom>
          <a:solidFill>
            <a:srgbClr val="49A6A6"/>
          </a:solidFill>
          <a:ln>
            <a:solidFill>
              <a:srgbClr val="49A6A6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6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288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85202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01. </a:t>
            </a:r>
            <a:r>
              <a:rPr lang="ko-KR" altLang="en-US" sz="8000" b="1" dirty="0">
                <a:solidFill>
                  <a:schemeClr val="bg1"/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303643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갈매기형 수장 7"/>
          <p:cNvSpPr/>
          <p:nvPr/>
        </p:nvSpPr>
        <p:spPr>
          <a:xfrm>
            <a:off x="180000" y="2033071"/>
            <a:ext cx="6553309" cy="84974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프로젝트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4292" y="2073223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내일의 반찬</a:t>
            </a:r>
            <a:endParaRPr lang="en-US" altLang="ko-KR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6326" y="3534169"/>
            <a:ext cx="1035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음식료 값을 객관적인 자료로 시각화해서 웹 애플리케이션으로 서비스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6326" y="4394720"/>
            <a:ext cx="7293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쉬운 접근성과 가독성으로 </a:t>
            </a:r>
            <a:r>
              <a:rPr lang="en-US" altLang="ko-KR" sz="2400" dirty="0"/>
              <a:t>40-60</a:t>
            </a:r>
            <a:r>
              <a:rPr lang="ko-KR" altLang="en-US" sz="2400" dirty="0"/>
              <a:t>대를 타겟팅 함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326" y="5236948"/>
            <a:ext cx="1015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▶ 향후 가격의 추이를 제공해서 소비자들의 합리적 선택의 근거를 제공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316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개발 필요성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07" y="1378768"/>
            <a:ext cx="2827728" cy="21734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5753447" y="1585834"/>
            <a:ext cx="554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◇ 하루하루를 바쁘게 살아가는 현대인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53447" y="2242351"/>
            <a:ext cx="571983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/>
              <a:t>◇ 인플레이션에 따른 가파른 물가 상승폭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3447" y="4400315"/>
            <a:ext cx="5759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◆ 추상적으로 느끼는 물가의 변화를 시각화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3447" y="5026054"/>
            <a:ext cx="5545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◆ 합리적인 장보기를 도와주는 자료를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빠르고 쉽게 확인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8164296" y="3222294"/>
            <a:ext cx="723410" cy="858981"/>
          </a:xfrm>
          <a:prstGeom prst="downArrow">
            <a:avLst/>
          </a:prstGeom>
          <a:solidFill>
            <a:srgbClr val="5F5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333BA8-A253-44F9-B903-9730B7692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43" y="3927192"/>
            <a:ext cx="4823460" cy="25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2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경쟁사 제품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113C2D-CFA6-456A-ADC0-3AF33CA4D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68" y="1181664"/>
            <a:ext cx="9278464" cy="52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2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경쟁사 제품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C1880C-892D-4ED7-87AB-7FEA020BA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819" y="1300176"/>
            <a:ext cx="9200361" cy="51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8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경쟁사 제품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920EFA-213D-4DA7-93F9-3DA8C729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25" y="1043657"/>
            <a:ext cx="9877350" cy="555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4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0"/>
            <a:ext cx="12192000" cy="6858000"/>
          </a:xfrm>
          <a:prstGeom prst="homePlate">
            <a:avLst/>
          </a:prstGeom>
          <a:solidFill>
            <a:srgbClr val="49A6A6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859" y="2767280"/>
            <a:ext cx="6468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02. </a:t>
            </a:r>
            <a:r>
              <a:rPr lang="ko-KR" altLang="en-US" sz="8000" b="1" dirty="0">
                <a:solidFill>
                  <a:schemeClr val="bg1"/>
                </a:solidFill>
              </a:rPr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196896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180000" cy="1440000"/>
          </a:xfrm>
          <a:prstGeom prst="rect">
            <a:avLst/>
          </a:prstGeom>
          <a:solidFill>
            <a:srgbClr val="49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6326" y="258334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/>
              <a:t>시스템 구성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439999"/>
            <a:ext cx="112452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5DFA17-BFB5-4E1F-BFA8-4890ECE85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7" y="2723736"/>
            <a:ext cx="1211472" cy="1138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958969-92DF-4DC3-9C7F-BA847AE92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10" y="673333"/>
            <a:ext cx="1539373" cy="8992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AD7AD8-643E-4C8C-A8F7-367E4DF90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30" y="2480294"/>
            <a:ext cx="2142114" cy="1505780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7C5D976D-5BD7-467F-918D-0409C66BC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90" y="2830268"/>
            <a:ext cx="817220" cy="9249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09FACED-F67B-4ED2-B078-93ACBDD84C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930" y="2575636"/>
            <a:ext cx="1223854" cy="14342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7BEE9E-A548-4867-9D4D-E99C2D26D4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86" y="2783565"/>
            <a:ext cx="1039334" cy="899238"/>
          </a:xfrm>
          <a:prstGeom prst="rect">
            <a:avLst/>
          </a:prstGeom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C773B1-6187-4640-923A-E06905973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09" y="4909476"/>
            <a:ext cx="1539373" cy="8992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F091B2-3004-4CA9-AF84-C3AF0DB30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941" y="673333"/>
            <a:ext cx="1539373" cy="899238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14D5759-E473-40C5-AC47-2AAD3257D39B}"/>
              </a:ext>
            </a:extLst>
          </p:cNvPr>
          <p:cNvSpPr/>
          <p:nvPr/>
        </p:nvSpPr>
        <p:spPr>
          <a:xfrm>
            <a:off x="1701875" y="3051813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7E4E44E-67FC-46D4-A565-ADC56CA64B1B}"/>
              </a:ext>
            </a:extLst>
          </p:cNvPr>
          <p:cNvSpPr/>
          <p:nvPr/>
        </p:nvSpPr>
        <p:spPr>
          <a:xfrm>
            <a:off x="4768433" y="3043740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319987D-D268-4943-82E2-A31132305DD6}"/>
              </a:ext>
            </a:extLst>
          </p:cNvPr>
          <p:cNvSpPr/>
          <p:nvPr/>
        </p:nvSpPr>
        <p:spPr>
          <a:xfrm rot="3291755">
            <a:off x="7283423" y="1928795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A56B0E1-18E2-4FB7-9195-140BE2BE05F7}"/>
              </a:ext>
            </a:extLst>
          </p:cNvPr>
          <p:cNvSpPr/>
          <p:nvPr/>
        </p:nvSpPr>
        <p:spPr>
          <a:xfrm rot="7261906">
            <a:off x="9019521" y="1928795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522A7356-22B6-40C3-9386-AB65095A7122}"/>
              </a:ext>
            </a:extLst>
          </p:cNvPr>
          <p:cNvSpPr/>
          <p:nvPr/>
        </p:nvSpPr>
        <p:spPr>
          <a:xfrm rot="18566995">
            <a:off x="7347033" y="4468554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4D5076D-58AD-4E78-BC89-6D73F14415A9}"/>
              </a:ext>
            </a:extLst>
          </p:cNvPr>
          <p:cNvSpPr/>
          <p:nvPr/>
        </p:nvSpPr>
        <p:spPr>
          <a:xfrm>
            <a:off x="6887587" y="2919790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A72714E-6661-4FB3-BDAC-1FD8DCFC0A0C}"/>
              </a:ext>
            </a:extLst>
          </p:cNvPr>
          <p:cNvSpPr/>
          <p:nvPr/>
        </p:nvSpPr>
        <p:spPr>
          <a:xfrm>
            <a:off x="9406464" y="2880381"/>
            <a:ext cx="709466" cy="20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A0AA95C-3578-4DB8-AAFF-ACD3A5E1FBC1}"/>
              </a:ext>
            </a:extLst>
          </p:cNvPr>
          <p:cNvSpPr/>
          <p:nvPr/>
        </p:nvSpPr>
        <p:spPr>
          <a:xfrm rot="10800000">
            <a:off x="9396821" y="3365322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DA1CCC8-9560-48EE-BA7C-CF99ED798ED9}"/>
              </a:ext>
            </a:extLst>
          </p:cNvPr>
          <p:cNvSpPr/>
          <p:nvPr/>
        </p:nvSpPr>
        <p:spPr>
          <a:xfrm rot="10800000">
            <a:off x="6879045" y="3395614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66915F78-B21E-465D-BC0D-D0A626E10935}"/>
              </a:ext>
            </a:extLst>
          </p:cNvPr>
          <p:cNvSpPr/>
          <p:nvPr/>
        </p:nvSpPr>
        <p:spPr>
          <a:xfrm rot="10800000">
            <a:off x="4729737" y="3391130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63422CE3-EFAA-431F-A53C-271D6D510F35}"/>
              </a:ext>
            </a:extLst>
          </p:cNvPr>
          <p:cNvSpPr/>
          <p:nvPr/>
        </p:nvSpPr>
        <p:spPr>
          <a:xfrm rot="10800000">
            <a:off x="1656806" y="3416825"/>
            <a:ext cx="709466" cy="2042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1F097-22DE-4DBF-8D4E-2EE41FD38DB0}"/>
              </a:ext>
            </a:extLst>
          </p:cNvPr>
          <p:cNvSpPr txBox="1"/>
          <p:nvPr/>
        </p:nvSpPr>
        <p:spPr>
          <a:xfrm>
            <a:off x="600205" y="382576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789417-BB60-4D25-9D31-3EF413F5341B}"/>
              </a:ext>
            </a:extLst>
          </p:cNvPr>
          <p:cNvSpPr txBox="1"/>
          <p:nvPr/>
        </p:nvSpPr>
        <p:spPr>
          <a:xfrm>
            <a:off x="2959637" y="3755254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3B8A96-96B9-4865-9019-495FE3F5973B}"/>
              </a:ext>
            </a:extLst>
          </p:cNvPr>
          <p:cNvSpPr txBox="1"/>
          <p:nvPr/>
        </p:nvSpPr>
        <p:spPr>
          <a:xfrm>
            <a:off x="5386138" y="3825220"/>
            <a:ext cx="14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WSGI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1E2B6B-82DB-47FD-A8D0-6AEE2EE974C1}"/>
              </a:ext>
            </a:extLst>
          </p:cNvPr>
          <p:cNvSpPr txBox="1"/>
          <p:nvPr/>
        </p:nvSpPr>
        <p:spPr>
          <a:xfrm>
            <a:off x="7657376" y="3816418"/>
            <a:ext cx="191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303B3A-2B4F-4CF8-9951-8D065D532336}"/>
              </a:ext>
            </a:extLst>
          </p:cNvPr>
          <p:cNvSpPr txBox="1"/>
          <p:nvPr/>
        </p:nvSpPr>
        <p:spPr>
          <a:xfrm>
            <a:off x="9795583" y="3825220"/>
            <a:ext cx="18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DataBase</a:t>
            </a:r>
            <a:r>
              <a:rPr lang="en-US" altLang="ko-KR" dirty="0"/>
              <a:t> Server</a:t>
            </a:r>
          </a:p>
        </p:txBody>
      </p:sp>
      <p:sp>
        <p:nvSpPr>
          <p:cNvPr id="6" name="십자형 5">
            <a:extLst>
              <a:ext uri="{FF2B5EF4-FFF2-40B4-BE49-F238E27FC236}">
                <a16:creationId xmlns:a16="http://schemas.microsoft.com/office/drawing/2014/main" id="{BC6AAB11-92AE-47A8-8DAF-E0CC47AEC4A0}"/>
              </a:ext>
            </a:extLst>
          </p:cNvPr>
          <p:cNvSpPr/>
          <p:nvPr/>
        </p:nvSpPr>
        <p:spPr>
          <a:xfrm>
            <a:off x="3422658" y="4278909"/>
            <a:ext cx="471456" cy="471456"/>
          </a:xfrm>
          <a:prstGeom prst="plus">
            <a:avLst>
              <a:gd name="adj" fmla="val 3441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표지판, 실외이(가) 표시된 사진&#10;&#10;자동 생성된 설명">
            <a:extLst>
              <a:ext uri="{FF2B5EF4-FFF2-40B4-BE49-F238E27FC236}">
                <a16:creationId xmlns:a16="http://schemas.microsoft.com/office/drawing/2014/main" id="{5F33F98E-7F39-4C8B-9D94-8FE968E0E0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69" y="4904688"/>
            <a:ext cx="1355066" cy="128459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B633289-FE72-49BA-B7CC-0B0013A9F5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13" y="4750365"/>
            <a:ext cx="1611068" cy="1611068"/>
          </a:xfrm>
          <a:prstGeom prst="rect">
            <a:avLst/>
          </a:prstGeom>
        </p:spPr>
      </p:pic>
      <p:sp>
        <p:nvSpPr>
          <p:cNvPr id="42" name="십자형 41">
            <a:extLst>
              <a:ext uri="{FF2B5EF4-FFF2-40B4-BE49-F238E27FC236}">
                <a16:creationId xmlns:a16="http://schemas.microsoft.com/office/drawing/2014/main" id="{C2506194-7382-44C1-955D-54C3D138BBAC}"/>
              </a:ext>
            </a:extLst>
          </p:cNvPr>
          <p:cNvSpPr/>
          <p:nvPr/>
        </p:nvSpPr>
        <p:spPr>
          <a:xfrm>
            <a:off x="10502838" y="4329971"/>
            <a:ext cx="471456" cy="471456"/>
          </a:xfrm>
          <a:prstGeom prst="plus">
            <a:avLst>
              <a:gd name="adj" fmla="val 3441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502</Words>
  <Application>Microsoft Office PowerPoint</Application>
  <PresentationFormat>와이드스크린</PresentationFormat>
  <Paragraphs>118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Sean</dc:creator>
  <cp:lastModifiedBy>권 순민</cp:lastModifiedBy>
  <cp:revision>39</cp:revision>
  <dcterms:created xsi:type="dcterms:W3CDTF">2021-03-20T14:38:11Z</dcterms:created>
  <dcterms:modified xsi:type="dcterms:W3CDTF">2021-12-02T14:07:32Z</dcterms:modified>
</cp:coreProperties>
</file>