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"/>
  </p:notesMasterIdLst>
  <p:handoutMasterIdLst>
    <p:handoutMasterId r:id="rId11"/>
  </p:handoutMasterIdLst>
  <p:sldIdLst>
    <p:sldId id="342" r:id="rId2"/>
    <p:sldId id="260" r:id="rId3"/>
    <p:sldId id="286" r:id="rId4"/>
    <p:sldId id="350" r:id="rId5"/>
    <p:sldId id="351" r:id="rId6"/>
    <p:sldId id="352" r:id="rId7"/>
    <p:sldId id="353" r:id="rId8"/>
    <p:sldId id="31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94" autoAdjust="0"/>
  </p:normalViewPr>
  <p:slideViewPr>
    <p:cSldViewPr snapToGrid="0">
      <p:cViewPr varScale="1">
        <p:scale>
          <a:sx n="98" d="100"/>
          <a:sy n="98" d="100"/>
        </p:scale>
        <p:origin x="1014" y="84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14.12.2021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14.12.2021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2021 IT </a:t>
            </a:r>
            <a:r>
              <a:rPr lang="ko-KR" altLang="en-US" dirty="0"/>
              <a:t>신기술 동향을 발표하도록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10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이번에 발표할 신기술은 메타버스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메타버스는 </a:t>
            </a:r>
            <a:r>
              <a:rPr lang="en-US" altLang="ko-KR" dirty="0"/>
              <a:t>~</a:t>
            </a:r>
            <a:r>
              <a:rPr lang="ko-KR" altLang="en-US" dirty="0"/>
              <a:t>의 합성어로 </a:t>
            </a:r>
            <a:r>
              <a:rPr lang="en-US" altLang="ko-KR" dirty="0"/>
              <a:t>~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07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메타버스는 총 </a:t>
            </a:r>
            <a:r>
              <a:rPr lang="en-US" altLang="ko-KR" dirty="0"/>
              <a:t>4</a:t>
            </a:r>
            <a:r>
              <a:rPr lang="ko-KR" altLang="en-US" dirty="0"/>
              <a:t>개의 유형으로 나눌 수 있는데</a:t>
            </a:r>
            <a:endParaRPr lang="en-US" altLang="ko-KR" dirty="0"/>
          </a:p>
          <a:p>
            <a:r>
              <a:rPr lang="ko-KR" altLang="en-US" dirty="0"/>
              <a:t>우리가 지금까지의 생활과 가장 </a:t>
            </a:r>
            <a:r>
              <a:rPr lang="ko-KR" altLang="en-US" dirty="0" err="1"/>
              <a:t>밀접해있었던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유형을 먼저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증강현실은 </a:t>
            </a:r>
            <a:r>
              <a:rPr lang="en-US" altLang="ko-KR" dirty="0"/>
              <a:t>~</a:t>
            </a:r>
            <a:r>
              <a:rPr lang="ko-KR" altLang="en-US" dirty="0"/>
              <a:t>한 환경으로 대표적인 예시로는 포켓몬 고 게임이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두번재</a:t>
            </a:r>
            <a:r>
              <a:rPr lang="ko-KR" altLang="en-US" dirty="0"/>
              <a:t> </a:t>
            </a:r>
            <a:r>
              <a:rPr lang="ko-KR" altLang="en-US" dirty="0" err="1"/>
              <a:t>라이프로깅은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한 활동으로 우리가 자주 사용하는 </a:t>
            </a:r>
            <a:r>
              <a:rPr lang="ko-KR" altLang="en-US" dirty="0" err="1"/>
              <a:t>인스타그램이</a:t>
            </a:r>
            <a:r>
              <a:rPr lang="ko-KR" altLang="en-US" dirty="0"/>
              <a:t> 대표적인 예라고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미러월드는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한 세계로 그림의 네이버지도 </a:t>
            </a:r>
            <a:r>
              <a:rPr lang="ko-KR" altLang="en-US" dirty="0" err="1"/>
              <a:t>그외에도</a:t>
            </a:r>
            <a:r>
              <a:rPr lang="en-US" altLang="ko-KR" dirty="0"/>
              <a:t> </a:t>
            </a:r>
            <a:r>
              <a:rPr lang="ko-KR" altLang="en-US" dirty="0" err="1"/>
              <a:t>구글맵</a:t>
            </a:r>
            <a:r>
              <a:rPr lang="en-US" altLang="ko-KR" dirty="0"/>
              <a:t>, </a:t>
            </a:r>
            <a:r>
              <a:rPr lang="ko-KR" altLang="en-US" dirty="0" err="1"/>
              <a:t>카카오맵등의</a:t>
            </a:r>
            <a:r>
              <a:rPr lang="ko-KR" altLang="en-US" dirty="0"/>
              <a:t> 예시가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9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ko-KR" altLang="en-US" dirty="0" err="1"/>
              <a:t>말씀드린대로</a:t>
            </a:r>
            <a:r>
              <a:rPr lang="ko-KR" altLang="en-US" dirty="0"/>
              <a:t> 메타버스에는 </a:t>
            </a:r>
            <a:r>
              <a:rPr lang="en-US" altLang="ko-KR" dirty="0"/>
              <a:t>4</a:t>
            </a:r>
            <a:r>
              <a:rPr lang="ko-KR" altLang="en-US" dirty="0"/>
              <a:t>개의 유형이 존재하는데</a:t>
            </a:r>
            <a:endParaRPr lang="en-US" altLang="ko-KR" dirty="0"/>
          </a:p>
          <a:p>
            <a:r>
              <a:rPr lang="ko-KR" altLang="en-US" dirty="0"/>
              <a:t>그 나머지 하나는 </a:t>
            </a:r>
            <a:r>
              <a:rPr lang="ko-KR" altLang="en-US" dirty="0" err="1"/>
              <a:t>가상세계입니다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가상세계는 </a:t>
            </a:r>
            <a:r>
              <a:rPr lang="en-US" altLang="ko-KR" dirty="0"/>
              <a:t>~</a:t>
            </a:r>
            <a:r>
              <a:rPr lang="ko-KR" altLang="en-US" dirty="0"/>
              <a:t>교류하는 것으로 </a:t>
            </a:r>
            <a:r>
              <a:rPr lang="ko-KR" altLang="en-US" dirty="0" err="1"/>
              <a:t>코로나로인한</a:t>
            </a:r>
            <a:r>
              <a:rPr lang="ko-KR" altLang="en-US" dirty="0"/>
              <a:t> </a:t>
            </a:r>
            <a:r>
              <a:rPr lang="ko-KR" altLang="en-US" dirty="0" err="1"/>
              <a:t>언택트시대가</a:t>
            </a:r>
            <a:r>
              <a:rPr lang="ko-KR" altLang="en-US" dirty="0"/>
              <a:t> 찾아오면서 많은 인기를 끌었습니다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대표적으로는 </a:t>
            </a:r>
            <a:r>
              <a:rPr lang="en-US" altLang="ko-KR" dirty="0"/>
              <a:t>~</a:t>
            </a:r>
            <a:r>
              <a:rPr lang="ko-KR" altLang="en-US" dirty="0"/>
              <a:t>와 같은 게임플랫폼과 </a:t>
            </a:r>
            <a:r>
              <a:rPr lang="en-US" altLang="ko-KR" dirty="0"/>
              <a:t>~</a:t>
            </a:r>
            <a:r>
              <a:rPr lang="ko-KR" altLang="en-US" dirty="0"/>
              <a:t>와 같은 커뮤니케이션 플랫폼이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784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특히나 커뮤니케이션 플랫폼은 각 기업에서도 많이 </a:t>
            </a:r>
            <a:r>
              <a:rPr lang="ko-KR" altLang="en-US" dirty="0" err="1"/>
              <a:t>활용하게되는데</a:t>
            </a:r>
            <a:endParaRPr lang="en-US" altLang="ko-KR" dirty="0"/>
          </a:p>
          <a:p>
            <a:r>
              <a:rPr lang="ko-KR" altLang="en-US" dirty="0"/>
              <a:t>그 대표적인 예시로 </a:t>
            </a:r>
            <a:r>
              <a:rPr lang="en-US" altLang="ko-KR" dirty="0"/>
              <a:t>~</a:t>
            </a:r>
            <a:r>
              <a:rPr lang="ko-KR" altLang="en-US" dirty="0"/>
              <a:t>와 </a:t>
            </a:r>
            <a:r>
              <a:rPr lang="en-US" altLang="ko-KR" dirty="0"/>
              <a:t>~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75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메타버스의 상승세는 끝을 몰랐고</a:t>
            </a:r>
            <a:endParaRPr lang="en-US" altLang="ko-KR" dirty="0"/>
          </a:p>
          <a:p>
            <a:r>
              <a:rPr lang="ko-KR" altLang="en-US" dirty="0"/>
              <a:t>한국 전자정보통신산업진흥회와 엑스포럼이 주관하는 제 </a:t>
            </a:r>
            <a:r>
              <a:rPr lang="en-US" altLang="ko-KR" dirty="0"/>
              <a:t>1</a:t>
            </a:r>
            <a:r>
              <a:rPr lang="ko-KR" altLang="en-US" dirty="0"/>
              <a:t>회 메타버스 코리아를 </a:t>
            </a:r>
            <a:r>
              <a:rPr lang="ko-KR" altLang="en-US" dirty="0" err="1"/>
              <a:t>개최하게됩니다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이때의 가장 주목받던 두 작품은 온마인드의 수아와 </a:t>
            </a:r>
            <a:r>
              <a:rPr lang="ko-KR" altLang="en-US" dirty="0" err="1"/>
              <a:t>스노우닥의</a:t>
            </a:r>
            <a:r>
              <a:rPr lang="ko-KR" altLang="en-US" dirty="0"/>
              <a:t> 가상세계 콘서트로</a:t>
            </a:r>
            <a:endParaRPr lang="en-US" altLang="ko-KR" dirty="0"/>
          </a:p>
          <a:p>
            <a:r>
              <a:rPr lang="ko-KR" altLang="en-US" dirty="0"/>
              <a:t>제가 주목하던 가상현실 커뮤니케이션 플랫폼입니다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9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2021</a:t>
            </a:r>
            <a:r>
              <a:rPr lang="ko-KR" altLang="en-US" dirty="0"/>
              <a:t>년 한 해를 휩쓴 신기술</a:t>
            </a:r>
            <a:r>
              <a:rPr lang="en-US" altLang="ko-KR" dirty="0"/>
              <a:t>, </a:t>
            </a:r>
            <a:r>
              <a:rPr lang="ko-KR" altLang="en-US" dirty="0"/>
              <a:t>메타버스 설명을 마무리하고</a:t>
            </a:r>
            <a:endParaRPr lang="en-US" altLang="ko-KR" dirty="0"/>
          </a:p>
          <a:p>
            <a:r>
              <a:rPr lang="ko-KR" altLang="en-US" dirty="0"/>
              <a:t>이코노미스트가 </a:t>
            </a:r>
            <a:r>
              <a:rPr lang="en-US" altLang="ko-KR" dirty="0"/>
              <a:t>2022</a:t>
            </a:r>
            <a:r>
              <a:rPr lang="ko-KR" altLang="en-US" dirty="0"/>
              <a:t>년 세계대전망에서 </a:t>
            </a:r>
            <a:r>
              <a:rPr lang="ko-KR" altLang="en-US" dirty="0" err="1"/>
              <a:t>눈여겨봐야할</a:t>
            </a:r>
            <a:r>
              <a:rPr lang="ko-KR" altLang="en-US" dirty="0"/>
              <a:t> 기술 </a:t>
            </a:r>
            <a:r>
              <a:rPr lang="en-US" altLang="ko-KR" dirty="0"/>
              <a:t>22</a:t>
            </a:r>
            <a:r>
              <a:rPr lang="ko-KR" altLang="en-US" dirty="0"/>
              <a:t>개를 소개하도록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22</a:t>
            </a:r>
            <a:r>
              <a:rPr lang="ko-KR" altLang="en-US" dirty="0"/>
              <a:t>개의 기술 중 </a:t>
            </a:r>
            <a:r>
              <a:rPr lang="en-US" altLang="ko-KR" dirty="0"/>
              <a:t>(</a:t>
            </a:r>
            <a:r>
              <a:rPr lang="ko-KR" altLang="en-US" dirty="0" err="1"/>
              <a:t>까만글씨들</a:t>
            </a:r>
            <a:r>
              <a:rPr lang="en-US" altLang="ko-KR" dirty="0"/>
              <a:t>)</a:t>
            </a:r>
            <a:r>
              <a:rPr lang="ko-KR" altLang="en-US" dirty="0"/>
              <a:t>이 내년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ko-KR" altLang="en-US" dirty="0" err="1"/>
              <a:t>눈여겨봐야할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기술로</a:t>
            </a:r>
            <a:endParaRPr lang="en-US" altLang="ko-KR" dirty="0"/>
          </a:p>
          <a:p>
            <a:r>
              <a:rPr lang="ko-KR" altLang="en-US" dirty="0"/>
              <a:t>특히나 </a:t>
            </a:r>
            <a:r>
              <a:rPr lang="ko-KR" altLang="en-US" dirty="0" err="1"/>
              <a:t>규제문제등으로</a:t>
            </a:r>
            <a:r>
              <a:rPr lang="ko-KR" altLang="en-US" dirty="0"/>
              <a:t> </a:t>
            </a:r>
            <a:r>
              <a:rPr lang="ko-KR" altLang="en-US" dirty="0" err="1"/>
              <a:t>더뎠던</a:t>
            </a:r>
            <a:r>
              <a:rPr lang="ko-KR" altLang="en-US" dirty="0"/>
              <a:t> </a:t>
            </a:r>
            <a:r>
              <a:rPr lang="en-US" altLang="ko-KR" dirty="0"/>
              <a:t>~ </a:t>
            </a:r>
            <a:r>
              <a:rPr lang="ko-KR" altLang="en-US" dirty="0"/>
              <a:t>시작할 계획이라고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44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14.12.2021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900518" y="2093205"/>
            <a:ext cx="839096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sz="2800" b="1" spc="100" dirty="0"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sz="5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2021 IT </a:t>
            </a:r>
            <a:r>
              <a:rPr lang="ko-KR" altLang="en-US" sz="5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신기술 동향</a:t>
            </a:r>
            <a:endParaRPr lang="ru-RU" sz="5000" b="1" spc="100" dirty="0">
              <a:latin typeface="한컴 고딕" panose="02000500000000000000" pitchFamily="2" charset="-127"/>
              <a:ea typeface="한컴 고딕" panose="020005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689856" y="3283901"/>
            <a:ext cx="2869184" cy="286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300" b="1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[ 2021541002 </a:t>
            </a:r>
            <a:r>
              <a:rPr lang="ko-KR" altLang="en-US" sz="1300" b="1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권순민 </a:t>
            </a:r>
            <a:r>
              <a:rPr lang="en-US" altLang="ko-KR" sz="1300" b="1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]</a:t>
            </a:r>
            <a:endParaRPr lang="en-US" sz="1300" b="1" spc="300" dirty="0">
              <a:latin typeface="한컴 고딕" panose="02000500000000000000" pitchFamily="2" charset="-127"/>
              <a:ea typeface="한컴 고딕" panose="020005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546ECEC-375E-42D7-A2BE-D6C1564CCC76}"/>
              </a:ext>
            </a:extLst>
          </p:cNvPr>
          <p:cNvSpPr txBox="1">
            <a:spLocks/>
          </p:cNvSpPr>
          <p:nvPr/>
        </p:nvSpPr>
        <p:spPr>
          <a:xfrm>
            <a:off x="4519166" y="4659464"/>
            <a:ext cx="3153666" cy="28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z="1300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졸업프로젝트</a:t>
            </a:r>
            <a:r>
              <a:rPr lang="en-US" altLang="ko-KR" sz="1300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1300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윤영현</a:t>
            </a:r>
            <a:r>
              <a:rPr lang="ko-KR" altLang="en-US" sz="500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300" spc="300" dirty="0">
                <a:latin typeface="한컴 고딕" panose="02000500000000000000" pitchFamily="2" charset="-127"/>
                <a:ea typeface="한컴 고딕" panose="02000500000000000000" pitchFamily="2" charset="-127"/>
                <a:cs typeface="KoPubWorld돋움체 Bold" panose="00000800000000000000" pitchFamily="2" charset="-127"/>
              </a:rPr>
              <a:t>교수님</a:t>
            </a:r>
            <a:endParaRPr lang="en-US" sz="1300" spc="300" dirty="0">
              <a:latin typeface="한컴 고딕" panose="02000500000000000000" pitchFamily="2" charset="-127"/>
              <a:ea typeface="한컴 고딕" panose="020005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759137" y="2261871"/>
            <a:ext cx="4018041" cy="16746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METAVERSE</a:t>
            </a:r>
            <a:endParaRPr lang="ru-RU" sz="48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687721" y="2950624"/>
            <a:ext cx="3514078" cy="180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메타버스는</a:t>
            </a:r>
            <a:endParaRPr lang="en-US" altLang="ko-KR" sz="1400" kern="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가상과 초월</a:t>
            </a:r>
            <a:r>
              <a:rPr lang="ko-KR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을 의미하는 </a:t>
            </a:r>
            <a:r>
              <a: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‘</a:t>
            </a:r>
            <a:r>
              <a:rPr lang="en-US" altLang="ko-KR" sz="1600" b="1" kern="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Meta</a:t>
            </a:r>
            <a:r>
              <a: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’</a:t>
            </a:r>
            <a:r>
              <a:rPr lang="ko-KR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와</a:t>
            </a:r>
            <a:endParaRPr lang="en-US" altLang="ko-KR" sz="1400" kern="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세계</a:t>
            </a:r>
            <a:r>
              <a:rPr lang="ko-KR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를 뜻하는 </a:t>
            </a:r>
            <a:r>
              <a: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‘</a:t>
            </a:r>
            <a:r>
              <a:rPr lang="en-US" altLang="ko-KR" sz="1600" b="1" kern="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Universe</a:t>
            </a:r>
            <a:r>
              <a: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’</a:t>
            </a:r>
            <a:r>
              <a:rPr lang="ko-KR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의 합성어임</a:t>
            </a:r>
            <a:r>
              <a: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.</a:t>
            </a: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871530" y="3123416"/>
            <a:ext cx="813398" cy="1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메타버스 얼라이언스 참여기업들이 사업 아이디어와 협업과제를 발굴하는 피칭데이를 26~27일 양일간 가졌다. [사진=클립아트코리아]">
            <a:extLst>
              <a:ext uri="{FF2B5EF4-FFF2-40B4-BE49-F238E27FC236}">
                <a16:creationId xmlns:a16="http://schemas.microsoft.com/office/drawing/2014/main" id="{8553E031-7E39-48E4-8EBC-9195146B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30" y="1676400"/>
            <a:ext cx="5796657" cy="362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D2226576-C017-4D2F-96E6-6BA7B15040F3}"/>
              </a:ext>
            </a:extLst>
          </p:cNvPr>
          <p:cNvSpPr txBox="1">
            <a:spLocks/>
          </p:cNvSpPr>
          <p:nvPr/>
        </p:nvSpPr>
        <p:spPr>
          <a:xfrm>
            <a:off x="1687721" y="4028416"/>
            <a:ext cx="3514078" cy="180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35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현실의 세계와 가상의 세계가 상호작용하며 함께 진화하는 생태계를 의미</a:t>
            </a:r>
            <a:r>
              <a:rPr lang="ko-KR" altLang="en-US" sz="135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한다</a:t>
            </a:r>
            <a:r>
              <a:rPr lang="en-US" altLang="ko-KR" sz="135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C8CE74-1F56-48BD-B45B-50F41181C84A}"/>
              </a:ext>
            </a:extLst>
          </p:cNvPr>
          <p:cNvSpPr txBox="1"/>
          <p:nvPr/>
        </p:nvSpPr>
        <p:spPr>
          <a:xfrm>
            <a:off x="7696863" y="5053089"/>
            <a:ext cx="3391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https://www.koit.co.kr/news/articleView.html?idxno=87187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E902B6-6471-4CCA-9D07-633BF2BF2E95}"/>
              </a:ext>
            </a:extLst>
          </p:cNvPr>
          <p:cNvSpPr/>
          <p:nvPr/>
        </p:nvSpPr>
        <p:spPr>
          <a:xfrm>
            <a:off x="-1" y="0"/>
            <a:ext cx="12192001" cy="280147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0011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10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 SemiBold" panose="02000000000000000000" pitchFamily="2" charset="0"/>
              </a:rPr>
              <a:t>Metaverse </a:t>
            </a:r>
            <a:r>
              <a:rPr lang="ko-KR" altLang="en-US" sz="4000" b="1" spc="10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 SemiBold" panose="02000000000000000000" pitchFamily="2" charset="0"/>
              </a:rPr>
              <a:t>유형</a:t>
            </a:r>
            <a:endParaRPr lang="ru-RU" sz="4000" b="1" spc="100" dirty="0">
              <a:solidFill>
                <a:schemeClr val="bg2">
                  <a:lumMod val="1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 SemiBold" panose="02000000000000000000" pitchFamily="2" charset="0"/>
            </a:endParaRPr>
          </a:p>
        </p:txBody>
      </p:sp>
      <p:cxnSp>
        <p:nvCxnSpPr>
          <p:cNvPr id="27" name="Прямая соединительная линия 26"/>
          <p:cNvCxnSpPr>
            <a:cxnSpLocks/>
          </p:cNvCxnSpPr>
          <p:nvPr/>
        </p:nvCxnSpPr>
        <p:spPr>
          <a:xfrm>
            <a:off x="4284922" y="2460819"/>
            <a:ext cx="0" cy="2952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7740501" y="2447372"/>
            <a:ext cx="0" cy="2952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D40703-3B7E-4C41-A902-4AA4D9565E0E}"/>
              </a:ext>
            </a:extLst>
          </p:cNvPr>
          <p:cNvGrpSpPr/>
          <p:nvPr/>
        </p:nvGrpSpPr>
        <p:grpSpPr>
          <a:xfrm>
            <a:off x="1059275" y="4353797"/>
            <a:ext cx="2995714" cy="1330275"/>
            <a:chOff x="931391" y="4473917"/>
            <a:chExt cx="2995714" cy="1330275"/>
          </a:xfrm>
        </p:grpSpPr>
        <p:sp>
          <p:nvSpPr>
            <p:cNvPr id="19" name="Текст 11"/>
            <p:cNvSpPr txBox="1">
              <a:spLocks/>
            </p:cNvSpPr>
            <p:nvPr/>
          </p:nvSpPr>
          <p:spPr>
            <a:xfrm>
              <a:off x="931392" y="4473917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ko-KR" altLang="en-US" sz="1400" b="1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증강현실</a:t>
              </a:r>
              <a:endParaRPr 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  <p:sp>
          <p:nvSpPr>
            <p:cNvPr id="32" name="Текст 11"/>
            <p:cNvSpPr txBox="1">
              <a:spLocks/>
            </p:cNvSpPr>
            <p:nvPr/>
          </p:nvSpPr>
          <p:spPr>
            <a:xfrm>
              <a:off x="931391" y="4957648"/>
              <a:ext cx="2995713" cy="84654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현실공간에 그래픽으로 구현한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가상의 사물을 겹쳐 보이게 만들어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상호작용이 가능한 환경</a:t>
              </a:r>
              <a:r>
                <a: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.</a:t>
              </a:r>
              <a:endParaRPr lang="en-US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B1A5A81-0F04-4AF3-ACD2-6781BC353D7B}"/>
              </a:ext>
            </a:extLst>
          </p:cNvPr>
          <p:cNvGrpSpPr/>
          <p:nvPr/>
        </p:nvGrpSpPr>
        <p:grpSpPr>
          <a:xfrm>
            <a:off x="4514855" y="4353797"/>
            <a:ext cx="2995714" cy="1330275"/>
            <a:chOff x="931391" y="4473917"/>
            <a:chExt cx="2995714" cy="1330275"/>
          </a:xfrm>
        </p:grpSpPr>
        <p:sp>
          <p:nvSpPr>
            <p:cNvPr id="56" name="Текст 11">
              <a:extLst>
                <a:ext uri="{FF2B5EF4-FFF2-40B4-BE49-F238E27FC236}">
                  <a16:creationId xmlns:a16="http://schemas.microsoft.com/office/drawing/2014/main" id="{961F4F9A-24AF-4DD3-B893-20E8682E8E0C}"/>
                </a:ext>
              </a:extLst>
            </p:cNvPr>
            <p:cNvSpPr txBox="1">
              <a:spLocks/>
            </p:cNvSpPr>
            <p:nvPr/>
          </p:nvSpPr>
          <p:spPr>
            <a:xfrm>
              <a:off x="931392" y="4473917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ko-KR" altLang="en-US" sz="1400" b="1" kern="0" dirty="0" err="1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라이프로깅</a:t>
              </a:r>
              <a:endParaRPr 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  <p:sp>
          <p:nvSpPr>
            <p:cNvPr id="57" name="Текст 11">
              <a:extLst>
                <a:ext uri="{FF2B5EF4-FFF2-40B4-BE49-F238E27FC236}">
                  <a16:creationId xmlns:a16="http://schemas.microsoft.com/office/drawing/2014/main" id="{D667BC39-71D6-443C-BAE2-F5E227F6311A}"/>
                </a:ext>
              </a:extLst>
            </p:cNvPr>
            <p:cNvSpPr txBox="1">
              <a:spLocks/>
            </p:cNvSpPr>
            <p:nvPr/>
          </p:nvSpPr>
          <p:spPr>
            <a:xfrm>
              <a:off x="931391" y="4957648"/>
              <a:ext cx="2995713" cy="84654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시간과 장소의 제약없이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일상에서 얻는 경험과 정보를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웹 공간에 기록하는 활동</a:t>
              </a:r>
              <a:r>
                <a: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.</a:t>
              </a:r>
              <a:endParaRPr lang="en-US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35EED17-89DC-4504-BE58-BD4828346D90}"/>
              </a:ext>
            </a:extLst>
          </p:cNvPr>
          <p:cNvGrpSpPr/>
          <p:nvPr/>
        </p:nvGrpSpPr>
        <p:grpSpPr>
          <a:xfrm>
            <a:off x="7970434" y="4353797"/>
            <a:ext cx="2995714" cy="1330275"/>
            <a:chOff x="931391" y="4473917"/>
            <a:chExt cx="2995714" cy="1330275"/>
          </a:xfrm>
        </p:grpSpPr>
        <p:sp>
          <p:nvSpPr>
            <p:cNvPr id="59" name="Текст 11">
              <a:extLst>
                <a:ext uri="{FF2B5EF4-FFF2-40B4-BE49-F238E27FC236}">
                  <a16:creationId xmlns:a16="http://schemas.microsoft.com/office/drawing/2014/main" id="{6FABC5C5-A310-4098-AE8B-28CA5283F3D7}"/>
                </a:ext>
              </a:extLst>
            </p:cNvPr>
            <p:cNvSpPr txBox="1">
              <a:spLocks/>
            </p:cNvSpPr>
            <p:nvPr/>
          </p:nvSpPr>
          <p:spPr>
            <a:xfrm>
              <a:off x="931392" y="4473917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ko-KR" altLang="en-US" sz="1400" b="1" kern="0" dirty="0" err="1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미러월드</a:t>
              </a:r>
              <a:endParaRPr 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  <p:sp>
          <p:nvSpPr>
            <p:cNvPr id="60" name="Текст 11">
              <a:extLst>
                <a:ext uri="{FF2B5EF4-FFF2-40B4-BE49-F238E27FC236}">
                  <a16:creationId xmlns:a16="http://schemas.microsoft.com/office/drawing/2014/main" id="{BEA6F04E-EE0C-4A91-8DF0-6DF7FCC77E53}"/>
                </a:ext>
              </a:extLst>
            </p:cNvPr>
            <p:cNvSpPr txBox="1">
              <a:spLocks/>
            </p:cNvSpPr>
            <p:nvPr/>
          </p:nvSpPr>
          <p:spPr>
            <a:xfrm>
              <a:off x="931391" y="4957648"/>
              <a:ext cx="2995713" cy="84654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현실세계를 최대한 사실적으로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반영하면서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정보를 확장한 세계</a:t>
              </a:r>
              <a:r>
                <a: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.</a:t>
              </a:r>
              <a:endParaRPr lang="en-US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</p:grpSp>
      <p:pic>
        <p:nvPicPr>
          <p:cNvPr id="2054" name="Picture 6" descr="메인이미지">
            <a:extLst>
              <a:ext uri="{FF2B5EF4-FFF2-40B4-BE49-F238E27FC236}">
                <a16:creationId xmlns:a16="http://schemas.microsoft.com/office/drawing/2014/main" id="{911AF3FF-49AC-41B3-8687-BC55FFEDB64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31" y="2312781"/>
            <a:ext cx="3132000" cy="1854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37916E3-B688-46E6-A23F-0147067623DB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11" y="2312781"/>
            <a:ext cx="3132000" cy="1854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임시 이미지">
            <a:extLst>
              <a:ext uri="{FF2B5EF4-FFF2-40B4-BE49-F238E27FC236}">
                <a16:creationId xmlns:a16="http://schemas.microsoft.com/office/drawing/2014/main" id="{5320B3F9-21F7-4F22-92E5-7D569A46F3A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89" y="2312781"/>
            <a:ext cx="3132000" cy="1854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44E7CE-9982-4B3E-8C8E-05440CBC371D}"/>
              </a:ext>
            </a:extLst>
          </p:cNvPr>
          <p:cNvSpPr/>
          <p:nvPr/>
        </p:nvSpPr>
        <p:spPr>
          <a:xfrm>
            <a:off x="-1" y="0"/>
            <a:ext cx="12192001" cy="280147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0011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10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 SemiBold" panose="02000000000000000000" pitchFamily="2" charset="0"/>
              </a:rPr>
              <a:t>Metaverse </a:t>
            </a:r>
            <a:r>
              <a:rPr lang="ko-KR" altLang="en-US" sz="4000" b="1" spc="10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 SemiBold" panose="02000000000000000000" pitchFamily="2" charset="0"/>
              </a:rPr>
              <a:t>유형</a:t>
            </a:r>
            <a:endParaRPr lang="ru-RU" sz="4000" b="1" spc="100" dirty="0">
              <a:solidFill>
                <a:schemeClr val="bg2">
                  <a:lumMod val="1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7736437" y="2647969"/>
            <a:ext cx="0" cy="2952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4B36D9-7646-4B50-95BA-E0EDB9C32CCE}"/>
              </a:ext>
            </a:extLst>
          </p:cNvPr>
          <p:cNvGrpSpPr/>
          <p:nvPr/>
        </p:nvGrpSpPr>
        <p:grpSpPr>
          <a:xfrm>
            <a:off x="481853" y="2180062"/>
            <a:ext cx="6976588" cy="3970350"/>
            <a:chOff x="1154206" y="-224957"/>
            <a:chExt cx="7266284" cy="4135215"/>
          </a:xfrm>
        </p:grpSpPr>
        <p:pic>
          <p:nvPicPr>
            <p:cNvPr id="3074" name="Picture 2" descr="창간특집]메타버스 공간의 대형 건설사 &amp;#39;제페토&amp;#39; - 전자신문">
              <a:extLst>
                <a:ext uri="{FF2B5EF4-FFF2-40B4-BE49-F238E27FC236}">
                  <a16:creationId xmlns:a16="http://schemas.microsoft.com/office/drawing/2014/main" id="{1BA49AA0-EE23-4BFE-A45B-50B83C043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490" y="1869058"/>
              <a:ext cx="3600000" cy="204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SKT &amp;#39;점프 VR&amp;#39; 아바타, 스마트폰에서도 만난다 - 조선비즈">
              <a:extLst>
                <a:ext uri="{FF2B5EF4-FFF2-40B4-BE49-F238E27FC236}">
                  <a16:creationId xmlns:a16="http://schemas.microsoft.com/office/drawing/2014/main" id="{DEBCF2BB-40CC-49B4-BDCF-42E7EC7808F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206" y="1869058"/>
              <a:ext cx="3600000" cy="204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美 &amp;#39;초통령 게임&amp;#39; 로블록스 韓 상륙…“내가 만든 게임 모두가 즐긴다” - 조선비즈">
              <a:extLst>
                <a:ext uri="{FF2B5EF4-FFF2-40B4-BE49-F238E27FC236}">
                  <a16:creationId xmlns:a16="http://schemas.microsoft.com/office/drawing/2014/main" id="{63F8438B-B27D-4108-8ABE-DA172C2AA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490" y="-224957"/>
              <a:ext cx="3600000" cy="202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마인크래프트 자바 에디션 1.17 업데이트 | Craftdaily">
              <a:extLst>
                <a:ext uri="{FF2B5EF4-FFF2-40B4-BE49-F238E27FC236}">
                  <a16:creationId xmlns:a16="http://schemas.microsoft.com/office/drawing/2014/main" id="{B3F365DD-9760-4179-9C07-F8A8B077D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206" y="-224957"/>
              <a:ext cx="3600000" cy="202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741C9C-CA50-443E-B095-66576A24D913}"/>
              </a:ext>
            </a:extLst>
          </p:cNvPr>
          <p:cNvGrpSpPr/>
          <p:nvPr/>
        </p:nvGrpSpPr>
        <p:grpSpPr>
          <a:xfrm>
            <a:off x="7897710" y="2999591"/>
            <a:ext cx="3245420" cy="2382002"/>
            <a:chOff x="7854546" y="3347874"/>
            <a:chExt cx="3245420" cy="2060181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35EED17-89DC-4504-BE58-BD4828346D90}"/>
                </a:ext>
              </a:extLst>
            </p:cNvPr>
            <p:cNvGrpSpPr/>
            <p:nvPr/>
          </p:nvGrpSpPr>
          <p:grpSpPr>
            <a:xfrm>
              <a:off x="7854547" y="3347874"/>
              <a:ext cx="3245419" cy="1330275"/>
              <a:chOff x="806539" y="4473917"/>
              <a:chExt cx="3245419" cy="1330275"/>
            </a:xfrm>
          </p:grpSpPr>
          <p:sp>
            <p:nvSpPr>
              <p:cNvPr id="59" name="Текст 11">
                <a:extLst>
                  <a:ext uri="{FF2B5EF4-FFF2-40B4-BE49-F238E27FC236}">
                    <a16:creationId xmlns:a16="http://schemas.microsoft.com/office/drawing/2014/main" id="{6FABC5C5-A310-4098-AE8B-28CA5283F3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540" y="4473917"/>
                <a:ext cx="3245418" cy="37248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ko-KR" altLang="en-US" sz="1400" b="1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가상세계</a:t>
                </a:r>
                <a:endParaRPr lang="en-US" sz="1400" b="1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endParaRPr>
              </a:p>
            </p:txBody>
          </p:sp>
          <p:sp>
            <p:nvSpPr>
              <p:cNvPr id="60" name="Текст 11">
                <a:extLst>
                  <a:ext uri="{FF2B5EF4-FFF2-40B4-BE49-F238E27FC236}">
                    <a16:creationId xmlns:a16="http://schemas.microsoft.com/office/drawing/2014/main" id="{BEA6F04E-EE0C-4A91-8DF0-6DF7FCC77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539" y="4957648"/>
                <a:ext cx="3245418" cy="84654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50000"/>
                  </a:lnSpc>
                </a:pPr>
                <a:r>
                  <a:rPr lang="ko-KR" altLang="en-US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디지털 데이터로 구축한 </a:t>
                </a:r>
                <a:r>
                  <a:rPr lang="en-US" altLang="ko-KR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3</a:t>
                </a:r>
                <a:r>
                  <a:rPr lang="ko-KR" altLang="en-US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차원 세계</a:t>
                </a:r>
                <a:r>
                  <a:rPr lang="en-US" altLang="ko-KR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,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ko-KR" altLang="en-US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이 세계에 사람들은 자신의 정체성이 담긴</a:t>
                </a:r>
                <a:endPara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endParaRPr>
              </a:p>
              <a:p>
                <a:pPr algn="ctr">
                  <a:lnSpc>
                    <a:spcPct val="50000"/>
                  </a:lnSpc>
                </a:pPr>
                <a:r>
                  <a:rPr lang="ko-KR" altLang="en-US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아바타를 만들어 활동하고 교류한다</a:t>
                </a:r>
                <a:r>
                  <a:rPr lang="en-US" altLang="ko-KR" sz="1200" kern="0" dirty="0">
                    <a:solidFill>
                      <a:schemeClr val="bg2">
                        <a:lumMod val="25000"/>
                      </a:schemeClr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Poppins" panose="02000000000000000000" pitchFamily="2" charset="0"/>
                  </a:rPr>
                  <a:t>.</a:t>
                </a:r>
                <a:endParaRPr 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25" name="Текст 11">
              <a:extLst>
                <a:ext uri="{FF2B5EF4-FFF2-40B4-BE49-F238E27FC236}">
                  <a16:creationId xmlns:a16="http://schemas.microsoft.com/office/drawing/2014/main" id="{B237C606-9750-4B93-A03E-08B9EBBF457E}"/>
                </a:ext>
              </a:extLst>
            </p:cNvPr>
            <p:cNvSpPr txBox="1">
              <a:spLocks/>
            </p:cNvSpPr>
            <p:nvPr/>
          </p:nvSpPr>
          <p:spPr>
            <a:xfrm>
              <a:off x="7854546" y="4561511"/>
              <a:ext cx="3245416" cy="84654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마인크래프트</a:t>
              </a:r>
              <a:r>
                <a: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, ROBLOX</a:t>
              </a: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와 </a:t>
              </a:r>
              <a:r>
                <a:rPr lang="en-US" altLang="ko-KR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 </a:t>
              </a: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같은 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가상세계 </a:t>
              </a:r>
              <a:r>
                <a:rPr lang="ko-KR" altLang="en-US" sz="1200" b="1" kern="0" dirty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게임 플랫폼</a:t>
              </a:r>
              <a:endParaRPr lang="en-US" altLang="ko-KR" sz="1200" b="1" kern="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SKT</a:t>
              </a: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의 </a:t>
              </a:r>
              <a:r>
                <a:rPr 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JUMP VR, ZEPETO</a:t>
              </a: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와 같은 </a:t>
              </a:r>
              <a:endParaRPr lang="en-US" altLang="ko-KR" sz="1200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ko-KR" altLang="en-US" sz="1200" kern="0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가상세계 </a:t>
              </a:r>
              <a:r>
                <a:rPr lang="ko-KR" altLang="en-US" sz="1200" b="1" kern="0" dirty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Poppins" panose="02000000000000000000" pitchFamily="2" charset="0"/>
                </a:rPr>
                <a:t>커뮤니케이션 플랫폼</a:t>
              </a:r>
              <a:endParaRPr lang="en-US" sz="1200" b="1" kern="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0709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4173-8D34-4485-B53F-D45BD1AFE5BF}"/>
              </a:ext>
            </a:extLst>
          </p:cNvPr>
          <p:cNvSpPr/>
          <p:nvPr/>
        </p:nvSpPr>
        <p:spPr>
          <a:xfrm>
            <a:off x="-1" y="0"/>
            <a:ext cx="12192001" cy="280147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가상세계 커뮤니케이션 플랫폼</a:t>
            </a:r>
            <a:endParaRPr lang="en-US" altLang="ko-KR" sz="4000" b="1" kern="0" dirty="0">
              <a:solidFill>
                <a:schemeClr val="bg2">
                  <a:lumMod val="1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59" name="Текст 11">
            <a:extLst>
              <a:ext uri="{FF2B5EF4-FFF2-40B4-BE49-F238E27FC236}">
                <a16:creationId xmlns:a16="http://schemas.microsoft.com/office/drawing/2014/main" id="{6FABC5C5-A310-4098-AE8B-28CA5283F3D7}"/>
              </a:ext>
            </a:extLst>
          </p:cNvPr>
          <p:cNvSpPr txBox="1">
            <a:spLocks/>
          </p:cNvSpPr>
          <p:nvPr/>
        </p:nvSpPr>
        <p:spPr>
          <a:xfrm>
            <a:off x="4728484" y="238566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pic>
        <p:nvPicPr>
          <p:cNvPr id="1026" name="Picture 2" descr="2021071101000318200012383">
            <a:extLst>
              <a:ext uri="{FF2B5EF4-FFF2-40B4-BE49-F238E27FC236}">
                <a16:creationId xmlns:a16="http://schemas.microsoft.com/office/drawing/2014/main" id="{DCD9952C-C8A3-4547-B2AD-A221E634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53" y="1940019"/>
            <a:ext cx="3108008" cy="31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21071101000318200012382">
            <a:extLst>
              <a:ext uri="{FF2B5EF4-FFF2-40B4-BE49-F238E27FC236}">
                <a16:creationId xmlns:a16="http://schemas.microsoft.com/office/drawing/2014/main" id="{1A65318A-976E-436F-8607-0EAF0B8F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37" y="2171128"/>
            <a:ext cx="4703628" cy="26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779212D-E483-4185-9691-68A7CDF1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5882"/>
              </p:ext>
            </p:extLst>
          </p:nvPr>
        </p:nvGraphicFramePr>
        <p:xfrm>
          <a:off x="6033936" y="5144079"/>
          <a:ext cx="4703629" cy="561177"/>
        </p:xfrm>
        <a:graphic>
          <a:graphicData uri="http://schemas.openxmlformats.org/drawingml/2006/table">
            <a:tbl>
              <a:tblPr/>
              <a:tblGrid>
                <a:gridCol w="4703629">
                  <a:extLst>
                    <a:ext uri="{9D8B030D-6E8A-4147-A177-3AD203B41FA5}">
                      <a16:colId xmlns:a16="http://schemas.microsoft.com/office/drawing/2014/main" val="2142625124"/>
                    </a:ext>
                  </a:extLst>
                </a:gridCol>
              </a:tblGrid>
              <a:tr h="530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SK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텔레콤이 최근 자사의 메타버스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비대면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모임 서비스인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'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점프 </a:t>
                      </a:r>
                      <a:r>
                        <a:rPr lang="ko-KR" altLang="en-US" sz="1200" b="1" dirty="0" err="1">
                          <a:solidFill>
                            <a:srgbClr val="7030A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버추얼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rgbClr val="7030A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밋업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'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애플리케이션을 활용해 채용설명회를 열었다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.</a:t>
                      </a:r>
                    </a:p>
                  </a:txBody>
                  <a:tcPr marL="71861" marR="71861" marT="23953" marB="239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625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792215B-9FFB-43F3-BB4C-D200F42C2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72048"/>
              </p:ext>
            </p:extLst>
          </p:nvPr>
        </p:nvGraphicFramePr>
        <p:xfrm>
          <a:off x="1079442" y="5191470"/>
          <a:ext cx="4703629" cy="530810"/>
        </p:xfrm>
        <a:graphic>
          <a:graphicData uri="http://schemas.openxmlformats.org/drawingml/2006/table">
            <a:tbl>
              <a:tblPr/>
              <a:tblGrid>
                <a:gridCol w="4703629">
                  <a:extLst>
                    <a:ext uri="{9D8B030D-6E8A-4147-A177-3AD203B41FA5}">
                      <a16:colId xmlns:a16="http://schemas.microsoft.com/office/drawing/2014/main" val="2142625124"/>
                    </a:ext>
                  </a:extLst>
                </a:gridCol>
              </a:tblGrid>
              <a:tr h="530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BGF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리테일과 네이버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Z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의 가상현실 편의점 오픈 업무협약식은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rgbClr val="7030A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제페토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에서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양측 대표의 아바타가 참여하는 형식으로 진행</a:t>
                      </a:r>
                    </a:p>
                  </a:txBody>
                  <a:tcPr marL="71861" marR="71861" marT="23953" marB="239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6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9206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F364F24-1D36-420C-86F5-A3A7FFE9E4A4}"/>
              </a:ext>
            </a:extLst>
          </p:cNvPr>
          <p:cNvGrpSpPr/>
          <p:nvPr/>
        </p:nvGrpSpPr>
        <p:grpSpPr>
          <a:xfrm>
            <a:off x="1829699" y="3119932"/>
            <a:ext cx="8793281" cy="2259108"/>
            <a:chOff x="1589350" y="2103128"/>
            <a:chExt cx="8282960" cy="2127999"/>
          </a:xfrm>
        </p:grpSpPr>
        <p:pic>
          <p:nvPicPr>
            <p:cNvPr id="2" name="Picture 2" descr="버추얼휴먼 &amp;#39;수아&amp;#39; 개발사 온마인드, AMD와 &amp;#39;헤어 시뮬레이션&amp;#39; 기술 박차 &amp;lt; 산업 &amp;lt; 기사본문 - 내외경제TV">
              <a:extLst>
                <a:ext uri="{FF2B5EF4-FFF2-40B4-BE49-F238E27FC236}">
                  <a16:creationId xmlns:a16="http://schemas.microsoft.com/office/drawing/2014/main" id="{A50994EF-5A88-49E4-A1E8-5A337F660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350" y="2103128"/>
              <a:ext cx="3783108" cy="212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스노우닥, MS가 극찬한 K-POP의 미래! 메타버스 공연 호평 - 마켓뉴스">
              <a:extLst>
                <a:ext uri="{FF2B5EF4-FFF2-40B4-BE49-F238E27FC236}">
                  <a16:creationId xmlns:a16="http://schemas.microsoft.com/office/drawing/2014/main" id="{489BB8AB-D6AC-4970-8625-64FD9199DF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45" b="9500"/>
            <a:stretch/>
          </p:blipFill>
          <p:spPr bwMode="auto">
            <a:xfrm>
              <a:off x="6089202" y="2103128"/>
              <a:ext cx="3783108" cy="212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4173-8D34-4485-B53F-D45BD1AFE5BF}"/>
              </a:ext>
            </a:extLst>
          </p:cNvPr>
          <p:cNvSpPr/>
          <p:nvPr/>
        </p:nvSpPr>
        <p:spPr>
          <a:xfrm>
            <a:off x="-1" y="0"/>
            <a:ext cx="12192001" cy="280147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0010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en-US" altLang="ko-KR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‘</a:t>
            </a: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제 </a:t>
            </a:r>
            <a:r>
              <a:rPr lang="en-US" altLang="ko-KR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1</a:t>
            </a: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회 메타버스 코리아</a:t>
            </a:r>
            <a:r>
              <a:rPr lang="en-US" altLang="ko-KR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’</a:t>
            </a: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 개최</a:t>
            </a:r>
            <a:endParaRPr lang="en-US" altLang="ko-KR" sz="4000" b="1" kern="0" dirty="0">
              <a:solidFill>
                <a:schemeClr val="bg2">
                  <a:lumMod val="1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59" name="Текст 11">
            <a:extLst>
              <a:ext uri="{FF2B5EF4-FFF2-40B4-BE49-F238E27FC236}">
                <a16:creationId xmlns:a16="http://schemas.microsoft.com/office/drawing/2014/main" id="{6FABC5C5-A310-4098-AE8B-28CA5283F3D7}"/>
              </a:ext>
            </a:extLst>
          </p:cNvPr>
          <p:cNvSpPr txBox="1">
            <a:spLocks/>
          </p:cNvSpPr>
          <p:nvPr/>
        </p:nvSpPr>
        <p:spPr>
          <a:xfrm>
            <a:off x="4728484" y="238566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C2CC0A5D-070E-4F1A-A2FC-206281DBC9D9}"/>
              </a:ext>
            </a:extLst>
          </p:cNvPr>
          <p:cNvSpPr txBox="1">
            <a:spLocks/>
          </p:cNvSpPr>
          <p:nvPr/>
        </p:nvSpPr>
        <p:spPr>
          <a:xfrm>
            <a:off x="4255226" y="1641641"/>
            <a:ext cx="3942228" cy="12621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400" b="1" kern="0" dirty="0" err="1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한국전자정보통신산업진흥회와</a:t>
            </a:r>
            <a:endParaRPr lang="en-US" altLang="ko-KR" sz="1400" b="1" kern="0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</a:pPr>
            <a:r>
              <a:rPr lang="ko-KR" altLang="en-US" sz="1400" b="1" kern="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엑스포럼이 주관하는 </a:t>
            </a:r>
            <a:r>
              <a:rPr lang="en-US" altLang="ko-KR" sz="1400" b="1" kern="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2021 </a:t>
            </a:r>
            <a:r>
              <a:rPr lang="ko-KR" altLang="en-US" sz="1400" b="1" kern="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메타버스 코리아</a:t>
            </a:r>
          </a:p>
          <a:p>
            <a:pPr algn="ctr">
              <a:lnSpc>
                <a:spcPts val="1800"/>
              </a:lnSpc>
            </a:pPr>
            <a:r>
              <a:rPr lang="en-US" sz="1400" b="1" kern="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2021.10.26~2021.10.29</a:t>
            </a:r>
          </a:p>
        </p:txBody>
      </p:sp>
      <p:sp>
        <p:nvSpPr>
          <p:cNvPr id="18" name="Текст 11">
            <a:extLst>
              <a:ext uri="{FF2B5EF4-FFF2-40B4-BE49-F238E27FC236}">
                <a16:creationId xmlns:a16="http://schemas.microsoft.com/office/drawing/2014/main" id="{B075ECEC-C378-42FB-B6DE-3D9AFA76385B}"/>
              </a:ext>
            </a:extLst>
          </p:cNvPr>
          <p:cNvSpPr txBox="1">
            <a:spLocks/>
          </p:cNvSpPr>
          <p:nvPr/>
        </p:nvSpPr>
        <p:spPr>
          <a:xfrm>
            <a:off x="1049770" y="5595165"/>
            <a:ext cx="5576047" cy="1464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‘</a:t>
            </a:r>
            <a:r>
              <a:rPr lang="ko-KR" alt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온마인드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’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가 제작한 디지털 휴먼 수아의 </a:t>
            </a:r>
            <a:endParaRPr lang="en-US" altLang="ko-KR" sz="12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  <a:p>
            <a:pPr algn="ctr">
              <a:lnSpc>
                <a:spcPct val="75000"/>
              </a:lnSpc>
            </a:pP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메타버스 코리아 소개</a:t>
            </a:r>
            <a:endParaRPr lang="en-US" altLang="ko-KR" sz="12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3576BC9C-C06B-4A66-8E96-E0594B69D726}"/>
              </a:ext>
            </a:extLst>
          </p:cNvPr>
          <p:cNvSpPr txBox="1">
            <a:spLocks/>
          </p:cNvSpPr>
          <p:nvPr/>
        </p:nvSpPr>
        <p:spPr>
          <a:xfrm>
            <a:off x="5826862" y="5595164"/>
            <a:ext cx="5576047" cy="1464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NFT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형태로 제작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/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판매하는 메타버스 플랫폼 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‘</a:t>
            </a:r>
            <a:r>
              <a:rPr lang="ko-KR" altLang="en-US" sz="1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스노우닥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’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의</a:t>
            </a:r>
            <a:endParaRPr lang="en-US" altLang="ko-KR" sz="12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  <a:p>
            <a:pPr algn="ctr">
              <a:lnSpc>
                <a:spcPct val="75000"/>
              </a:lnSpc>
            </a:pP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작품을 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VR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기기를 쓰고 수천명의 이용자가 가상세계의 콘서트를 즐김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.</a:t>
            </a:r>
            <a:endParaRPr 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694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4173-8D34-4485-B53F-D45BD1AFE5BF}"/>
              </a:ext>
            </a:extLst>
          </p:cNvPr>
          <p:cNvSpPr/>
          <p:nvPr/>
        </p:nvSpPr>
        <p:spPr>
          <a:xfrm>
            <a:off x="-1" y="0"/>
            <a:ext cx="12192001" cy="280147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0010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en-US" altLang="ko-KR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2022</a:t>
            </a: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년 </a:t>
            </a:r>
            <a:r>
              <a:rPr lang="en-US" altLang="ko-KR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IT </a:t>
            </a:r>
            <a:r>
              <a:rPr lang="ko-KR" altLang="en-US" sz="4000" b="1" kern="0" dirty="0">
                <a:solidFill>
                  <a:schemeClr val="bg2">
                    <a:lumMod val="1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신기술 동향</a:t>
            </a:r>
            <a:endParaRPr lang="en-US" altLang="ko-KR" sz="4000" b="1" kern="0" dirty="0">
              <a:solidFill>
                <a:schemeClr val="bg2">
                  <a:lumMod val="1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59" name="Текст 11">
            <a:extLst>
              <a:ext uri="{FF2B5EF4-FFF2-40B4-BE49-F238E27FC236}">
                <a16:creationId xmlns:a16="http://schemas.microsoft.com/office/drawing/2014/main" id="{6FABC5C5-A310-4098-AE8B-28CA5283F3D7}"/>
              </a:ext>
            </a:extLst>
          </p:cNvPr>
          <p:cNvSpPr txBox="1">
            <a:spLocks/>
          </p:cNvSpPr>
          <p:nvPr/>
        </p:nvSpPr>
        <p:spPr>
          <a:xfrm>
            <a:off x="4728484" y="238566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C2CC0A5D-070E-4F1A-A2FC-206281DBC9D9}"/>
              </a:ext>
            </a:extLst>
          </p:cNvPr>
          <p:cNvSpPr txBox="1">
            <a:spLocks/>
          </p:cNvSpPr>
          <p:nvPr/>
        </p:nvSpPr>
        <p:spPr>
          <a:xfrm>
            <a:off x="497540" y="2404982"/>
            <a:ext cx="11196917" cy="12621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500" b="1" kern="0" dirty="0">
                <a:solidFill>
                  <a:srgbClr val="7030A0"/>
                </a:solidFill>
                <a:latin typeface="+mn-ea"/>
                <a:cs typeface="Poppins" panose="02000000000000000000" pitchFamily="2" charset="0"/>
              </a:rPr>
              <a:t>메타버스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,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대체불가능토큰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(NFT), 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전기자동차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…. 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올해 증시를 휩쓴 신기술들이다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</a:p>
          <a:p>
            <a:pPr algn="ctr">
              <a:lnSpc>
                <a:spcPts val="1800"/>
              </a:lnSpc>
            </a:pPr>
            <a:endParaRPr lang="en-US" altLang="ko-KR" sz="15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이코노미스트는 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《2022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년 세계대전망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》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에서 새해를 앞두고 눈여겨봐야 할 기술 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22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개를 선정했다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△</a:t>
            </a:r>
            <a:r>
              <a:rPr lang="ko-KR" altLang="en-US" sz="15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드론</a:t>
            </a:r>
            <a:r>
              <a:rPr lang="ko-KR" altLang="en-US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배송 △하늘을 나는 전기택시 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△인공육과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인공생선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</a:t>
            </a:r>
            <a:r>
              <a:rPr lang="ko-KR" altLang="en-US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△웨어러블 건강 </a:t>
            </a:r>
            <a:r>
              <a:rPr lang="ko-KR" altLang="en-US" sz="15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추적기</a:t>
            </a:r>
            <a:r>
              <a:rPr lang="ko-KR" altLang="en-US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△가상 </a:t>
            </a:r>
            <a:r>
              <a:rPr lang="ko-KR" altLang="en-US" sz="15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인플루언서</a:t>
            </a:r>
            <a:r>
              <a:rPr lang="ko-KR" altLang="en-US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</a:t>
            </a:r>
            <a:endParaRPr lang="en-US" altLang="ko-KR" sz="15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△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열펌프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△태양 지구공학 △이산화탄소 직접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포집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△수직 농업 </a:t>
            </a:r>
            <a:r>
              <a:rPr lang="ko-KR" altLang="en-US" sz="15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△가상현실 운동 △우주관광 △양자 컴퓨팅</a:t>
            </a:r>
            <a:endParaRPr lang="en-US" altLang="ko-KR" sz="15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</a:pPr>
            <a:endParaRPr lang="en-US" altLang="ko-KR" sz="15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특히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, 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규제 문제 등으로 주춤하던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드론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배송이 내년부터는 본격적으로 날아오를 전망이다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. </a:t>
            </a:r>
          </a:p>
          <a:p>
            <a:pPr algn="ctr">
              <a:lnSpc>
                <a:spcPct val="100000"/>
              </a:lnSpc>
            </a:pP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구글 자회사인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윙은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미국 호주 핀란드에서 시험배송을 마쳤고 내년부터 본격적으로 </a:t>
            </a:r>
            <a:r>
              <a:rPr lang="ko-KR" altLang="en-US" sz="15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드론</a:t>
            </a:r>
            <a:r>
              <a:rPr lang="ko-KR" altLang="en-US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 배송 서비스를 시작할 계획이다</a:t>
            </a:r>
            <a:r>
              <a:rPr lang="en-US" altLang="ko-KR" sz="1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" panose="02000000000000000000" pitchFamily="2" charset="0"/>
              </a:rPr>
              <a:t>. </a:t>
            </a:r>
            <a:endParaRPr lang="en-US" sz="15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27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Текст 11">
            <a:extLst>
              <a:ext uri="{FF2B5EF4-FFF2-40B4-BE49-F238E27FC236}">
                <a16:creationId xmlns:a16="http://schemas.microsoft.com/office/drawing/2014/main" id="{44EF2E63-24C1-4FFD-A11F-D1998A837257}"/>
              </a:ext>
            </a:extLst>
          </p:cNvPr>
          <p:cNvSpPr txBox="1">
            <a:spLocks/>
          </p:cNvSpPr>
          <p:nvPr/>
        </p:nvSpPr>
        <p:spPr>
          <a:xfrm>
            <a:off x="4598141" y="3836561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2021</a:t>
            </a:r>
            <a:r>
              <a:rPr lang="ko-KR" alt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 </a:t>
            </a:r>
            <a:r>
              <a:rPr lang="en-US" altLang="ko-KR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IT </a:t>
            </a:r>
            <a:r>
              <a:rPr lang="ko-KR" alt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신기술 동향</a:t>
            </a:r>
            <a:r>
              <a:rPr lang="en-US" altLang="ko-KR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_</a:t>
            </a:r>
            <a:r>
              <a:rPr lang="ko-KR" altLang="en-US" sz="1400" b="1" kern="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Poppins" panose="02000000000000000000" pitchFamily="2" charset="0"/>
              </a:rPr>
              <a:t>권순민</a:t>
            </a:r>
            <a:endParaRPr lang="en-US" sz="1400" b="1" kern="0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13411</TotalTime>
  <Words>543</Words>
  <Application>Microsoft Office PowerPoint</Application>
  <PresentationFormat>와이드스크린</PresentationFormat>
  <Paragraphs>85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Nixie</vt:lpstr>
      <vt:lpstr>맑은 고딕</vt:lpstr>
      <vt:lpstr>한컴 고딕</vt:lpstr>
      <vt:lpstr>Arial</vt:lpstr>
      <vt:lpstr>Calibri</vt:lpstr>
      <vt:lpstr>Calibri Light</vt:lpstr>
      <vt:lpstr>Lato</vt:lpstr>
      <vt:lpstr>Poppins SemiBold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권 순민</cp:lastModifiedBy>
  <cp:revision>729</cp:revision>
  <dcterms:created xsi:type="dcterms:W3CDTF">2016-05-17T07:43:39Z</dcterms:created>
  <dcterms:modified xsi:type="dcterms:W3CDTF">2021-12-14T14:31:57Z</dcterms:modified>
</cp:coreProperties>
</file>