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64" r:id="rId3"/>
    <p:sldId id="374" r:id="rId4"/>
    <p:sldId id="375" r:id="rId5"/>
    <p:sldId id="376" r:id="rId6"/>
    <p:sldId id="357" r:id="rId7"/>
    <p:sldId id="377" r:id="rId8"/>
    <p:sldId id="328" r:id="rId9"/>
    <p:sldId id="378" r:id="rId10"/>
    <p:sldId id="333" r:id="rId11"/>
    <p:sldId id="379" r:id="rId12"/>
    <p:sldId id="380" r:id="rId13"/>
    <p:sldId id="353" r:id="rId14"/>
    <p:sldId id="337" r:id="rId15"/>
    <p:sldId id="372" r:id="rId16"/>
    <p:sldId id="373" r:id="rId17"/>
    <p:sldId id="354" r:id="rId18"/>
    <p:sldId id="385" r:id="rId19"/>
    <p:sldId id="384" r:id="rId20"/>
    <p:sldId id="381" r:id="rId21"/>
    <p:sldId id="336" r:id="rId22"/>
    <p:sldId id="352" r:id="rId23"/>
    <p:sldId id="382" r:id="rId24"/>
    <p:sldId id="383" r:id="rId25"/>
    <p:sldId id="371" r:id="rId26"/>
    <p:sldId id="318" r:id="rId27"/>
    <p:sldId id="319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5" autoAdjust="0"/>
    <p:restoredTop sz="82861" autoAdjust="0"/>
  </p:normalViewPr>
  <p:slideViewPr>
    <p:cSldViewPr snapToGrid="0">
      <p:cViewPr varScale="1">
        <p:scale>
          <a:sx n="68" d="100"/>
          <a:sy n="68" d="100"/>
        </p:scale>
        <p:origin x="117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04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534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8099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868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3480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5357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835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381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399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6683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7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28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2794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488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73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8867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415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7078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20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4023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788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09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decademy.com/learn/learn-sql" TargetMode="External"/><Relationship Id="rId2" Type="http://schemas.openxmlformats.org/officeDocument/2006/relationships/hyperlink" Target="https://www.windowfunctions.com/questions/over/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w3schools.com/sql/sql_exercises.asp" TargetMode="External"/><Relationship Id="rId4" Type="http://schemas.openxmlformats.org/officeDocument/2006/relationships/hyperlink" Target="https://sqlzoo.net/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3" y="2404531"/>
            <a:ext cx="6933657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3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5.3</a:t>
            </a:r>
          </a:p>
        </p:txBody>
      </p:sp>
    </p:spTree>
    <p:extLst>
      <p:ext uri="{BB962C8B-B14F-4D97-AF65-F5344CB8AC3E}">
        <p14:creationId xmlns:p14="http://schemas.microsoft.com/office/powerpoint/2010/main" val="40836222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DELETE statement is used to delete rows from a table</a:t>
            </a:r>
          </a:p>
          <a:p>
            <a:endParaRPr lang="en-US" sz="2200" dirty="0"/>
          </a:p>
          <a:p>
            <a:r>
              <a:rPr lang="en-US" sz="2200" dirty="0"/>
              <a:t>DELETE statement inputs:</a:t>
            </a:r>
          </a:p>
          <a:p>
            <a:pPr lvl="1"/>
            <a:r>
              <a:rPr lang="en-US" sz="2000" dirty="0"/>
              <a:t>What table you will be deleting rows from</a:t>
            </a:r>
          </a:p>
          <a:p>
            <a:pPr lvl="1"/>
            <a:r>
              <a:rPr lang="en-US" sz="2000" dirty="0"/>
              <a:t>A WHERE clause that specifies which row(s) to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delete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67430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5.4</a:t>
            </a:r>
          </a:p>
        </p:txBody>
      </p:sp>
    </p:spTree>
    <p:extLst>
      <p:ext uri="{BB962C8B-B14F-4D97-AF65-F5344CB8AC3E}">
        <p14:creationId xmlns:p14="http://schemas.microsoft.com/office/powerpoint/2010/main" val="2476042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DESCRIBE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DESCRIBE statement returns information on each field in a table</a:t>
            </a:r>
          </a:p>
          <a:p>
            <a:endParaRPr lang="en-US" sz="2200" dirty="0"/>
          </a:p>
          <a:p>
            <a:r>
              <a:rPr lang="en-US" sz="2200" dirty="0"/>
              <a:t>DESCRIBE Output</a:t>
            </a:r>
          </a:p>
          <a:p>
            <a:pPr lvl="1"/>
            <a:r>
              <a:rPr lang="en-US" sz="1800" dirty="0"/>
              <a:t>Field:  Field name</a:t>
            </a:r>
          </a:p>
          <a:p>
            <a:pPr lvl="1"/>
            <a:r>
              <a:rPr lang="en-US" sz="1800" dirty="0"/>
              <a:t>Type: Data type of field</a:t>
            </a:r>
          </a:p>
          <a:p>
            <a:pPr lvl="1"/>
            <a:r>
              <a:rPr lang="en-US" sz="1800" dirty="0"/>
              <a:t>Null:  Whether or not the field can be null</a:t>
            </a:r>
          </a:p>
          <a:p>
            <a:pPr lvl="1"/>
            <a:r>
              <a:rPr lang="en-US" sz="1800" dirty="0"/>
              <a:t>Key: Indicates whether or not the field is a key of some kind</a:t>
            </a:r>
          </a:p>
          <a:p>
            <a:pPr lvl="1"/>
            <a:r>
              <a:rPr lang="en-US" sz="1800" dirty="0"/>
              <a:t>Default:  Default value of a field (if available)</a:t>
            </a:r>
          </a:p>
          <a:p>
            <a:pPr lvl="1"/>
            <a:r>
              <a:rPr lang="en-US" sz="1800" dirty="0"/>
              <a:t>Extra:  Any extra information the engineer included on the field</a:t>
            </a:r>
          </a:p>
          <a:p>
            <a:pPr lvl="1"/>
            <a:endParaRPr lang="en-US" sz="1800" dirty="0"/>
          </a:p>
          <a:p>
            <a:r>
              <a:rPr lang="en-US" sz="2000" dirty="0"/>
              <a:t>Information found using DESCRIBE is set in the CREATE statement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811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5.5</a:t>
            </a:r>
          </a:p>
        </p:txBody>
      </p:sp>
    </p:spTree>
    <p:extLst>
      <p:ext uri="{BB962C8B-B14F-4D97-AF65-F5344CB8AC3E}">
        <p14:creationId xmlns:p14="http://schemas.microsoft.com/office/powerpoint/2010/main" val="1625023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Information Schema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information schema includes views containing the metadata (data about data) of the database</a:t>
            </a:r>
          </a:p>
          <a:p>
            <a:endParaRPr lang="en-US" sz="2200" dirty="0"/>
          </a:p>
          <a:p>
            <a:r>
              <a:rPr lang="en-US" sz="2200" dirty="0"/>
              <a:t>Includes a </a:t>
            </a:r>
            <a:r>
              <a:rPr lang="en-US" sz="2200" i="1" dirty="0"/>
              <a:t>tables </a:t>
            </a:r>
            <a:r>
              <a:rPr lang="en-US" sz="2200" dirty="0"/>
              <a:t>view, a </a:t>
            </a:r>
            <a:r>
              <a:rPr lang="en-US" sz="2200" i="1" dirty="0"/>
              <a:t>columns</a:t>
            </a:r>
            <a:r>
              <a:rPr lang="en-US" sz="2200" dirty="0"/>
              <a:t> view, a </a:t>
            </a:r>
            <a:r>
              <a:rPr lang="en-US" sz="2200" i="1" dirty="0"/>
              <a:t>constraints</a:t>
            </a:r>
            <a:r>
              <a:rPr lang="en-US" sz="2200" dirty="0"/>
              <a:t> view, a </a:t>
            </a:r>
            <a:r>
              <a:rPr lang="en-US" sz="2200" i="1" dirty="0"/>
              <a:t>views </a:t>
            </a:r>
            <a:r>
              <a:rPr lang="en-US" sz="2200" dirty="0"/>
              <a:t>view and many more</a:t>
            </a:r>
          </a:p>
          <a:p>
            <a:pPr lvl="1"/>
            <a:r>
              <a:rPr lang="en-US" sz="2000" dirty="0"/>
              <a:t>These are views because this schema can only be referenced and not directly updated</a:t>
            </a:r>
          </a:p>
          <a:p>
            <a:endParaRPr lang="en-US" sz="2200" dirty="0"/>
          </a:p>
          <a:p>
            <a:r>
              <a:rPr lang="en-US" sz="2200" dirty="0"/>
              <a:t>For our purposes, common uses of the information schema would be searching for a column or table within a database</a:t>
            </a:r>
            <a:endParaRPr lang="en-US" sz="2000" dirty="0"/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061436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5.6</a:t>
            </a:r>
          </a:p>
        </p:txBody>
      </p:sp>
    </p:spTree>
    <p:extLst>
      <p:ext uri="{BB962C8B-B14F-4D97-AF65-F5344CB8AC3E}">
        <p14:creationId xmlns:p14="http://schemas.microsoft.com/office/powerpoint/2010/main" val="410531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A view is essentially a saved SELECT statement (a query)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When a view is created no data is stored, but underlying code is saved to that view name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function quite similarly to tables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 saved view is referenced in the FROM clause of a query</a:t>
            </a: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2676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Views?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994986" cy="54499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200" dirty="0"/>
              <a:t>Views can easily store data from many sources in one place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replace/abbreviate a complicated or long query</a:t>
            </a:r>
          </a:p>
          <a:p>
            <a:pPr>
              <a:lnSpc>
                <a:spcPct val="150000"/>
              </a:lnSpc>
            </a:pPr>
            <a:endParaRPr lang="en-US" sz="2200" dirty="0"/>
          </a:p>
          <a:p>
            <a:pPr>
              <a:lnSpc>
                <a:spcPct val="150000"/>
              </a:lnSpc>
            </a:pPr>
            <a:r>
              <a:rPr lang="en-US" sz="2200" dirty="0"/>
              <a:t>Views can function as a security mechanism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Give users access to pieces of data found in the view without access to underlying data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Common for a user to have access to a view without having access to every table that contributed to that view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3505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5.7</a:t>
            </a:r>
          </a:p>
        </p:txBody>
      </p:sp>
    </p:spTree>
    <p:extLst>
      <p:ext uri="{BB962C8B-B14F-4D97-AF65-F5344CB8AC3E}">
        <p14:creationId xmlns:p14="http://schemas.microsoft.com/office/powerpoint/2010/main" val="161648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6"/>
            <a:ext cx="9582034" cy="466648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Database Concepts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Trouble Shooting Techniques </a:t>
            </a:r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Trouble Shooting Techniques</a:t>
            </a:r>
          </a:p>
        </p:txBody>
      </p:sp>
    </p:spTree>
    <p:extLst>
      <p:ext uri="{BB962C8B-B14F-4D97-AF65-F5344CB8AC3E}">
        <p14:creationId xmlns:p14="http://schemas.microsoft.com/office/powerpoint/2010/main" val="3689619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Execution Order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8374" y="1392221"/>
            <a:ext cx="9736666" cy="5232099"/>
          </a:xfrm>
        </p:spPr>
        <p:txBody>
          <a:bodyPr>
            <a:normAutofit/>
          </a:bodyPr>
          <a:lstStyle/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Sub Queries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FROM / JOINS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WHERE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GROUP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Aggregate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HAVING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Window Functions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SELECT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DISTINCT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UNION / INTERSECT / EXCEPT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ORDER BY</a:t>
            </a:r>
          </a:p>
          <a:p>
            <a:pPr rtl="0" fontAlgn="ctr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2800" dirty="0">
                <a:effectLst/>
                <a:latin typeface="Calibri" panose="020F0502020204030204" pitchFamily="34" charset="0"/>
              </a:rPr>
              <a:t>LIMIT 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4192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930400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Put more selective conditions first in WHERE clause</a:t>
            </a:r>
          </a:p>
          <a:p>
            <a:pPr lvl="1"/>
            <a:r>
              <a:rPr lang="en-US" sz="2200" dirty="0"/>
              <a:t>While checking for subsequent conditions, server will have fewer rows to parse through</a:t>
            </a:r>
          </a:p>
          <a:p>
            <a:pPr lvl="1"/>
            <a:endParaRPr lang="en-US" sz="2200" dirty="0"/>
          </a:p>
          <a:p>
            <a:r>
              <a:rPr lang="en-US" sz="2400" dirty="0"/>
              <a:t>Filter before joining!</a:t>
            </a:r>
          </a:p>
          <a:p>
            <a:pPr lvl="1"/>
            <a:r>
              <a:rPr lang="en-US" sz="2200" dirty="0"/>
              <a:t>Joins can be very computationally taxing so filtering before as opposed to after joining can decrease run time</a:t>
            </a:r>
          </a:p>
          <a:p>
            <a:endParaRPr lang="en-US" sz="24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875021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196" y="135675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using SELECT DISTINCT</a:t>
            </a:r>
          </a:p>
          <a:p>
            <a:pPr lvl="1"/>
            <a:r>
              <a:rPr lang="en-US" sz="2200" dirty="0"/>
              <a:t>DISTINCT requires parsing through every single row and checking against every other row to see if there is an equivalent</a:t>
            </a:r>
          </a:p>
          <a:p>
            <a:pPr lvl="1"/>
            <a:r>
              <a:rPr lang="en-US" sz="2200" dirty="0"/>
              <a:t>If you are dealing with duplicates there is most likely something you could change earlier in your code to eliminate them</a:t>
            </a:r>
          </a:p>
          <a:p>
            <a:pPr lvl="1"/>
            <a:r>
              <a:rPr lang="en-US" sz="2200" dirty="0"/>
              <a:t>Try to understand why your code is generating duplicates as opposed to leaning on a DISTINCT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Use UNION ALL instead of UNION whenever possible</a:t>
            </a:r>
          </a:p>
          <a:p>
            <a:pPr lvl="1"/>
            <a:r>
              <a:rPr lang="en-US" sz="2200" dirty="0"/>
              <a:t>Like DISTINCT, UNION checks for duplicates and must parse every row for comparison in each set in your query</a:t>
            </a:r>
          </a:p>
          <a:p>
            <a:pPr lvl="1"/>
            <a:endParaRPr lang="en-US" sz="22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63907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for Faster Running Queries 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7356" y="1844438"/>
            <a:ext cx="9661683" cy="5430122"/>
          </a:xfrm>
        </p:spPr>
        <p:txBody>
          <a:bodyPr>
            <a:normAutofit/>
          </a:bodyPr>
          <a:lstStyle/>
          <a:p>
            <a:r>
              <a:rPr lang="en-US" sz="2400" dirty="0"/>
              <a:t>Avoid calculations in your WHERE clause</a:t>
            </a:r>
          </a:p>
          <a:p>
            <a:pPr lvl="1"/>
            <a:r>
              <a:rPr lang="en-US" sz="2200" dirty="0"/>
              <a:t>If a condition includes a calculated value the value will need to be recalculated and compared for every row in the table</a:t>
            </a:r>
          </a:p>
          <a:p>
            <a:pPr lvl="1"/>
            <a:r>
              <a:rPr lang="en-US" sz="2200" dirty="0"/>
              <a:t>Example:  WHERE CONCAT(</a:t>
            </a:r>
            <a:r>
              <a:rPr lang="en-US" sz="2200" dirty="0" err="1"/>
              <a:t>firstNAME</a:t>
            </a:r>
            <a:r>
              <a:rPr lang="en-US" sz="2200" dirty="0"/>
              <a:t>, </a:t>
            </a:r>
            <a:r>
              <a:rPr lang="en-US" sz="2200" dirty="0" err="1"/>
              <a:t>lastName</a:t>
            </a:r>
            <a:r>
              <a:rPr lang="en-US" sz="2200" dirty="0"/>
              <a:t>)) = ‘</a:t>
            </a:r>
            <a:r>
              <a:rPr lang="en-US" sz="2200" dirty="0" err="1"/>
              <a:t>SeanScott</a:t>
            </a:r>
            <a:r>
              <a:rPr lang="en-US" sz="2200" dirty="0"/>
              <a:t>’</a:t>
            </a:r>
          </a:p>
          <a:p>
            <a:endParaRPr lang="en-US" sz="2400" dirty="0"/>
          </a:p>
          <a:p>
            <a:r>
              <a:rPr lang="en-US" sz="2400" dirty="0"/>
              <a:t>Avoid ORDER BY</a:t>
            </a:r>
          </a:p>
          <a:p>
            <a:pPr lvl="1"/>
            <a:r>
              <a:rPr lang="en-US" sz="2200" dirty="0"/>
              <a:t>Like DISTINCT, sorting rows requires parsing through each row and then comparing it to every other row to determine its place in the order</a:t>
            </a:r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98955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4693619"/>
          </a:xfrm>
        </p:spPr>
        <p:txBody>
          <a:bodyPr>
            <a:normAutofit/>
          </a:bodyPr>
          <a:lstStyle/>
          <a:p>
            <a:r>
              <a:rPr lang="en-US" sz="2200" dirty="0"/>
              <a:t>CREATE, INSERT, UPDATE, and DELETE statements are used to create and populate databases</a:t>
            </a:r>
          </a:p>
          <a:p>
            <a:endParaRPr lang="en-US" sz="1050" dirty="0"/>
          </a:p>
          <a:p>
            <a:r>
              <a:rPr lang="en-US" sz="2200" dirty="0"/>
              <a:t>Learn more about a database by using the DESCRIBE statement and querying the </a:t>
            </a:r>
            <a:r>
              <a:rPr lang="en-US" sz="2200" i="1" dirty="0"/>
              <a:t>information schema</a:t>
            </a:r>
          </a:p>
          <a:p>
            <a:endParaRPr lang="en-US" sz="1100" dirty="0"/>
          </a:p>
          <a:p>
            <a:r>
              <a:rPr lang="en-US" sz="2200" dirty="0"/>
              <a:t> Views are saved SELECT statements that can be used to simplify a complicated query, bring data sources together, or serve as a security mechanism</a:t>
            </a:r>
          </a:p>
          <a:p>
            <a:endParaRPr lang="en-US" sz="1100" dirty="0"/>
          </a:p>
          <a:p>
            <a:r>
              <a:rPr lang="en-US" sz="2200" dirty="0"/>
              <a:t> Understanding SQL’s execution order and best practices for computationally efficient queries can save you a lot of time!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51495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WindowFunction.com: </a:t>
            </a:r>
            <a:r>
              <a:rPr lang="en-US" sz="2000" dirty="0">
                <a:hlinkClick r:id="rId2"/>
              </a:rPr>
              <a:t>https://www.windowfunctions.com/questions/over/1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3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4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5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552777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292329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Database Concepts </a:t>
            </a:r>
          </a:p>
        </p:txBody>
      </p:sp>
    </p:spTree>
    <p:extLst>
      <p:ext uri="{BB962C8B-B14F-4D97-AF65-F5344CB8AC3E}">
        <p14:creationId xmlns:p14="http://schemas.microsoft.com/office/powerpoint/2010/main" val="3278959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and Populating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All of the code we have covered so far concerns querying data from a database</a:t>
            </a:r>
          </a:p>
          <a:p>
            <a:endParaRPr lang="en-US" sz="2200" dirty="0"/>
          </a:p>
          <a:p>
            <a:r>
              <a:rPr lang="en-US" sz="2200" dirty="0"/>
              <a:t>SQL is also used to create, populate, and edit the contents of a database</a:t>
            </a:r>
          </a:p>
          <a:p>
            <a:pPr lvl="1"/>
            <a:r>
              <a:rPr lang="en-US" sz="2000" dirty="0"/>
              <a:t>CREATE, INSERT, UPDATE, DELETE</a:t>
            </a:r>
          </a:p>
          <a:p>
            <a:pPr lvl="1"/>
            <a:endParaRPr lang="en-US" sz="2000" dirty="0"/>
          </a:p>
          <a:p>
            <a:r>
              <a:rPr lang="en-US" sz="2200" dirty="0"/>
              <a:t>These types of statements are generally used by database engineers and database administrators </a:t>
            </a:r>
          </a:p>
          <a:p>
            <a:pPr lvl="1"/>
            <a:r>
              <a:rPr lang="en-US" sz="2000" dirty="0"/>
              <a:t>Data scientists/analysts generally do not have “write” permissions to a database meaning they can’t run these statements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19770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614746" cy="4988259"/>
          </a:xfrm>
        </p:spPr>
        <p:txBody>
          <a:bodyPr>
            <a:normAutofit lnSpcReduction="10000"/>
          </a:bodyPr>
          <a:lstStyle/>
          <a:p>
            <a:r>
              <a:rPr lang="en-US" sz="2200" dirty="0"/>
              <a:t>The CREATE statement is used to create a new empty table</a:t>
            </a:r>
          </a:p>
          <a:p>
            <a:endParaRPr lang="en-US" sz="2200" dirty="0"/>
          </a:p>
          <a:p>
            <a:r>
              <a:rPr lang="en-US" sz="2200" dirty="0"/>
              <a:t>For each column you must specify the header, data type, and length</a:t>
            </a:r>
          </a:p>
          <a:p>
            <a:endParaRPr lang="en-US" sz="2200" dirty="0"/>
          </a:p>
          <a:p>
            <a:r>
              <a:rPr lang="en-US" sz="2200" dirty="0"/>
              <a:t>In addition to column details, you also specify “constraints” within a CREATE statement</a:t>
            </a:r>
          </a:p>
          <a:p>
            <a:endParaRPr lang="en-US" sz="2200" dirty="0"/>
          </a:p>
          <a:p>
            <a:r>
              <a:rPr lang="en-US" sz="2200" dirty="0"/>
              <a:t>What can be customized in constraints?</a:t>
            </a:r>
          </a:p>
          <a:p>
            <a:pPr lvl="1"/>
            <a:r>
              <a:rPr lang="en-US" sz="1800" dirty="0"/>
              <a:t>Which columns are primary/foreign keys</a:t>
            </a:r>
          </a:p>
          <a:p>
            <a:pPr lvl="1"/>
            <a:r>
              <a:rPr lang="en-US" sz="1800" dirty="0"/>
              <a:t>What values are allowed for a column </a:t>
            </a:r>
          </a:p>
          <a:p>
            <a:pPr lvl="1"/>
            <a:r>
              <a:rPr lang="en-US" sz="1800" dirty="0"/>
              <a:t>Are null values allowed for a column</a:t>
            </a:r>
          </a:p>
          <a:p>
            <a:pPr lvl="1"/>
            <a:r>
              <a:rPr lang="en-US" sz="1800" dirty="0"/>
              <a:t>And more!</a:t>
            </a:r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405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5.1</a:t>
            </a:r>
          </a:p>
        </p:txBody>
      </p:sp>
    </p:spTree>
    <p:extLst>
      <p:ext uri="{BB962C8B-B14F-4D97-AF65-F5344CB8AC3E}">
        <p14:creationId xmlns:p14="http://schemas.microsoft.com/office/powerpoint/2010/main" val="753434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94" y="1361741"/>
            <a:ext cx="8903546" cy="530321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The INSERT statement is used to insert new data into a table</a:t>
            </a:r>
          </a:p>
          <a:p>
            <a:endParaRPr lang="en-US" sz="2200" dirty="0"/>
          </a:p>
          <a:p>
            <a:r>
              <a:rPr lang="en-US" sz="2400" dirty="0"/>
              <a:t>INSERT statement inputs:</a:t>
            </a:r>
          </a:p>
          <a:p>
            <a:pPr lvl="1"/>
            <a:r>
              <a:rPr lang="en-US" sz="2000" dirty="0"/>
              <a:t>What table you will be inserting values into</a:t>
            </a:r>
          </a:p>
          <a:p>
            <a:pPr lvl="1"/>
            <a:r>
              <a:rPr lang="en-US" sz="2000" dirty="0"/>
              <a:t>What columns you will be populating</a:t>
            </a:r>
          </a:p>
          <a:p>
            <a:pPr lvl="1"/>
            <a:r>
              <a:rPr lang="en-US" sz="2000" dirty="0"/>
              <a:t>What values you will be inserting</a:t>
            </a:r>
          </a:p>
          <a:p>
            <a:pPr lvl="1"/>
            <a:endParaRPr lang="en-US" sz="2000" dirty="0"/>
          </a:p>
          <a:p>
            <a:r>
              <a:rPr lang="en-US" sz="2400" dirty="0"/>
              <a:t>If no value is specified for a column the value will be null</a:t>
            </a:r>
          </a:p>
          <a:p>
            <a:endParaRPr lang="en-US" sz="2200" dirty="0"/>
          </a:p>
          <a:p>
            <a:r>
              <a:rPr lang="en-US" sz="2400" dirty="0"/>
              <a:t>More than one row can be inserted in one INSERT statement</a:t>
            </a:r>
          </a:p>
          <a:p>
            <a:endParaRPr lang="en-US" sz="2200" dirty="0"/>
          </a:p>
          <a:p>
            <a:r>
              <a:rPr lang="en-US" sz="2400" dirty="0"/>
              <a:t>Statement will return an error if input values are not consistent with constraints set in CREATE statement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0913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5.2</a:t>
            </a:r>
          </a:p>
        </p:txBody>
      </p:sp>
    </p:spTree>
    <p:extLst>
      <p:ext uri="{BB962C8B-B14F-4D97-AF65-F5344CB8AC3E}">
        <p14:creationId xmlns:p14="http://schemas.microsoft.com/office/powerpoint/2010/main" val="390605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47945-CB99-4A2D-8AFD-A1EB2A987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54781"/>
            <a:ext cx="9096586" cy="4693619"/>
          </a:xfrm>
        </p:spPr>
        <p:txBody>
          <a:bodyPr>
            <a:normAutofit/>
          </a:bodyPr>
          <a:lstStyle/>
          <a:p>
            <a:r>
              <a:rPr lang="en-US" sz="2200" dirty="0"/>
              <a:t>The UPDATE statement is used to update a row(s) already inserted into the table</a:t>
            </a:r>
          </a:p>
          <a:p>
            <a:endParaRPr lang="en-US" sz="2200" dirty="0"/>
          </a:p>
          <a:p>
            <a:r>
              <a:rPr lang="en-US" sz="2200" dirty="0"/>
              <a:t>UPDATE statement inputs:</a:t>
            </a:r>
          </a:p>
          <a:p>
            <a:pPr lvl="1"/>
            <a:r>
              <a:rPr lang="en-US" sz="2000" dirty="0"/>
              <a:t>What table you will be updating values in</a:t>
            </a:r>
          </a:p>
          <a:p>
            <a:pPr lvl="1"/>
            <a:r>
              <a:rPr lang="en-US" sz="2000" dirty="0"/>
              <a:t>What columns you will be updating</a:t>
            </a:r>
          </a:p>
          <a:p>
            <a:pPr lvl="1"/>
            <a:r>
              <a:rPr lang="en-US" sz="2000" dirty="0"/>
              <a:t>What new values you will be updating</a:t>
            </a:r>
          </a:p>
          <a:p>
            <a:pPr lvl="1"/>
            <a:r>
              <a:rPr lang="en-US" sz="2000" dirty="0"/>
              <a:t>A WHERE clause that specifies which row(s) to update</a:t>
            </a:r>
          </a:p>
          <a:p>
            <a:pPr lvl="1"/>
            <a:endParaRPr lang="en-US" sz="2000" dirty="0"/>
          </a:p>
          <a:p>
            <a:r>
              <a:rPr lang="en-US" sz="2200" dirty="0"/>
              <a:t>No WHERE clause will update every row in the table!</a:t>
            </a:r>
          </a:p>
          <a:p>
            <a:endParaRPr lang="en-US" sz="2200" dirty="0"/>
          </a:p>
          <a:p>
            <a:endParaRPr lang="en-US" sz="22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309999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26859</TotalTime>
  <Words>1072</Words>
  <Application>Microsoft Office PowerPoint</Application>
  <PresentationFormat>Widescreen</PresentationFormat>
  <Paragraphs>178</Paragraphs>
  <Slides>27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Trebuchet MS</vt:lpstr>
      <vt:lpstr>Wingdings 3</vt:lpstr>
      <vt:lpstr>Facet</vt:lpstr>
      <vt:lpstr>SQL for Data Querying and Analysis</vt:lpstr>
      <vt:lpstr>Agenda</vt:lpstr>
      <vt:lpstr>Database Concepts </vt:lpstr>
      <vt:lpstr>Creating and Populating a Database</vt:lpstr>
      <vt:lpstr>CREATE Statement</vt:lpstr>
      <vt:lpstr>Demo Set 5.1</vt:lpstr>
      <vt:lpstr>INSERT Statement</vt:lpstr>
      <vt:lpstr>Demo Set 5.2</vt:lpstr>
      <vt:lpstr>UPDATE Statement</vt:lpstr>
      <vt:lpstr>Demo Set 5.3</vt:lpstr>
      <vt:lpstr>DELETE Statement</vt:lpstr>
      <vt:lpstr>Demo Set 5.4</vt:lpstr>
      <vt:lpstr>DESCRIBE Statement</vt:lpstr>
      <vt:lpstr>Demo Set 5.5</vt:lpstr>
      <vt:lpstr>Information Schema</vt:lpstr>
      <vt:lpstr>Demo Set 5.6</vt:lpstr>
      <vt:lpstr>Views</vt:lpstr>
      <vt:lpstr>Why Use Views?</vt:lpstr>
      <vt:lpstr>Demo Set 5.7</vt:lpstr>
      <vt:lpstr>Trouble Shooting Techniques</vt:lpstr>
      <vt:lpstr>Query Execution Order </vt:lpstr>
      <vt:lpstr>Tips for Faster Running Queries</vt:lpstr>
      <vt:lpstr>Tips for Faster Running Queries Cont.</vt:lpstr>
      <vt:lpstr>Tips for Faster Running Queries Cont.</vt:lpstr>
      <vt:lpstr>Review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92</cp:revision>
  <dcterms:created xsi:type="dcterms:W3CDTF">2022-05-16T22:13:08Z</dcterms:created>
  <dcterms:modified xsi:type="dcterms:W3CDTF">2025-10-16T21:29:52Z</dcterms:modified>
</cp:coreProperties>
</file>