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4" r:id="rId4"/>
    <p:sldId id="266" r:id="rId5"/>
    <p:sldId id="319" r:id="rId6"/>
    <p:sldId id="318" r:id="rId7"/>
    <p:sldId id="267" r:id="rId8"/>
    <p:sldId id="269" r:id="rId9"/>
    <p:sldId id="265" r:id="rId10"/>
    <p:sldId id="259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320" r:id="rId20"/>
    <p:sldId id="290" r:id="rId21"/>
    <p:sldId id="272" r:id="rId22"/>
    <p:sldId id="321" r:id="rId23"/>
    <p:sldId id="322" r:id="rId24"/>
    <p:sldId id="291" r:id="rId25"/>
    <p:sldId id="288" r:id="rId26"/>
    <p:sldId id="315" r:id="rId27"/>
    <p:sldId id="273" r:id="rId28"/>
    <p:sldId id="292" r:id="rId29"/>
    <p:sldId id="313" r:id="rId30"/>
    <p:sldId id="274" r:id="rId31"/>
    <p:sldId id="293" r:id="rId32"/>
    <p:sldId id="301" r:id="rId33"/>
    <p:sldId id="300" r:id="rId34"/>
    <p:sldId id="299" r:id="rId35"/>
    <p:sldId id="302" r:id="rId36"/>
    <p:sldId id="303" r:id="rId37"/>
    <p:sldId id="310" r:id="rId38"/>
    <p:sldId id="314" r:id="rId39"/>
    <p:sldId id="275" r:id="rId40"/>
    <p:sldId id="308" r:id="rId41"/>
    <p:sldId id="306" r:id="rId42"/>
    <p:sldId id="316" r:id="rId43"/>
    <p:sldId id="276" r:id="rId44"/>
    <p:sldId id="307" r:id="rId45"/>
    <p:sldId id="304" r:id="rId46"/>
    <p:sldId id="305" r:id="rId47"/>
    <p:sldId id="311" r:id="rId48"/>
    <p:sldId id="317" r:id="rId49"/>
    <p:sldId id="277" r:id="rId50"/>
    <p:sldId id="309" r:id="rId51"/>
    <p:sldId id="329" r:id="rId52"/>
    <p:sldId id="330" r:id="rId53"/>
    <p:sldId id="331" r:id="rId54"/>
    <p:sldId id="326" r:id="rId55"/>
    <p:sldId id="296" r:id="rId56"/>
    <p:sldId id="327" r:id="rId57"/>
    <p:sldId id="328" r:id="rId58"/>
    <p:sldId id="270" r:id="rId59"/>
    <p:sldId id="2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6788" autoAdjust="0"/>
  </p:normalViewPr>
  <p:slideViewPr>
    <p:cSldViewPr snapToGrid="0">
      <p:cViewPr varScale="1">
        <p:scale>
          <a:sx n="51" d="100"/>
          <a:sy n="51" d="100"/>
        </p:scale>
        <p:origin x="1220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10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1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7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01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4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359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38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7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7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37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sqlserver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/>
              <a:t>Concatenate</a:t>
            </a:r>
            <a:r>
              <a:rPr lang="en-US" sz="2200" dirty="0"/>
              <a:t>: COLUMN_A || COLUMN_B</a:t>
            </a:r>
            <a:endParaRPr lang="en-US" sz="600" dirty="0"/>
          </a:p>
          <a:p>
            <a:pPr>
              <a:lnSpc>
                <a:spcPct val="170000"/>
              </a:lnSpc>
            </a:pPr>
            <a:r>
              <a:rPr lang="en-US" sz="2200" b="1" dirty="0"/>
              <a:t>Addition</a:t>
            </a:r>
            <a:r>
              <a:rPr lang="en-US" sz="2200" dirty="0"/>
              <a:t>: COLUMN_A +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Subtraction</a:t>
            </a:r>
            <a:r>
              <a:rPr lang="en-US" sz="2200" dirty="0"/>
              <a:t>: COLUMN_A -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Multiplication</a:t>
            </a:r>
            <a:r>
              <a:rPr lang="en-US" sz="2200" dirty="0"/>
              <a:t>: COLUMN_A *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Division</a:t>
            </a:r>
            <a:r>
              <a:rPr lang="en-US" sz="2200" dirty="0"/>
              <a:t>: COLUMN_A / COLUMN_B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297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SQL</a:t>
            </a:r>
            <a:r>
              <a:rPr lang="en-US" sz="2200" b="1" dirty="0"/>
              <a:t> </a:t>
            </a:r>
            <a:r>
              <a:rPr lang="en-US" sz="2200" dirty="0"/>
              <a:t>has several useful functions that can be used in the select clause and elsewhere in your query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Here is an </a:t>
            </a:r>
            <a:r>
              <a:rPr lang="en-US" sz="2200" dirty="0">
                <a:hlinkClick r:id="rId3"/>
              </a:rPr>
              <a:t>exhaustive list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Select absolute value:  </a:t>
            </a:r>
            <a:r>
              <a:rPr lang="en-US" sz="1800" b="1" dirty="0"/>
              <a:t>SELECT ABS(COLUMN_1)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Round to 2 decimal places: </a:t>
            </a:r>
            <a:r>
              <a:rPr lang="en-US" sz="1800" b="1" dirty="0"/>
              <a:t>SELECT ROUND(COLUMN_1, 2)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105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150247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graduated from UNC Chapel Hill in 2014 and received my MS in Business Analytics at Fordham University in 2016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currently work as an analytical consultant at SAS in Cary and previously worked for IBM (use a lot of SQL in both roles!)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 I enjoy playing soccer, running and spending time with my cat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of data based on </a:t>
            </a:r>
            <a:r>
              <a:rPr lang="en-US" sz="2200" i="1" dirty="0"/>
              <a:t>conditions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0428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524904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and raw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174"/>
            <a:ext cx="9370792" cy="4574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5 week course, each week is a different unit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Each week consists of a lecture (Tuesday) and a lab (Thursday)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Lectures will be a mixture of slides and demos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Labs will be fully interactive and consist of SQL practice problems that you will complete and submit during class time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dirty="0"/>
              <a:t>Office hours are Wednesdays </a:t>
            </a:r>
            <a:r>
              <a:rPr lang="en-US" sz="2000"/>
              <a:t>from 5:00 – 6:00 </a:t>
            </a:r>
            <a:r>
              <a:rPr lang="en-US" sz="2000" dirty="0"/>
              <a:t>via zoom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All course info can be found on the course GitHub page!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278324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 pass/fail course.  Grade breakdown is as follows: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Labs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Mid Term Assignment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Final Assignment (33% of Grade)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9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Limit Clause (Bonus!)</a:t>
            </a:r>
          </a:p>
        </p:txBody>
      </p:sp>
    </p:spTree>
    <p:extLst>
      <p:ext uri="{BB962C8B-B14F-4D97-AF65-F5344CB8AC3E}">
        <p14:creationId xmlns:p14="http://schemas.microsoft.com/office/powerpoint/2010/main" val="2036296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limits your output to a subset of rows specified in the clause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is located at the very end of a query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706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1.7</a:t>
            </a:r>
          </a:p>
        </p:txBody>
      </p:sp>
    </p:spTree>
    <p:extLst>
      <p:ext uri="{BB962C8B-B14F-4D97-AF65-F5344CB8AC3E}">
        <p14:creationId xmlns:p14="http://schemas.microsoft.com/office/powerpoint/2010/main" val="3125646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28449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2309531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12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011197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Spend time with provided code as opposed to provided slides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Write your own code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Ask questions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168002" cy="45743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MySQL Workbench is the querying tool we will be using for this course (type SQL code into the tool and get data back!)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MySQL Workbench sits on top of MySQL Server which is a widely used open-source relational database management system (RDBMS)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/>
              <a:t>Everyone should have it installed by now and be connected to data!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More info and usage tips and tricks can be found in installation instructions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Note:  </a:t>
            </a:r>
            <a:r>
              <a:rPr lang="en-US" sz="2000" b="1" dirty="0"/>
              <a:t>Please close out of MySQL Workbench when not actively querying!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Initially developed at IBM in the early 1970’s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41293</TotalTime>
  <Words>2353</Words>
  <Application>Microsoft Office PowerPoint</Application>
  <PresentationFormat>Widescreen</PresentationFormat>
  <Paragraphs>444</Paragraphs>
  <Slides>59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Course Overview</vt:lpstr>
      <vt:lpstr>Grading</vt:lpstr>
      <vt:lpstr>How to Succeed!</vt:lpstr>
      <vt:lpstr>MySQL Workbench</vt:lpstr>
      <vt:lpstr>What is SQL?</vt:lpstr>
      <vt:lpstr>Why should you learn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SQL Syntax Best Practices</vt:lpstr>
      <vt:lpstr>Select Clause</vt:lpstr>
      <vt:lpstr>Select Clause</vt:lpstr>
      <vt:lpstr>Select Clause - Expressions</vt:lpstr>
      <vt:lpstr>Select Clause - Functions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Limit Clause (Bonus!)</vt:lpstr>
      <vt:lpstr>Limit Clause</vt:lpstr>
      <vt:lpstr>Demo Set 1.7</vt:lpstr>
      <vt:lpstr>Review</vt:lpstr>
      <vt:lpstr>Review!</vt:lpstr>
      <vt:lpstr>Anatomy of a SQL Query</vt:lpstr>
      <vt:lpstr>SQL Syntax Best Practices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79</cp:revision>
  <dcterms:created xsi:type="dcterms:W3CDTF">2022-05-16T22:13:08Z</dcterms:created>
  <dcterms:modified xsi:type="dcterms:W3CDTF">2024-08-29T20:41:34Z</dcterms:modified>
</cp:coreProperties>
</file>