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64" r:id="rId3"/>
    <p:sldId id="366" r:id="rId4"/>
    <p:sldId id="288" r:id="rId5"/>
    <p:sldId id="336" r:id="rId6"/>
    <p:sldId id="358" r:id="rId7"/>
    <p:sldId id="357" r:id="rId8"/>
    <p:sldId id="360" r:id="rId9"/>
    <p:sldId id="368" r:id="rId10"/>
    <p:sldId id="361" r:id="rId11"/>
    <p:sldId id="369" r:id="rId12"/>
    <p:sldId id="362" r:id="rId13"/>
    <p:sldId id="370" r:id="rId14"/>
    <p:sldId id="364" r:id="rId15"/>
    <p:sldId id="371" r:id="rId16"/>
    <p:sldId id="363" r:id="rId17"/>
    <p:sldId id="372" r:id="rId18"/>
    <p:sldId id="367" r:id="rId19"/>
    <p:sldId id="377" r:id="rId20"/>
    <p:sldId id="373" r:id="rId21"/>
    <p:sldId id="359" r:id="rId22"/>
    <p:sldId id="365" r:id="rId23"/>
    <p:sldId id="352" r:id="rId24"/>
    <p:sldId id="374" r:id="rId25"/>
    <p:sldId id="353" r:id="rId26"/>
    <p:sldId id="375" r:id="rId27"/>
    <p:sldId id="342" r:id="rId28"/>
    <p:sldId id="318" r:id="rId29"/>
    <p:sldId id="31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709" autoAdjust="0"/>
  </p:normalViewPr>
  <p:slideViewPr>
    <p:cSldViewPr snapToGrid="0">
      <p:cViewPr varScale="1">
        <p:scale>
          <a:sx n="50" d="100"/>
          <a:sy n="50" d="100"/>
        </p:scale>
        <p:origin x="12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979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881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43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0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985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14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79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99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355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2930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58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8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18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71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9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75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85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75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</a:t>
            </a:r>
            <a:r>
              <a:rPr lang="en-US"/>
              <a:t>3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ANY and ALL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ANY and ALL operators offer a way to compare a single value to multiple values</a:t>
            </a:r>
          </a:p>
          <a:p>
            <a:pPr lvl="1"/>
            <a:r>
              <a:rPr lang="en-US" sz="2000" dirty="0"/>
              <a:t>ANY and ALL don’t have to be used in conjunction with a sub query but usually are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the ALL condition to be satisfied the specified condition must be met for </a:t>
            </a:r>
            <a:r>
              <a:rPr lang="en-US" sz="2200" i="1" dirty="0"/>
              <a:t>all</a:t>
            </a:r>
            <a:r>
              <a:rPr lang="en-US" sz="2200" dirty="0"/>
              <a:t> the values in the sub query</a:t>
            </a:r>
            <a:endParaRPr lang="en-US" sz="2000" dirty="0"/>
          </a:p>
          <a:p>
            <a:endParaRPr lang="en-US" sz="2200" dirty="0"/>
          </a:p>
          <a:p>
            <a:r>
              <a:rPr lang="en-US" sz="2200" dirty="0"/>
              <a:t>For the ANY condition to be satisfied the specified condition must be met for </a:t>
            </a:r>
            <a:r>
              <a:rPr lang="en-US" sz="2200" i="1" dirty="0"/>
              <a:t>any </a:t>
            </a:r>
            <a:r>
              <a:rPr lang="en-US" sz="2200" dirty="0"/>
              <a:t>of the values in the sub query</a:t>
            </a:r>
            <a:endParaRPr lang="en-US" sz="2000" dirty="0"/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These operators are frequently used in the having clause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9738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3.3</a:t>
            </a:r>
          </a:p>
        </p:txBody>
      </p:sp>
    </p:spTree>
    <p:extLst>
      <p:ext uri="{BB962C8B-B14F-4D97-AF65-F5344CB8AC3E}">
        <p14:creationId xmlns:p14="http://schemas.microsoft.com/office/powerpoint/2010/main" val="400700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Multi Column Multi Row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Used similarly to multi row single column sub queries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Checking for membership, but across multiple columns</a:t>
            </a:r>
          </a:p>
          <a:p>
            <a:endParaRPr lang="en-US" sz="2200" dirty="0"/>
          </a:p>
          <a:p>
            <a:r>
              <a:rPr lang="en-US" sz="2200" dirty="0"/>
              <a:t>Not frequently used but a good tool to have in your SQL toolbox!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47436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3.4</a:t>
            </a:r>
          </a:p>
        </p:txBody>
      </p:sp>
    </p:spTree>
    <p:extLst>
      <p:ext uri="{BB962C8B-B14F-4D97-AF65-F5344CB8AC3E}">
        <p14:creationId xmlns:p14="http://schemas.microsoft.com/office/powerpoint/2010/main" val="2320730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using Exists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EXISTS operator is useful when you want to identify if a relationship exists without regard for quantity </a:t>
            </a:r>
          </a:p>
          <a:p>
            <a:endParaRPr lang="en-US" sz="2200" dirty="0"/>
          </a:p>
          <a:p>
            <a:r>
              <a:rPr lang="en-US" sz="2200" dirty="0"/>
              <a:t>Using the EXISTS operator, a sub query can return zero, one or many rows and the condition checks if the sub query </a:t>
            </a:r>
            <a:r>
              <a:rPr lang="en-US" sz="2200" b="1" dirty="0"/>
              <a:t>returned at least one row</a:t>
            </a:r>
          </a:p>
          <a:p>
            <a:pPr lvl="1"/>
            <a:r>
              <a:rPr lang="en-US" sz="2000" dirty="0"/>
              <a:t>If condition is met, values for columns in SELECT clause are returned</a:t>
            </a:r>
          </a:p>
          <a:p>
            <a:endParaRPr lang="en-US" sz="2200" dirty="0"/>
          </a:p>
          <a:p>
            <a:r>
              <a:rPr lang="en-US" sz="2200" dirty="0"/>
              <a:t>You can also use the NON EXISTS operator to return values to the results set when the condition is not met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875490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3.5</a:t>
            </a:r>
          </a:p>
        </p:txBody>
      </p:sp>
    </p:spTree>
    <p:extLst>
      <p:ext uri="{BB962C8B-B14F-4D97-AF65-F5344CB8AC3E}">
        <p14:creationId xmlns:p14="http://schemas.microsoft.com/office/powerpoint/2010/main" val="375590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as a 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9168002" cy="4693619"/>
          </a:xfrm>
        </p:spPr>
        <p:txBody>
          <a:bodyPr>
            <a:normAutofit/>
          </a:bodyPr>
          <a:lstStyle/>
          <a:p>
            <a:r>
              <a:rPr lang="en-US" sz="2200" dirty="0"/>
              <a:t>Remember a </a:t>
            </a:r>
            <a:r>
              <a:rPr lang="en-US" sz="2200" i="1" dirty="0"/>
              <a:t>table </a:t>
            </a:r>
            <a:r>
              <a:rPr lang="en-US" sz="2200" dirty="0"/>
              <a:t>in the FROM clause can be many things…</a:t>
            </a:r>
          </a:p>
          <a:p>
            <a:pPr lvl="1"/>
            <a:r>
              <a:rPr lang="en-US" sz="1800" dirty="0"/>
              <a:t>Including the result of a sub query!</a:t>
            </a:r>
          </a:p>
          <a:p>
            <a:pPr lvl="1"/>
            <a:endParaRPr lang="en-US" sz="1800" dirty="0"/>
          </a:p>
          <a:p>
            <a:r>
              <a:rPr lang="en-US" sz="2200" dirty="0"/>
              <a:t>When a sub query is included in the FROM clause it is considered a data source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Very powerful because you can customize what inputs go into a join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A common use is pairing an inner join with a subquery to filter rows to a specific subset of values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01288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3.6</a:t>
            </a:r>
          </a:p>
        </p:txBody>
      </p:sp>
    </p:spTree>
    <p:extLst>
      <p:ext uri="{BB962C8B-B14F-4D97-AF65-F5344CB8AC3E}">
        <p14:creationId xmlns:p14="http://schemas.microsoft.com/office/powerpoint/2010/main" val="2762314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Sub Queries as a Common Table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9088103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Common Table Expressions (CTEs) leverage sub queries in the WITH clause (new clause alert!!!) </a:t>
            </a:r>
          </a:p>
          <a:p>
            <a:pPr lvl="1"/>
            <a:r>
              <a:rPr lang="en-US" sz="2000" dirty="0"/>
              <a:t>WITH clause is positioned before the SELECT clause</a:t>
            </a:r>
          </a:p>
          <a:p>
            <a:pPr lvl="1"/>
            <a:endParaRPr lang="en-US" sz="2000" dirty="0"/>
          </a:p>
          <a:p>
            <a:r>
              <a:rPr lang="en-US" sz="2200" dirty="0"/>
              <a:t>All CTEs are established at the beginning of the query and given names which are referenced later in the main containing query</a:t>
            </a:r>
          </a:p>
          <a:p>
            <a:pPr lvl="1"/>
            <a:endParaRPr lang="en-US" sz="2000" dirty="0"/>
          </a:p>
          <a:p>
            <a:r>
              <a:rPr lang="en-US" sz="2200" dirty="0"/>
              <a:t>CTEs are effective when there are many sub queries in your query</a:t>
            </a:r>
          </a:p>
          <a:p>
            <a:pPr lvl="1"/>
            <a:r>
              <a:rPr lang="en-US" sz="2000" dirty="0"/>
              <a:t>Improves organization but can hurt interpretability! (in my opinion)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76919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BC6A86-2186-40C6-9BE2-F44C0E692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61" y="1027136"/>
            <a:ext cx="3470661" cy="53117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3A372-3AE4-4EE1-9D73-BD7703073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521" y="1027136"/>
            <a:ext cx="2713038" cy="54848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9666D573-0D5A-4938-A6AF-D5783337E104}"/>
              </a:ext>
            </a:extLst>
          </p:cNvPr>
          <p:cNvSpPr/>
          <p:nvPr/>
        </p:nvSpPr>
        <p:spPr>
          <a:xfrm>
            <a:off x="4079761" y="3420029"/>
            <a:ext cx="1339398" cy="2629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5C1E9B9-1993-4D71-8700-3F8482CCBE65}"/>
              </a:ext>
            </a:extLst>
          </p:cNvPr>
          <p:cNvSpPr txBox="1">
            <a:spLocks/>
          </p:cNvSpPr>
          <p:nvPr/>
        </p:nvSpPr>
        <p:spPr>
          <a:xfrm>
            <a:off x="804334" y="723900"/>
            <a:ext cx="8619066" cy="2629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Which regions have higher member populations than regions 8, 9, and 7?</a:t>
            </a:r>
          </a:p>
        </p:txBody>
      </p:sp>
    </p:spTree>
    <p:extLst>
      <p:ext uri="{BB962C8B-B14F-4D97-AF65-F5344CB8AC3E}">
        <p14:creationId xmlns:p14="http://schemas.microsoft.com/office/powerpoint/2010/main" val="217176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200" dirty="0"/>
              <a:t>Review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Sub Queries </a:t>
            </a:r>
          </a:p>
          <a:p>
            <a:pPr>
              <a:lnSpc>
                <a:spcPct val="200000"/>
              </a:lnSpc>
            </a:pPr>
            <a:r>
              <a:rPr lang="en-US" sz="2200" dirty="0"/>
              <a:t>Conditional Logic</a:t>
            </a:r>
          </a:p>
          <a:p>
            <a:pPr>
              <a:lnSpc>
                <a:spcPct val="20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3.7</a:t>
            </a:r>
          </a:p>
        </p:txBody>
      </p:sp>
    </p:spTree>
    <p:extLst>
      <p:ext uri="{BB962C8B-B14F-4D97-AF65-F5344CB8AC3E}">
        <p14:creationId xmlns:p14="http://schemas.microsoft.com/office/powerpoint/2010/main" val="3321591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Conditional Logic</a:t>
            </a:r>
          </a:p>
        </p:txBody>
      </p:sp>
    </p:spTree>
    <p:extLst>
      <p:ext uri="{BB962C8B-B14F-4D97-AF65-F5344CB8AC3E}">
        <p14:creationId xmlns:p14="http://schemas.microsoft.com/office/powerpoint/2010/main" val="3770339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Conditional Logic?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1974"/>
            <a:ext cx="9185757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Conditional logic is the ability to take one of multiple paths during the execution of a program</a:t>
            </a:r>
          </a:p>
          <a:p>
            <a:pPr lvl="1"/>
            <a:r>
              <a:rPr lang="en-US" sz="2000" dirty="0"/>
              <a:t>Think IF -&gt; THEN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The CASE expression is SQL’s optimal method to express and execute conditional logic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CASE expressions are executed in the SELECT cause (for our purposes)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7782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Searched CASE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176880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Searched CASE expressions are the most common use for CASE expressions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Can return a string, expression, column value or even the result of a sub query</a:t>
            </a:r>
          </a:p>
          <a:p>
            <a:endParaRPr lang="en-US" sz="2200" dirty="0"/>
          </a:p>
          <a:p>
            <a:r>
              <a:rPr lang="en-US" sz="2200" dirty="0"/>
              <a:t>The value following ELSE in a searched CASE expression is considered the default value of the expression</a:t>
            </a:r>
          </a:p>
          <a:p>
            <a:endParaRPr lang="en-US" sz="2200" dirty="0"/>
          </a:p>
          <a:p>
            <a:r>
              <a:rPr lang="en-US" sz="2200" dirty="0"/>
              <a:t>Once a condition in the expression is met, the rest of the expression is ignored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3.8</a:t>
            </a:r>
          </a:p>
        </p:txBody>
      </p:sp>
    </p:spTree>
    <p:extLst>
      <p:ext uri="{BB962C8B-B14F-4D97-AF65-F5344CB8AC3E}">
        <p14:creationId xmlns:p14="http://schemas.microsoft.com/office/powerpoint/2010/main" val="2391920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Set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CASE expressions can help when you want results all in one row</a:t>
            </a:r>
          </a:p>
          <a:p>
            <a:pPr lvl="1"/>
            <a:r>
              <a:rPr lang="en-US" sz="2000" dirty="0"/>
              <a:t>Similar to transposing the results of a GROUP BY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200" dirty="0"/>
              <a:t>Using CASE to transform your result requires much code but is very flexible!</a:t>
            </a:r>
          </a:p>
          <a:p>
            <a:endParaRPr lang="en-US" sz="2200" dirty="0"/>
          </a:p>
          <a:p>
            <a:r>
              <a:rPr lang="en-US" sz="2200" dirty="0"/>
              <a:t>A separate CASE expression is required for each column desired in your result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3.9</a:t>
            </a:r>
          </a:p>
        </p:txBody>
      </p:sp>
    </p:spTree>
    <p:extLst>
      <p:ext uri="{BB962C8B-B14F-4D97-AF65-F5344CB8AC3E}">
        <p14:creationId xmlns:p14="http://schemas.microsoft.com/office/powerpoint/2010/main" val="19622226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469843" cy="4664629"/>
          </a:xfrm>
        </p:spPr>
        <p:txBody>
          <a:bodyPr>
            <a:normAutofit/>
          </a:bodyPr>
          <a:lstStyle/>
          <a:p>
            <a:r>
              <a:rPr lang="en-US" sz="2000" dirty="0"/>
              <a:t>Sub queries are a query within another query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result of a sub query can be a single row and single column, multiple rows and single column or multiple rows and multiple column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CASE expression is SQL’s optimal method to express and execute conditional logic</a:t>
            </a:r>
          </a:p>
          <a:p>
            <a:endParaRPr lang="en-US" sz="2000" dirty="0"/>
          </a:p>
          <a:p>
            <a:r>
              <a:rPr lang="en-US" sz="2000" dirty="0"/>
              <a:t>CASE expressions and sub queries are often used together!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93140" cy="4664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primary key </a:t>
            </a:r>
            <a:r>
              <a:rPr lang="en-US" dirty="0"/>
              <a:t>is a unique identifier within a table while a </a:t>
            </a:r>
            <a:r>
              <a:rPr lang="en-US" i="1" dirty="0"/>
              <a:t>foreign key</a:t>
            </a:r>
            <a:r>
              <a:rPr lang="en-US" dirty="0"/>
              <a:t> serves as a link to another table where the same values serve as a primary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join</a:t>
            </a:r>
            <a:r>
              <a:rPr lang="en-US" dirty="0"/>
              <a:t> is an operation that uses related columns (primary/foreign) between tables to combine data from multiple tables into one query.  Located in the from clause!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joins to join more than 2 tables at a time (table aliases helpful here!)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and set operators are a great way to combine, filter, and manipulate your data across multiple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must have the same number of columns and the same types for corresponding columns</a:t>
            </a:r>
          </a:p>
        </p:txBody>
      </p:sp>
    </p:spTree>
    <p:extLst>
      <p:ext uri="{BB962C8B-B14F-4D97-AF65-F5344CB8AC3E}">
        <p14:creationId xmlns:p14="http://schemas.microsoft.com/office/powerpoint/2010/main" val="2530439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Sub Queries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928305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Sub queries are a </a:t>
            </a:r>
            <a:r>
              <a:rPr lang="en-US" sz="2200" b="1" dirty="0"/>
              <a:t>query within another query (containing query)</a:t>
            </a:r>
          </a:p>
          <a:p>
            <a:pPr lvl="1"/>
            <a:r>
              <a:rPr lang="en-US" sz="2000" dirty="0"/>
              <a:t>Always contained with parenthesis!</a:t>
            </a:r>
          </a:p>
          <a:p>
            <a:pPr lvl="1"/>
            <a:endParaRPr lang="en-US" sz="1800" dirty="0"/>
          </a:p>
          <a:p>
            <a:r>
              <a:rPr lang="en-US" sz="2200" dirty="0"/>
              <a:t>Like any SQL query, sub queries can return…</a:t>
            </a:r>
          </a:p>
          <a:p>
            <a:pPr lvl="1"/>
            <a:r>
              <a:rPr lang="en-US" sz="2000" dirty="0"/>
              <a:t>Single row and single column</a:t>
            </a:r>
          </a:p>
          <a:p>
            <a:pPr lvl="1"/>
            <a:r>
              <a:rPr lang="en-US" sz="2000" dirty="0"/>
              <a:t>Multiple rows and single column</a:t>
            </a:r>
          </a:p>
          <a:p>
            <a:pPr lvl="1"/>
            <a:r>
              <a:rPr lang="en-US" sz="2000" dirty="0"/>
              <a:t>Multiple rows and multiple columns</a:t>
            </a:r>
          </a:p>
          <a:p>
            <a:pPr lvl="1"/>
            <a:endParaRPr lang="en-US" sz="2000" dirty="0"/>
          </a:p>
          <a:p>
            <a:r>
              <a:rPr lang="en-US" sz="2200" dirty="0"/>
              <a:t>Sub queries are executed before the rest of the query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Scalar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sub query that returns a </a:t>
            </a:r>
            <a:r>
              <a:rPr lang="en-US" sz="2200" b="1" dirty="0"/>
              <a:t>single row and single column </a:t>
            </a:r>
            <a:r>
              <a:rPr lang="en-US" sz="2200" dirty="0"/>
              <a:t>is called a </a:t>
            </a:r>
            <a:r>
              <a:rPr lang="en-US" sz="2200" b="1" dirty="0"/>
              <a:t>scalar sub query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They are most frequently used as part of a condition referencing equality/inequality (=, &lt;&gt;, &gt;=, &lt;=, &gt;, &lt;)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When using a sub query as part of an equality condition the sub query </a:t>
            </a:r>
            <a:r>
              <a:rPr lang="en-US" sz="2200" b="1" dirty="0"/>
              <a:t>must return a single row and single column</a:t>
            </a:r>
          </a:p>
          <a:p>
            <a:pPr lvl="1"/>
            <a:r>
              <a:rPr lang="en-US" sz="2000" dirty="0"/>
              <a:t>In other words… it must be scalar!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4511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9487598" cy="1320800"/>
          </a:xfrm>
        </p:spPr>
        <p:txBody>
          <a:bodyPr/>
          <a:lstStyle/>
          <a:p>
            <a:r>
              <a:rPr lang="en-US" dirty="0"/>
              <a:t>Multi Row Single Column Sub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4218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Multiple row single column sub queries are used similarly to scalar sub queries </a:t>
            </a:r>
            <a:endParaRPr lang="en-US" sz="2200" b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However, we check for </a:t>
            </a:r>
            <a:r>
              <a:rPr lang="en-US" sz="2200" i="1" dirty="0"/>
              <a:t>membership </a:t>
            </a:r>
            <a:r>
              <a:rPr lang="en-US" sz="2200" dirty="0"/>
              <a:t>instead of </a:t>
            </a:r>
            <a:r>
              <a:rPr lang="en-US" sz="2200" i="1" dirty="0"/>
              <a:t>equality</a:t>
            </a:r>
          </a:p>
          <a:p>
            <a:pPr lvl="1"/>
            <a:r>
              <a:rPr lang="en-US" sz="2000" dirty="0"/>
              <a:t>We cannot equate a single value to a set of values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Use the IN and NOT IN operators with these sub queries as opposed to our equality/inequality operators 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240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3.2</a:t>
            </a:r>
          </a:p>
        </p:txBody>
      </p:sp>
    </p:spTree>
    <p:extLst>
      <p:ext uri="{BB962C8B-B14F-4D97-AF65-F5344CB8AC3E}">
        <p14:creationId xmlns:p14="http://schemas.microsoft.com/office/powerpoint/2010/main" val="24596007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20700</TotalTime>
  <Words>1031</Words>
  <Application>Microsoft Office PowerPoint</Application>
  <PresentationFormat>Widescreen</PresentationFormat>
  <Paragraphs>152</Paragraphs>
  <Slides>29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Sub Queries</vt:lpstr>
      <vt:lpstr>Sub Queries</vt:lpstr>
      <vt:lpstr>Scalar Sub Queries</vt:lpstr>
      <vt:lpstr>Demo Set 3.1</vt:lpstr>
      <vt:lpstr>Multi Row Single Column Sub Queries</vt:lpstr>
      <vt:lpstr>Demo Set 3.2</vt:lpstr>
      <vt:lpstr>ANY and ALL Operators</vt:lpstr>
      <vt:lpstr>Demo Set 3.3</vt:lpstr>
      <vt:lpstr>Multi Column Multi Row Sub Queries</vt:lpstr>
      <vt:lpstr>Demo Set 3.4</vt:lpstr>
      <vt:lpstr>Sub Queries using Exists</vt:lpstr>
      <vt:lpstr>Demo Set 3.5</vt:lpstr>
      <vt:lpstr>Sub Queries as a Data Source</vt:lpstr>
      <vt:lpstr>Demo Set 3.6</vt:lpstr>
      <vt:lpstr>Sub Queries as a Common Table Expression</vt:lpstr>
      <vt:lpstr>PowerPoint Presentation</vt:lpstr>
      <vt:lpstr>Demo Set 3.7</vt:lpstr>
      <vt:lpstr>Conditional Logic</vt:lpstr>
      <vt:lpstr>What is Conditional Logic?</vt:lpstr>
      <vt:lpstr>Searched CASE Expressions</vt:lpstr>
      <vt:lpstr>Demo Set 3.8</vt:lpstr>
      <vt:lpstr>Result Set Transformations</vt:lpstr>
      <vt:lpstr>Demo Set 3.9</vt:lpstr>
      <vt:lpstr>Review!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70</cp:revision>
  <dcterms:created xsi:type="dcterms:W3CDTF">2022-05-16T22:13:08Z</dcterms:created>
  <dcterms:modified xsi:type="dcterms:W3CDTF">2022-09-13T21:12:35Z</dcterms:modified>
</cp:coreProperties>
</file>