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4" r:id="rId3"/>
    <p:sldId id="314" r:id="rId4"/>
    <p:sldId id="317" r:id="rId5"/>
    <p:sldId id="296" r:id="rId6"/>
    <p:sldId id="320" r:id="rId7"/>
    <p:sldId id="361" r:id="rId8"/>
    <p:sldId id="259" r:id="rId9"/>
    <p:sldId id="266" r:id="rId10"/>
    <p:sldId id="352" r:id="rId11"/>
    <p:sldId id="329" r:id="rId12"/>
    <p:sldId id="343" r:id="rId13"/>
    <p:sldId id="345" r:id="rId14"/>
    <p:sldId id="313" r:id="rId15"/>
    <p:sldId id="288" r:id="rId16"/>
    <p:sldId id="336" r:id="rId17"/>
    <p:sldId id="328" r:id="rId18"/>
    <p:sldId id="351" r:id="rId19"/>
    <p:sldId id="333" r:id="rId20"/>
    <p:sldId id="331" r:id="rId21"/>
    <p:sldId id="358" r:id="rId22"/>
    <p:sldId id="337" r:id="rId23"/>
    <p:sldId id="304" r:id="rId24"/>
    <p:sldId id="356" r:id="rId25"/>
    <p:sldId id="357" r:id="rId26"/>
    <p:sldId id="344" r:id="rId27"/>
    <p:sldId id="347" r:id="rId28"/>
    <p:sldId id="362" r:id="rId29"/>
    <p:sldId id="353" r:id="rId30"/>
    <p:sldId id="334" r:id="rId31"/>
    <p:sldId id="335" r:id="rId32"/>
    <p:sldId id="349" r:id="rId33"/>
    <p:sldId id="355" r:id="rId34"/>
    <p:sldId id="359" r:id="rId35"/>
    <p:sldId id="360" r:id="rId36"/>
    <p:sldId id="342" r:id="rId37"/>
    <p:sldId id="318" r:id="rId38"/>
    <p:sldId id="31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96" autoAdjust="0"/>
  </p:normalViewPr>
  <p:slideViewPr>
    <p:cSldViewPr snapToGrid="0">
      <p:cViewPr varScale="1">
        <p:scale>
          <a:sx n="94" d="100"/>
          <a:sy n="94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39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9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0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8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07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5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9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1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50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6914422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</a:t>
            </a:r>
            <a:r>
              <a:rPr lang="en-US"/>
              <a:t>2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13826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Join?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EF2725-C47C-4572-9264-59FDCB50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679730" cy="4664629"/>
          </a:xfrm>
        </p:spPr>
        <p:txBody>
          <a:bodyPr>
            <a:normAutofit/>
          </a:bodyPr>
          <a:lstStyle/>
          <a:p>
            <a:r>
              <a:rPr lang="en-US" sz="2200" dirty="0"/>
              <a:t>A join is an operation that uses related columns between tables to combine data from multiple tables into one query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Joins typically leverage both a </a:t>
            </a:r>
            <a:r>
              <a:rPr lang="en-US" sz="2200" i="1" dirty="0"/>
              <a:t>primary key</a:t>
            </a:r>
            <a:r>
              <a:rPr lang="en-US" sz="2200" dirty="0"/>
              <a:t> and a </a:t>
            </a:r>
            <a:r>
              <a:rPr lang="en-US" sz="2200" i="1" dirty="0"/>
              <a:t>foreign key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Joins are located in the </a:t>
            </a:r>
            <a:r>
              <a:rPr lang="en-US" sz="2200" i="1" dirty="0"/>
              <a:t>from clause </a:t>
            </a:r>
            <a:r>
              <a:rPr lang="en-US" sz="2200" dirty="0"/>
              <a:t>of a SQL query *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036FF-AFF8-49AA-A37D-AFAC6E9199A1}"/>
              </a:ext>
            </a:extLst>
          </p:cNvPr>
          <p:cNvSpPr txBox="1"/>
          <p:nvPr/>
        </p:nvSpPr>
        <p:spPr>
          <a:xfrm>
            <a:off x="1104900" y="6248400"/>
            <a:ext cx="681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There is an additional syntax for joins from version SQL92 that puts joins in the where clause, but this syntax is considered less flexible and less interpretable </a:t>
            </a:r>
          </a:p>
        </p:txBody>
      </p:sp>
    </p:spTree>
    <p:extLst>
      <p:ext uri="{BB962C8B-B14F-4D97-AF65-F5344CB8AC3E}">
        <p14:creationId xmlns:p14="http://schemas.microsoft.com/office/powerpoint/2010/main" val="20941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F89D4-1D91-4FD4-91F6-7BEB7E83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69" y="1930400"/>
            <a:ext cx="1562100" cy="1819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715774-C6C3-48B9-BBA4-7D86A0B3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8" y="1930400"/>
            <a:ext cx="5457825" cy="18288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E6DD0-2191-4711-84F0-1A62DDDF1E60}"/>
              </a:ext>
            </a:extLst>
          </p:cNvPr>
          <p:cNvCxnSpPr>
            <a:cxnSpLocks/>
          </p:cNvCxnSpPr>
          <p:nvPr/>
        </p:nvCxnSpPr>
        <p:spPr>
          <a:xfrm>
            <a:off x="5901837" y="2201597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94541-54F6-4056-8351-CE40E7BACB55}"/>
              </a:ext>
            </a:extLst>
          </p:cNvPr>
          <p:cNvCxnSpPr>
            <a:cxnSpLocks/>
          </p:cNvCxnSpPr>
          <p:nvPr/>
        </p:nvCxnSpPr>
        <p:spPr>
          <a:xfrm>
            <a:off x="5913689" y="3666537"/>
            <a:ext cx="91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8A58A-8596-4FE6-BF06-D1E408D69594}"/>
              </a:ext>
            </a:extLst>
          </p:cNvPr>
          <p:cNvCxnSpPr>
            <a:cxnSpLocks/>
          </p:cNvCxnSpPr>
          <p:nvPr/>
        </p:nvCxnSpPr>
        <p:spPr>
          <a:xfrm flipV="1">
            <a:off x="5872503" y="2430514"/>
            <a:ext cx="951222" cy="11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C85347-BAE8-4A82-AC07-CF61C4E4FD8C}"/>
              </a:ext>
            </a:extLst>
          </p:cNvPr>
          <p:cNvCxnSpPr>
            <a:cxnSpLocks/>
          </p:cNvCxnSpPr>
          <p:nvPr/>
        </p:nvCxnSpPr>
        <p:spPr>
          <a:xfrm flipV="1">
            <a:off x="5872503" y="2489290"/>
            <a:ext cx="951222" cy="57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CF3FC-90AD-45BE-B4DB-9F3BB1716E21}"/>
              </a:ext>
            </a:extLst>
          </p:cNvPr>
          <p:cNvCxnSpPr>
            <a:cxnSpLocks/>
          </p:cNvCxnSpPr>
          <p:nvPr/>
        </p:nvCxnSpPr>
        <p:spPr>
          <a:xfrm>
            <a:off x="5933505" y="2386923"/>
            <a:ext cx="890220" cy="121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648124-BE26-4FA7-BDF8-03CD6FEFA07C}"/>
              </a:ext>
            </a:extLst>
          </p:cNvPr>
          <p:cNvSpPr txBox="1"/>
          <p:nvPr/>
        </p:nvSpPr>
        <p:spPr>
          <a:xfrm>
            <a:off x="1983568" y="1557461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 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D40E9-6E51-4863-A632-59698B018A97}"/>
              </a:ext>
            </a:extLst>
          </p:cNvPr>
          <p:cNvSpPr txBox="1"/>
          <p:nvPr/>
        </p:nvSpPr>
        <p:spPr>
          <a:xfrm>
            <a:off x="6823725" y="1557461"/>
            <a:ext cx="216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Table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38A27E-7A39-4116-8688-BE7C70A95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14" y="4465325"/>
            <a:ext cx="3562350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F7AB796-FF56-424A-A578-78D179846D00}"/>
              </a:ext>
            </a:extLst>
          </p:cNvPr>
          <p:cNvSpPr/>
          <p:nvPr/>
        </p:nvSpPr>
        <p:spPr>
          <a:xfrm>
            <a:off x="4651899" y="5007006"/>
            <a:ext cx="905522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29FF1B-CD56-4E31-9B1F-276F802E2997}"/>
              </a:ext>
            </a:extLst>
          </p:cNvPr>
          <p:cNvSpPr txBox="1"/>
          <p:nvPr/>
        </p:nvSpPr>
        <p:spPr>
          <a:xfrm>
            <a:off x="6996893" y="4095993"/>
            <a:ext cx="9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6A6EBE-3246-4F57-8C1B-22E28798EC57}"/>
              </a:ext>
            </a:extLst>
          </p:cNvPr>
          <p:cNvSpPr txBox="1"/>
          <p:nvPr/>
        </p:nvSpPr>
        <p:spPr>
          <a:xfrm>
            <a:off x="1983568" y="4095993"/>
            <a:ext cx="9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84D8241-8A0A-457D-89ED-25DA5F14A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886" y="4521887"/>
            <a:ext cx="3448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C4C54F7-89C2-456D-BED6-3EAD5EB5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48" y="1594445"/>
            <a:ext cx="4574026" cy="2382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Join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6902A171-6C31-405C-934A-8A368D6E1B81}"/>
              </a:ext>
            </a:extLst>
          </p:cNvPr>
          <p:cNvSpPr/>
          <p:nvPr/>
        </p:nvSpPr>
        <p:spPr>
          <a:xfrm flipH="1">
            <a:off x="5739182" y="1939905"/>
            <a:ext cx="163194" cy="1012100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CC3E47-48C8-4108-BABD-74EC1D15F53E}"/>
              </a:ext>
            </a:extLst>
          </p:cNvPr>
          <p:cNvCxnSpPr>
            <a:cxnSpLocks/>
          </p:cNvCxnSpPr>
          <p:nvPr/>
        </p:nvCxnSpPr>
        <p:spPr>
          <a:xfrm>
            <a:off x="5902376" y="2433536"/>
            <a:ext cx="93365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73E4FA8B-626B-411D-9A57-7ABB720DB917}"/>
              </a:ext>
            </a:extLst>
          </p:cNvPr>
          <p:cNvSpPr/>
          <p:nvPr/>
        </p:nvSpPr>
        <p:spPr>
          <a:xfrm rot="16200000">
            <a:off x="5931960" y="2190318"/>
            <a:ext cx="107801" cy="3458785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57A804-FD72-4D30-A7FC-0D570FF436F2}"/>
              </a:ext>
            </a:extLst>
          </p:cNvPr>
          <p:cNvCxnSpPr>
            <a:cxnSpLocks/>
          </p:cNvCxnSpPr>
          <p:nvPr/>
        </p:nvCxnSpPr>
        <p:spPr>
          <a:xfrm>
            <a:off x="5902376" y="3973611"/>
            <a:ext cx="0" cy="52967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17038910-9C2E-4E3C-80DD-DCDE44DF11E1}"/>
              </a:ext>
            </a:extLst>
          </p:cNvPr>
          <p:cNvSpPr/>
          <p:nvPr/>
        </p:nvSpPr>
        <p:spPr>
          <a:xfrm>
            <a:off x="3381581" y="3409570"/>
            <a:ext cx="206806" cy="202092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9ECF9-DECF-402B-8235-3BE8D68E81BE}"/>
              </a:ext>
            </a:extLst>
          </p:cNvPr>
          <p:cNvCxnSpPr>
            <a:cxnSpLocks/>
          </p:cNvCxnSpPr>
          <p:nvPr/>
        </p:nvCxnSpPr>
        <p:spPr>
          <a:xfrm>
            <a:off x="2447925" y="3528911"/>
            <a:ext cx="93365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39883C-80FB-43B4-8190-573153FC5CD0}"/>
              </a:ext>
            </a:extLst>
          </p:cNvPr>
          <p:cNvSpPr txBox="1"/>
          <p:nvPr/>
        </p:nvSpPr>
        <p:spPr>
          <a:xfrm>
            <a:off x="6886919" y="1666218"/>
            <a:ext cx="25417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joining multiple tables, columns in the select clause should include the source table as a prefix to specify to the server where to pull the column from and avoid ambiguity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6467A-266B-44D8-BB10-362F3C26F853}"/>
              </a:ext>
            </a:extLst>
          </p:cNvPr>
          <p:cNvSpPr txBox="1"/>
          <p:nvPr/>
        </p:nvSpPr>
        <p:spPr>
          <a:xfrm>
            <a:off x="178595" y="2971879"/>
            <a:ext cx="2493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Specify what kind of join you are performing (INNER) and what table you are joining in (category)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50FE51-239A-438C-A2EF-D0A41FE998F2}"/>
              </a:ext>
            </a:extLst>
          </p:cNvPr>
          <p:cNvSpPr txBox="1"/>
          <p:nvPr/>
        </p:nvSpPr>
        <p:spPr>
          <a:xfrm>
            <a:off x="4925313" y="4512787"/>
            <a:ext cx="3275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ON subclause shows how tables are related by specifying their relationship between 1 or more keys</a:t>
            </a:r>
          </a:p>
        </p:txBody>
      </p:sp>
    </p:spTree>
    <p:extLst>
      <p:ext uri="{BB962C8B-B14F-4D97-AF65-F5344CB8AC3E}">
        <p14:creationId xmlns:p14="http://schemas.microsoft.com/office/powerpoint/2010/main" val="50321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9E58-95DB-483D-929C-0905AED5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200" dirty="0"/>
              <a:t>An inner join return all records that have matching values in </a:t>
            </a:r>
            <a:r>
              <a:rPr lang="en-US" sz="2200" i="1" dirty="0"/>
              <a:t>both tables</a:t>
            </a:r>
          </a:p>
          <a:p>
            <a:pPr marL="0" indent="0">
              <a:buNone/>
            </a:pPr>
            <a:endParaRPr lang="en-US" sz="2200" i="1" dirty="0"/>
          </a:p>
          <a:p>
            <a:r>
              <a:rPr lang="en-US" sz="2200" dirty="0"/>
              <a:t>Inner joins can be useful for filtering to a subset of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E3E3E-DD79-4ED4-A6AA-062439B0C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83"/>
          <a:stretch/>
        </p:blipFill>
        <p:spPr>
          <a:xfrm>
            <a:off x="2917057" y="3429000"/>
            <a:ext cx="4369567" cy="24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2.1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D3E83-0BB4-4A1D-B9BE-6C3022CCB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99"/>
          <a:stretch/>
        </p:blipFill>
        <p:spPr>
          <a:xfrm>
            <a:off x="2771775" y="3746261"/>
            <a:ext cx="4324350" cy="25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right join returns all rows from the </a:t>
            </a:r>
            <a:r>
              <a:rPr lang="en-US" sz="2200" i="1" dirty="0"/>
              <a:t>right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left table</a:t>
            </a:r>
          </a:p>
          <a:p>
            <a:pPr lvl="1"/>
            <a:r>
              <a:rPr lang="en-US" sz="2000" dirty="0"/>
              <a:t>Right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While right joins function quite similarly to left joins, they are rarely used and are not supported by all database servers!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D1DD9-D4D4-430C-BAB6-B5A270D51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94"/>
          <a:stretch/>
        </p:blipFill>
        <p:spPr>
          <a:xfrm>
            <a:off x="2984943" y="4276811"/>
            <a:ext cx="3981450" cy="22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02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42385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Review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3000" dirty="0"/>
              <a:t>Joins (Inner, Left/Right, Full)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3000" dirty="0"/>
              <a:t>Sets (Union, Intercept, Except)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D284F-1A52-45EB-A917-15BEE546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849" y="4089568"/>
            <a:ext cx="3415638" cy="20525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Not available in MySQL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Can be accomplished by a ‘UNION’ of a left join and right join of the two tables!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UNIONs coming up soon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Full Joins rarely used!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378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531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Leveraging </a:t>
            </a:r>
            <a:r>
              <a:rPr lang="en-US" sz="2200" i="1" dirty="0"/>
              <a:t>table</a:t>
            </a:r>
            <a:r>
              <a:rPr lang="en-US" sz="2200" dirty="0"/>
              <a:t> </a:t>
            </a:r>
            <a:r>
              <a:rPr lang="en-US" sz="2200" i="1" dirty="0"/>
              <a:t>aliases</a:t>
            </a:r>
            <a:r>
              <a:rPr lang="en-US" sz="2200" dirty="0"/>
              <a:t> in your joins is a great way to keep them clean and interpretable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Table aliases are set in the from clause of a query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n-US" dirty="0"/>
              <a:t>Using Table Aliases with 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EC623-6310-420A-B6D0-4A342EC3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89" y="3872933"/>
            <a:ext cx="3606582" cy="187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67639-E636-41D2-AC8E-E0C0FE73B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99"/>
          <a:stretch/>
        </p:blipFill>
        <p:spPr>
          <a:xfrm>
            <a:off x="5528396" y="3872933"/>
            <a:ext cx="2943413" cy="187842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3306F49-76B4-4B8A-8134-6BD92D02CCA1}"/>
              </a:ext>
            </a:extLst>
          </p:cNvPr>
          <p:cNvSpPr/>
          <p:nvPr/>
        </p:nvSpPr>
        <p:spPr>
          <a:xfrm>
            <a:off x="3839269" y="4661226"/>
            <a:ext cx="905522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8D75FB21-513B-4B2B-BCB7-EDBE01B47EB9}"/>
              </a:ext>
            </a:extLst>
          </p:cNvPr>
          <p:cNvSpPr/>
          <p:nvPr/>
        </p:nvSpPr>
        <p:spPr>
          <a:xfrm rot="16200000">
            <a:off x="6139731" y="4892571"/>
            <a:ext cx="45719" cy="642678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3AEBFE2-AAC5-4C7A-A611-22AA8DA4D074}"/>
              </a:ext>
            </a:extLst>
          </p:cNvPr>
          <p:cNvSpPr/>
          <p:nvPr/>
        </p:nvSpPr>
        <p:spPr>
          <a:xfrm rot="16200000">
            <a:off x="6936368" y="5038044"/>
            <a:ext cx="45719" cy="767368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2.4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503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78124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17157" y="208657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78124" y="4679961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57867" y="4568286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BB83-3EE3-44C5-BF7D-F0CB01F79330}"/>
              </a:ext>
            </a:extLst>
          </p:cNvPr>
          <p:cNvSpPr txBox="1"/>
          <p:nvPr/>
        </p:nvSpPr>
        <p:spPr>
          <a:xfrm>
            <a:off x="5660659" y="2212299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AS charge.statement_no = statement.statement_no;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48E1E-AA35-4E8F-8A19-085BA2C09AAC}"/>
              </a:ext>
            </a:extLst>
          </p:cNvPr>
          <p:cNvSpPr txBox="1"/>
          <p:nvPr/>
        </p:nvSpPr>
        <p:spPr>
          <a:xfrm>
            <a:off x="5760706" y="4679961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6A6F8-C4A7-4952-9BC7-CCBD6913D7C9}"/>
              </a:ext>
            </a:extLst>
          </p:cNvPr>
          <p:cNvSpPr txBox="1"/>
          <p:nvPr/>
        </p:nvSpPr>
        <p:spPr>
          <a:xfrm>
            <a:off x="532330" y="4787940"/>
            <a:ext cx="48741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ON statement		</a:t>
            </a:r>
          </a:p>
          <a:p>
            <a:r>
              <a:rPr lang="en-US" sz="1300" dirty="0"/>
              <a:t>		charge.statement_no = statement.statement_no;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532330" y="2190766"/>
            <a:ext cx="50428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charge_no    </a:t>
            </a:r>
          </a:p>
          <a:p>
            <a:r>
              <a:rPr lang="en-US" sz="1300" dirty="0"/>
              <a:t>	, charge_amt    </a:t>
            </a:r>
          </a:p>
          <a:p>
            <a:r>
              <a:rPr lang="en-US" sz="1300" dirty="0"/>
              <a:t>	, statement_no	</a:t>
            </a:r>
          </a:p>
          <a:p>
            <a:r>
              <a:rPr lang="en-US" sz="1300" dirty="0"/>
              <a:t>	, 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</p:spTree>
    <p:extLst>
      <p:ext uri="{BB962C8B-B14F-4D97-AF65-F5344CB8AC3E}">
        <p14:creationId xmlns:p14="http://schemas.microsoft.com/office/powerpoint/2010/main" val="3195391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78124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17157" y="208657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78124" y="4679961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57867" y="4568286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BB83-3EE3-44C5-BF7D-F0CB01F79330}"/>
              </a:ext>
            </a:extLst>
          </p:cNvPr>
          <p:cNvSpPr txBox="1"/>
          <p:nvPr/>
        </p:nvSpPr>
        <p:spPr>
          <a:xfrm>
            <a:off x="5660659" y="2212299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AS charge.statement_no = statement.statement_no;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48E1E-AA35-4E8F-8A19-085BA2C09AAC}"/>
              </a:ext>
            </a:extLst>
          </p:cNvPr>
          <p:cNvSpPr txBox="1"/>
          <p:nvPr/>
        </p:nvSpPr>
        <p:spPr>
          <a:xfrm>
            <a:off x="5760706" y="4679961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6A6F8-C4A7-4952-9BC7-CCBD6913D7C9}"/>
              </a:ext>
            </a:extLst>
          </p:cNvPr>
          <p:cNvSpPr txBox="1"/>
          <p:nvPr/>
        </p:nvSpPr>
        <p:spPr>
          <a:xfrm>
            <a:off x="532330" y="4787940"/>
            <a:ext cx="48741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ON statement		</a:t>
            </a:r>
          </a:p>
          <a:p>
            <a:r>
              <a:rPr lang="en-US" sz="1300" dirty="0"/>
              <a:t>		charge.statement_no = statement.statement_no;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532330" y="2190766"/>
            <a:ext cx="50428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charge_no    </a:t>
            </a:r>
          </a:p>
          <a:p>
            <a:r>
              <a:rPr lang="en-US" sz="1300" dirty="0"/>
              <a:t>	, charge_amt    </a:t>
            </a:r>
          </a:p>
          <a:p>
            <a:r>
              <a:rPr lang="en-US" sz="1300" dirty="0"/>
              <a:t>	, statement_no	</a:t>
            </a:r>
          </a:p>
          <a:p>
            <a:r>
              <a:rPr lang="en-US" sz="1300" dirty="0"/>
              <a:t>	, 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7F4D5-096F-458E-9D25-3E4B72999454}"/>
              </a:ext>
            </a:extLst>
          </p:cNvPr>
          <p:cNvSpPr/>
          <p:nvPr/>
        </p:nvSpPr>
        <p:spPr>
          <a:xfrm>
            <a:off x="5317157" y="4564870"/>
            <a:ext cx="5498625" cy="2115896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More than 2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A6955C-6AC0-4EDB-A5BA-ADC933E9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41916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SQL queries can include as many joins as needed to produce your desired result set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every join in your query the </a:t>
            </a:r>
            <a:r>
              <a:rPr lang="en-US" sz="2200" b="1" dirty="0"/>
              <a:t>table</a:t>
            </a:r>
            <a:r>
              <a:rPr lang="en-US" sz="2200" dirty="0"/>
              <a:t>, </a:t>
            </a:r>
            <a:r>
              <a:rPr lang="en-US" sz="2200" b="1" dirty="0"/>
              <a:t>join type </a:t>
            </a:r>
            <a:r>
              <a:rPr lang="en-US" sz="2200" dirty="0"/>
              <a:t>and </a:t>
            </a:r>
            <a:r>
              <a:rPr lang="en-US" sz="2200" b="1" dirty="0"/>
              <a:t>on subclause </a:t>
            </a:r>
            <a:r>
              <a:rPr lang="en-US" sz="2200" dirty="0"/>
              <a:t>must be specified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Join order does not matter!</a:t>
            </a:r>
          </a:p>
          <a:p>
            <a:pPr lvl="1"/>
            <a:r>
              <a:rPr lang="en-US" sz="2000" dirty="0"/>
              <a:t>Regardless of order in your query the database server will select the optimal table to begin with and from there decide which joins to perform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659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2.5</a:t>
            </a:r>
          </a:p>
        </p:txBody>
      </p:sp>
    </p:spTree>
    <p:extLst>
      <p:ext uri="{BB962C8B-B14F-4D97-AF65-F5344CB8AC3E}">
        <p14:creationId xmlns:p14="http://schemas.microsoft.com/office/powerpoint/2010/main" val="729132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Cross Joins are used to generate a ‘Cartesian product’ of two tables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‘Cartesian product’ is every possible combination of 2 sets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200" dirty="0"/>
              <a:t>While seldom used compared to other joins, they are an excellent tool to have for data prep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21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87738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52901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82C-52E5-4085-88EB-01FFCE20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260993" cy="3611037"/>
          </a:xfrm>
        </p:spPr>
        <p:txBody>
          <a:bodyPr>
            <a:normAutofit/>
          </a:bodyPr>
          <a:lstStyle/>
          <a:p>
            <a:r>
              <a:rPr lang="en-US" sz="2200" dirty="0"/>
              <a:t>In addition to joins, sets (meaning sets of rows) and set operators are a great way to combine, filter, and manipulate your data across multiple sources</a:t>
            </a:r>
          </a:p>
          <a:p>
            <a:endParaRPr lang="en-US" sz="2200" dirty="0"/>
          </a:p>
          <a:p>
            <a:r>
              <a:rPr lang="en-US" sz="2200" dirty="0"/>
              <a:t>In order to leverage set operators each set </a:t>
            </a:r>
            <a:r>
              <a:rPr lang="en-US" sz="2200" b="1" dirty="0"/>
              <a:t>must have the same number of columns and the same types for corresponding columns</a:t>
            </a:r>
          </a:p>
          <a:p>
            <a:endParaRPr lang="en-US" sz="2200" dirty="0"/>
          </a:p>
          <a:p>
            <a:r>
              <a:rPr lang="en-US" sz="2200" dirty="0"/>
              <a:t>Set operators: UNION (ALL), INTERSECT, and EXCEPT </a:t>
            </a:r>
          </a:p>
        </p:txBody>
      </p:sp>
    </p:spTree>
    <p:extLst>
      <p:ext uri="{BB962C8B-B14F-4D97-AF65-F5344CB8AC3E}">
        <p14:creationId xmlns:p14="http://schemas.microsoft.com/office/powerpoint/2010/main" val="600026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pic>
        <p:nvPicPr>
          <p:cNvPr id="1026" name="Picture 2" descr="Comparison of NULL values by use of set operators in SQL Server">
            <a:extLst>
              <a:ext uri="{FF2B5EF4-FFF2-40B4-BE49-F238E27FC236}">
                <a16:creationId xmlns:a16="http://schemas.microsoft.com/office/drawing/2014/main" id="{48504856-3F1F-4F40-A58A-ED9699AF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97369"/>
            <a:ext cx="7791450" cy="2007881"/>
          </a:xfrm>
          <a:prstGeom prst="rect">
            <a:avLst/>
          </a:prstGeom>
          <a:solidFill>
            <a:srgbClr val="B5E61D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81443-A36E-42D0-BF7D-9EEF77136CF2}"/>
              </a:ext>
            </a:extLst>
          </p:cNvPr>
          <p:cNvSpPr txBox="1"/>
          <p:nvPr/>
        </p:nvSpPr>
        <p:spPr>
          <a:xfrm>
            <a:off x="1009650" y="4281794"/>
            <a:ext cx="25646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UNION keeps all rows from both sets and removes duplicates.  </a:t>
            </a:r>
            <a:r>
              <a:rPr lang="en-US" sz="1400" i="1" dirty="0"/>
              <a:t>UNION ALL </a:t>
            </a:r>
            <a:r>
              <a:rPr lang="en-US" sz="1400" dirty="0"/>
              <a:t>keeps all rows from both sets without removing duplicates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A713-5B7C-46CE-A440-28AF3DB53303}"/>
              </a:ext>
            </a:extLst>
          </p:cNvPr>
          <p:cNvSpPr txBox="1"/>
          <p:nvPr/>
        </p:nvSpPr>
        <p:spPr>
          <a:xfrm>
            <a:off x="3848100" y="4281794"/>
            <a:ext cx="25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INTERSECT keeps all rows that are present in both 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428DF-83CA-4AD6-9D38-9459B7B25F29}"/>
              </a:ext>
            </a:extLst>
          </p:cNvPr>
          <p:cNvSpPr txBox="1"/>
          <p:nvPr/>
        </p:nvSpPr>
        <p:spPr>
          <a:xfrm>
            <a:off x="6412704" y="4281794"/>
            <a:ext cx="256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 keeps all rows that are present in the first set but are not present in the second set</a:t>
            </a:r>
          </a:p>
        </p:txBody>
      </p:sp>
    </p:spTree>
    <p:extLst>
      <p:ext uri="{BB962C8B-B14F-4D97-AF65-F5344CB8AC3E}">
        <p14:creationId xmlns:p14="http://schemas.microsoft.com/office/powerpoint/2010/main" val="3523909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2.6</a:t>
            </a:r>
          </a:p>
        </p:txBody>
      </p:sp>
    </p:spTree>
    <p:extLst>
      <p:ext uri="{BB962C8B-B14F-4D97-AF65-F5344CB8AC3E}">
        <p14:creationId xmlns:p14="http://schemas.microsoft.com/office/powerpoint/2010/main" val="3625310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943074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operators, how would you filter to the green set of data: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046342" y="3598809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76338" y="3599112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046342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76338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1465204" y="3693677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(A INTERECT 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770C0-C1C7-4DB5-8A8C-275552C4F95C}"/>
              </a:ext>
            </a:extLst>
          </p:cNvPr>
          <p:cNvSpPr txBox="1"/>
          <p:nvPr/>
        </p:nvSpPr>
        <p:spPr>
          <a:xfrm>
            <a:off x="1521269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EXCEPT B) UNION (B EXCEPT 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EE030-308E-4D04-8709-54CEB648060E}"/>
              </a:ext>
            </a:extLst>
          </p:cNvPr>
          <p:cNvSpPr txBox="1"/>
          <p:nvPr/>
        </p:nvSpPr>
        <p:spPr>
          <a:xfrm>
            <a:off x="5819887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(B EXCEPT 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ED87B-F3DE-454F-83A4-9858C9F30C42}"/>
              </a:ext>
            </a:extLst>
          </p:cNvPr>
          <p:cNvSpPr txBox="1"/>
          <p:nvPr/>
        </p:nvSpPr>
        <p:spPr>
          <a:xfrm>
            <a:off x="5846154" y="3693677"/>
            <a:ext cx="38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INTERSECT B) UNION (B INTERSECT 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007BF-6BA8-4F7B-A09D-F5FF2A9FB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82" y="1807860"/>
            <a:ext cx="30289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7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operators, how would you filter to the green set of data: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046342" y="3598809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76338" y="3599112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046342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76338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1465204" y="3693677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(A INTERECT 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770C0-C1C7-4DB5-8A8C-275552C4F95C}"/>
              </a:ext>
            </a:extLst>
          </p:cNvPr>
          <p:cNvSpPr txBox="1"/>
          <p:nvPr/>
        </p:nvSpPr>
        <p:spPr>
          <a:xfrm>
            <a:off x="1521269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EXCEPT B) UNION (B EXCEPT 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EE030-308E-4D04-8709-54CEB648060E}"/>
              </a:ext>
            </a:extLst>
          </p:cNvPr>
          <p:cNvSpPr txBox="1"/>
          <p:nvPr/>
        </p:nvSpPr>
        <p:spPr>
          <a:xfrm>
            <a:off x="5819887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(B EXCEPT 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ED87B-F3DE-454F-83A4-9858C9F30C42}"/>
              </a:ext>
            </a:extLst>
          </p:cNvPr>
          <p:cNvSpPr txBox="1"/>
          <p:nvPr/>
        </p:nvSpPr>
        <p:spPr>
          <a:xfrm>
            <a:off x="5846154" y="3693677"/>
            <a:ext cx="38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INTERSECT B) UNION (B INTERSECT 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007BF-6BA8-4F7B-A09D-F5FF2A9FB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82" y="1807860"/>
            <a:ext cx="3028950" cy="1752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57DFB68-6A8B-4AB6-924A-CDDB255EA4B7}"/>
              </a:ext>
            </a:extLst>
          </p:cNvPr>
          <p:cNvSpPr/>
          <p:nvPr/>
        </p:nvSpPr>
        <p:spPr>
          <a:xfrm>
            <a:off x="1029025" y="3577134"/>
            <a:ext cx="3920048" cy="5800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2D5ECE-6900-4470-A2A2-AA96708CB7AF}"/>
              </a:ext>
            </a:extLst>
          </p:cNvPr>
          <p:cNvSpPr/>
          <p:nvPr/>
        </p:nvSpPr>
        <p:spPr>
          <a:xfrm>
            <a:off x="1021171" y="5335243"/>
            <a:ext cx="3920048" cy="5800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7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93140" cy="4664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primary key </a:t>
            </a:r>
            <a:r>
              <a:rPr lang="en-US" dirty="0"/>
              <a:t>is a unique identifier within a table while a </a:t>
            </a:r>
            <a:r>
              <a:rPr lang="en-US" i="1" dirty="0"/>
              <a:t>foreign key</a:t>
            </a:r>
            <a:r>
              <a:rPr lang="en-US" dirty="0"/>
              <a:t> serves as a link to another table where the same values serve as a primary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join</a:t>
            </a:r>
            <a:r>
              <a:rPr lang="en-US" dirty="0"/>
              <a:t> is an operation that uses related columns (primary/foreign) between tables to combine data from multiple tables into one query.  Located in the from clause!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joins to join more than 2 tables at a time (table aliases helpful here!)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and set operators are a great way to combine, filter, and manipulate your data across multiple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must have the same number of columns and the same types for corresponding columns</a:t>
            </a:r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49747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839528" cy="51224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SQL stands for </a:t>
            </a:r>
            <a:r>
              <a:rPr lang="en-US" b="1" dirty="0"/>
              <a:t>Structured Querying Language </a:t>
            </a:r>
            <a:r>
              <a:rPr lang="en-US" dirty="0"/>
              <a:t>and is used to communicate with databases</a:t>
            </a:r>
          </a:p>
          <a:p>
            <a:pPr>
              <a:lnSpc>
                <a:spcPct val="110000"/>
              </a:lnSpc>
            </a:pPr>
            <a:r>
              <a:rPr lang="en-US" dirty="0"/>
              <a:t>SQL queries can be made up of up to </a:t>
            </a:r>
            <a:r>
              <a:rPr lang="en-US" b="1" dirty="0"/>
              <a:t>6 clauses </a:t>
            </a:r>
            <a:r>
              <a:rPr lang="en-US" dirty="0"/>
              <a:t>but only the select clause and from clause are required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select clause </a:t>
            </a:r>
            <a:r>
              <a:rPr lang="en-US" dirty="0"/>
              <a:t>determines which columns will be included in the query’s result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from clause </a:t>
            </a:r>
            <a:r>
              <a:rPr lang="en-US" dirty="0"/>
              <a:t>determines which </a:t>
            </a:r>
            <a:r>
              <a:rPr lang="en-US" i="1" dirty="0"/>
              <a:t>tables</a:t>
            </a:r>
            <a:r>
              <a:rPr lang="en-US" dirty="0"/>
              <a:t> to retrieve data from and how they should be </a:t>
            </a:r>
            <a:r>
              <a:rPr lang="en-US" i="1" dirty="0"/>
              <a:t>joined </a:t>
            </a:r>
            <a:r>
              <a:rPr lang="en-US" dirty="0"/>
              <a:t>together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where clause </a:t>
            </a:r>
            <a:r>
              <a:rPr lang="en-US" dirty="0"/>
              <a:t>filters out unwanted rows of data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b="1" dirty="0"/>
              <a:t>group by clause </a:t>
            </a:r>
            <a:r>
              <a:rPr lang="en-US" dirty="0"/>
              <a:t>allows us to manipulate our data via grouping or aggregation across common column values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having clause </a:t>
            </a:r>
            <a:r>
              <a:rPr lang="en-US" dirty="0"/>
              <a:t>filters out unwanted </a:t>
            </a:r>
            <a:r>
              <a:rPr lang="en-US" u="sng" dirty="0"/>
              <a:t>groups</a:t>
            </a:r>
            <a:r>
              <a:rPr lang="en-US" dirty="0"/>
              <a:t>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order by clause </a:t>
            </a:r>
            <a:r>
              <a:rPr lang="en-US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79731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68" y="1138924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-- Filter data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C844-6DBB-4E5B-A0B8-F0802DEF6213}"/>
              </a:ext>
            </a:extLst>
          </p:cNvPr>
          <p:cNvSpPr txBox="1"/>
          <p:nvPr/>
        </p:nvSpPr>
        <p:spPr>
          <a:xfrm>
            <a:off x="258942" y="1433509"/>
            <a:ext cx="277006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key words on their own line and indent lines with no key words (indents are key!)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28A88-9385-440F-84C6-6352F11FB749}"/>
              </a:ext>
            </a:extLst>
          </p:cNvPr>
          <p:cNvCxnSpPr>
            <a:cxnSpLocks/>
          </p:cNvCxnSpPr>
          <p:nvPr/>
        </p:nvCxnSpPr>
        <p:spPr>
          <a:xfrm flipV="1">
            <a:off x="3123302" y="1909208"/>
            <a:ext cx="725351" cy="4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DBF32-1E1F-42B4-ABA1-D340F3B90203}"/>
              </a:ext>
            </a:extLst>
          </p:cNvPr>
          <p:cNvSpPr txBox="1"/>
          <p:nvPr/>
        </p:nvSpPr>
        <p:spPr>
          <a:xfrm>
            <a:off x="7243013" y="2562148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Capitalize key words!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77768-A7A5-4C04-A238-2047A16F2417}"/>
              </a:ext>
            </a:extLst>
          </p:cNvPr>
          <p:cNvCxnSpPr>
            <a:cxnSpLocks/>
          </p:cNvCxnSpPr>
          <p:nvPr/>
        </p:nvCxnSpPr>
        <p:spPr>
          <a:xfrm flipH="1" flipV="1">
            <a:off x="4512644" y="2562148"/>
            <a:ext cx="2650385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6115E-9B20-49CD-8D8D-E160DE7D14C2}"/>
              </a:ext>
            </a:extLst>
          </p:cNvPr>
          <p:cNvCxnSpPr>
            <a:cxnSpLocks/>
          </p:cNvCxnSpPr>
          <p:nvPr/>
        </p:nvCxnSpPr>
        <p:spPr>
          <a:xfrm flipH="1">
            <a:off x="4678532" y="2977646"/>
            <a:ext cx="2484497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EB9E2-7349-45A7-9DEC-ED8B95291F21}"/>
              </a:ext>
            </a:extLst>
          </p:cNvPr>
          <p:cNvSpPr txBox="1"/>
          <p:nvPr/>
        </p:nvSpPr>
        <p:spPr>
          <a:xfrm>
            <a:off x="6954902" y="4796310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End query with a semi colon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90A36-4FEC-4535-A103-30E2289C999C}"/>
              </a:ext>
            </a:extLst>
          </p:cNvPr>
          <p:cNvCxnSpPr>
            <a:cxnSpLocks/>
          </p:cNvCxnSpPr>
          <p:nvPr/>
        </p:nvCxnSpPr>
        <p:spPr>
          <a:xfrm flipH="1">
            <a:off x="5580139" y="5627307"/>
            <a:ext cx="1331965" cy="9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F0DA7B-F0A2-4A8D-AC00-727A3ADD6F7C}"/>
              </a:ext>
            </a:extLst>
          </p:cNvPr>
          <p:cNvCxnSpPr>
            <a:cxnSpLocks/>
          </p:cNvCxnSpPr>
          <p:nvPr/>
        </p:nvCxnSpPr>
        <p:spPr>
          <a:xfrm>
            <a:off x="3142326" y="2540956"/>
            <a:ext cx="706327" cy="1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C48814-1864-48BC-AAD3-A8241B05A2B6}"/>
              </a:ext>
            </a:extLst>
          </p:cNvPr>
          <p:cNvSpPr txBox="1"/>
          <p:nvPr/>
        </p:nvSpPr>
        <p:spPr>
          <a:xfrm>
            <a:off x="391729" y="4224162"/>
            <a:ext cx="2431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double dash (--) to comment your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8B1FC-D8C7-4874-9068-FCF38D817C30}"/>
              </a:ext>
            </a:extLst>
          </p:cNvPr>
          <p:cNvCxnSpPr>
            <a:cxnSpLocks/>
          </p:cNvCxnSpPr>
          <p:nvPr/>
        </p:nvCxnSpPr>
        <p:spPr>
          <a:xfrm flipV="1">
            <a:off x="2902494" y="4154750"/>
            <a:ext cx="1172356" cy="5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2C66B-CB8A-436B-BFC0-0F55BD3557D3}"/>
              </a:ext>
            </a:extLst>
          </p:cNvPr>
          <p:cNvSpPr txBox="1"/>
          <p:nvPr/>
        </p:nvSpPr>
        <p:spPr>
          <a:xfrm>
            <a:off x="7243013" y="920207"/>
            <a:ext cx="22744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Each column in select clause on its own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8A5E9-17DF-469E-8B44-65C4BA62D201}"/>
              </a:ext>
            </a:extLst>
          </p:cNvPr>
          <p:cNvCxnSpPr>
            <a:cxnSpLocks/>
          </p:cNvCxnSpPr>
          <p:nvPr/>
        </p:nvCxnSpPr>
        <p:spPr>
          <a:xfrm flipH="1">
            <a:off x="5580139" y="1460192"/>
            <a:ext cx="1509206" cy="23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8A0F5-8704-4813-912A-BC42AB3903C2}"/>
              </a:ext>
            </a:extLst>
          </p:cNvPr>
          <p:cNvCxnSpPr>
            <a:cxnSpLocks/>
          </p:cNvCxnSpPr>
          <p:nvPr/>
        </p:nvCxnSpPr>
        <p:spPr>
          <a:xfrm flipH="1">
            <a:off x="6170323" y="1520371"/>
            <a:ext cx="919022" cy="53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19224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Relational Databases?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5070-1E6E-4B8E-BF5B-AAE50CC5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6" y="5268286"/>
            <a:ext cx="2690220" cy="1240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4A4D5-3C0D-40B0-A417-507950DC7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08" y="5426278"/>
            <a:ext cx="3162882" cy="82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2F3C4-184F-4A01-B9A6-06B48EA41C65}"/>
              </a:ext>
            </a:extLst>
          </p:cNvPr>
          <p:cNvSpPr txBox="1"/>
          <p:nvPr/>
        </p:nvSpPr>
        <p:spPr>
          <a:xfrm>
            <a:off x="1866810" y="49748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6FDCC-C270-4EB4-ADE6-6394A5B72890}"/>
              </a:ext>
            </a:extLst>
          </p:cNvPr>
          <p:cNvSpPr txBox="1"/>
          <p:nvPr/>
        </p:nvSpPr>
        <p:spPr>
          <a:xfrm>
            <a:off x="5781673" y="5146501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C71C-E060-4870-8260-CBE461CDB0F5}"/>
              </a:ext>
            </a:extLst>
          </p:cNvPr>
          <p:cNvCxnSpPr>
            <a:cxnSpLocks/>
          </p:cNvCxnSpPr>
          <p:nvPr/>
        </p:nvCxnSpPr>
        <p:spPr>
          <a:xfrm>
            <a:off x="3893393" y="544923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5E959-91C6-4BFA-84D2-720D2A9AFB9D}"/>
              </a:ext>
            </a:extLst>
          </p:cNvPr>
          <p:cNvCxnSpPr>
            <a:cxnSpLocks/>
          </p:cNvCxnSpPr>
          <p:nvPr/>
        </p:nvCxnSpPr>
        <p:spPr>
          <a:xfrm>
            <a:off x="3879671" y="5634565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29D02-F46F-4C42-A815-748A40C36CB1}"/>
              </a:ext>
            </a:extLst>
          </p:cNvPr>
          <p:cNvCxnSpPr>
            <a:cxnSpLocks/>
          </p:cNvCxnSpPr>
          <p:nvPr/>
        </p:nvCxnSpPr>
        <p:spPr>
          <a:xfrm>
            <a:off x="3864059" y="579570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38ED8-3DA9-4700-A57A-F6D60230C9FB}"/>
              </a:ext>
            </a:extLst>
          </p:cNvPr>
          <p:cNvCxnSpPr>
            <a:cxnSpLocks/>
          </p:cNvCxnSpPr>
          <p:nvPr/>
        </p:nvCxnSpPr>
        <p:spPr>
          <a:xfrm flipV="1">
            <a:off x="3864059" y="6156203"/>
            <a:ext cx="951222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DBCF658-F1A3-4E70-A5CA-02E7E5BD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000" dirty="0"/>
              <a:t>Relational databases store data in tables that are </a:t>
            </a:r>
            <a:r>
              <a:rPr lang="en-US" sz="2000" i="1" dirty="0"/>
              <a:t>related </a:t>
            </a:r>
            <a:r>
              <a:rPr lang="en-US" sz="2000" dirty="0"/>
              <a:t>to one another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are key to understanding and writing effective SQL code!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Every row in every table has a unique </a:t>
            </a:r>
            <a:r>
              <a:rPr lang="en-US" sz="2000" b="1" dirty="0"/>
              <a:t>key </a:t>
            </a:r>
            <a:r>
              <a:rPr lang="en-US" sz="2000" dirty="0"/>
              <a:t>that identifies the row and can help </a:t>
            </a:r>
            <a:r>
              <a:rPr lang="en-US" sz="2000" i="1" dirty="0"/>
              <a:t>relate</a:t>
            </a:r>
            <a:r>
              <a:rPr lang="en-US" sz="2000" dirty="0"/>
              <a:t> the table to other tables in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Why not store data in a spreadsheet??</a:t>
            </a:r>
          </a:p>
        </p:txBody>
      </p:sp>
    </p:spTree>
    <p:extLst>
      <p:ext uri="{BB962C8B-B14F-4D97-AF65-F5344CB8AC3E}">
        <p14:creationId xmlns:p14="http://schemas.microsoft.com/office/powerpoint/2010/main" val="41757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D8E5-4D8E-477A-BF5E-CE2725A1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5989"/>
            <a:ext cx="9399539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Tables in relational databases can have </a:t>
            </a:r>
            <a:r>
              <a:rPr lang="en-US" sz="2200" i="1" dirty="0"/>
              <a:t>primary keys </a:t>
            </a:r>
            <a:r>
              <a:rPr lang="en-US" sz="2200" dirty="0"/>
              <a:t>and/or </a:t>
            </a:r>
            <a:r>
              <a:rPr lang="en-US" sz="2200" i="1" dirty="0"/>
              <a:t>foreign keys</a:t>
            </a:r>
          </a:p>
          <a:p>
            <a:pPr marL="0" indent="0">
              <a:buNone/>
            </a:pPr>
            <a:endParaRPr lang="en-US" sz="1000" i="1" dirty="0"/>
          </a:p>
          <a:p>
            <a:r>
              <a:rPr lang="en-US" sz="2200" dirty="0"/>
              <a:t>A primary key is a unique identifier within a table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200" dirty="0"/>
              <a:t>A foreign key serves as a link to another table where the same values serve as a primary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50408-5077-4460-8577-DF14906C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79" y="5491018"/>
            <a:ext cx="2690220" cy="1240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2A909-4490-4BE0-9040-30BF0F8EE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161" y="5649010"/>
            <a:ext cx="3162882" cy="822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12F83-F4CE-41D3-92B9-56C23A3EF47D}"/>
              </a:ext>
            </a:extLst>
          </p:cNvPr>
          <p:cNvSpPr txBox="1"/>
          <p:nvPr/>
        </p:nvSpPr>
        <p:spPr>
          <a:xfrm>
            <a:off x="1653063" y="5197565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80103-4B84-4012-A997-0125BEF21E0B}"/>
              </a:ext>
            </a:extLst>
          </p:cNvPr>
          <p:cNvSpPr txBox="1"/>
          <p:nvPr/>
        </p:nvSpPr>
        <p:spPr>
          <a:xfrm>
            <a:off x="5567926" y="53692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CB08D-FC4F-47ED-B4C0-A7FA509B3078}"/>
              </a:ext>
            </a:extLst>
          </p:cNvPr>
          <p:cNvSpPr txBox="1"/>
          <p:nvPr/>
        </p:nvSpPr>
        <p:spPr>
          <a:xfrm>
            <a:off x="2466795" y="4487675"/>
            <a:ext cx="144644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75087-5430-4393-B39D-F75A6F98FE13}"/>
              </a:ext>
            </a:extLst>
          </p:cNvPr>
          <p:cNvCxnSpPr>
            <a:cxnSpLocks/>
          </p:cNvCxnSpPr>
          <p:nvPr/>
        </p:nvCxnSpPr>
        <p:spPr>
          <a:xfrm flipH="1">
            <a:off x="1274618" y="4901471"/>
            <a:ext cx="1915398" cy="41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3F7F6F-6A51-4890-88A9-EE7871ED0B43}"/>
              </a:ext>
            </a:extLst>
          </p:cNvPr>
          <p:cNvCxnSpPr>
            <a:cxnSpLocks/>
          </p:cNvCxnSpPr>
          <p:nvPr/>
        </p:nvCxnSpPr>
        <p:spPr>
          <a:xfrm>
            <a:off x="3280528" y="4925308"/>
            <a:ext cx="1928781" cy="68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9A4D4A-85AC-4481-B420-72EB93167654}"/>
              </a:ext>
            </a:extLst>
          </p:cNvPr>
          <p:cNvSpPr txBox="1"/>
          <p:nvPr/>
        </p:nvSpPr>
        <p:spPr>
          <a:xfrm>
            <a:off x="5209309" y="4487675"/>
            <a:ext cx="144644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Foreign Key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75ECDF-548C-41E0-BA66-71A7062D48DF}"/>
              </a:ext>
            </a:extLst>
          </p:cNvPr>
          <p:cNvCxnSpPr>
            <a:cxnSpLocks/>
          </p:cNvCxnSpPr>
          <p:nvPr/>
        </p:nvCxnSpPr>
        <p:spPr>
          <a:xfrm flipH="1">
            <a:off x="3287219" y="4903803"/>
            <a:ext cx="2646148" cy="53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3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23565</TotalTime>
  <Words>1850</Words>
  <Application>Microsoft Office PowerPoint</Application>
  <PresentationFormat>Widescreen</PresentationFormat>
  <Paragraphs>287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Anatomy of a SQL Query</vt:lpstr>
      <vt:lpstr>Review!</vt:lpstr>
      <vt:lpstr>SQL Syntax Best Practices</vt:lpstr>
      <vt:lpstr>Relational Databases</vt:lpstr>
      <vt:lpstr>What are Relational Databases?</vt:lpstr>
      <vt:lpstr>Relational Database Concepts</vt:lpstr>
      <vt:lpstr>Joins</vt:lpstr>
      <vt:lpstr>What is a Join?</vt:lpstr>
      <vt:lpstr>Join Example</vt:lpstr>
      <vt:lpstr>Anatomy of a Join</vt:lpstr>
      <vt:lpstr>Inner Joins</vt:lpstr>
      <vt:lpstr>Demo Set 2.1</vt:lpstr>
      <vt:lpstr>Left Join</vt:lpstr>
      <vt:lpstr>Demo Set 2.2</vt:lpstr>
      <vt:lpstr>Right Join</vt:lpstr>
      <vt:lpstr>Demo Set 2.3</vt:lpstr>
      <vt:lpstr>Full Joins</vt:lpstr>
      <vt:lpstr>Using Table Aliases with Joins</vt:lpstr>
      <vt:lpstr>Demo Set 2.4</vt:lpstr>
      <vt:lpstr>Pop Quiz!</vt:lpstr>
      <vt:lpstr>Which query runs successfully?</vt:lpstr>
      <vt:lpstr>Which query runs successfully?</vt:lpstr>
      <vt:lpstr>Joining More than 2 Tables</vt:lpstr>
      <vt:lpstr>Demo Set 2.5</vt:lpstr>
      <vt:lpstr>Cross Joins</vt:lpstr>
      <vt:lpstr>Sets</vt:lpstr>
      <vt:lpstr>Sets</vt:lpstr>
      <vt:lpstr>Set Operators</vt:lpstr>
      <vt:lpstr>Demo Set 2.6</vt:lpstr>
      <vt:lpstr>Pop Quiz!</vt:lpstr>
      <vt:lpstr>Using set operators, how would you filter to the green set of data:</vt:lpstr>
      <vt:lpstr>Using set operators, how would you filter to the green set of data:</vt:lpstr>
      <vt:lpstr>Review!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77</cp:revision>
  <dcterms:created xsi:type="dcterms:W3CDTF">2022-05-16T22:13:08Z</dcterms:created>
  <dcterms:modified xsi:type="dcterms:W3CDTF">2023-09-06T12:09:12Z</dcterms:modified>
</cp:coreProperties>
</file>